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82" r:id="rId4"/>
    <p:sldId id="283" r:id="rId5"/>
    <p:sldId id="299" r:id="rId6"/>
    <p:sldId id="301" r:id="rId7"/>
    <p:sldId id="302" r:id="rId8"/>
    <p:sldId id="290" r:id="rId9"/>
    <p:sldId id="271" r:id="rId10"/>
    <p:sldId id="291" r:id="rId11"/>
    <p:sldId id="288" r:id="rId12"/>
    <p:sldId id="274" r:id="rId13"/>
    <p:sldId id="293" r:id="rId14"/>
    <p:sldId id="294" r:id="rId15"/>
    <p:sldId id="296" r:id="rId16"/>
    <p:sldId id="308" r:id="rId17"/>
    <p:sldId id="276" r:id="rId18"/>
    <p:sldId id="277" r:id="rId19"/>
    <p:sldId id="278" r:id="rId20"/>
    <p:sldId id="303" r:id="rId21"/>
    <p:sldId id="307" r:id="rId22"/>
    <p:sldId id="305" r:id="rId23"/>
    <p:sldId id="280" r:id="rId24"/>
    <p:sldId id="306"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34B"/>
    <a:srgbClr val="FF99FF"/>
    <a:srgbClr val="FFCCFF"/>
    <a:srgbClr val="6674FA"/>
    <a:srgbClr val="0C6044"/>
    <a:srgbClr val="003399"/>
    <a:srgbClr val="0616B2"/>
    <a:srgbClr val="293FE3"/>
    <a:srgbClr val="4D5DF9"/>
    <a:srgbClr val="1A1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9" autoAdjust="0"/>
    <p:restoredTop sz="80817" autoAdjust="0"/>
  </p:normalViewPr>
  <p:slideViewPr>
    <p:cSldViewPr>
      <p:cViewPr>
        <p:scale>
          <a:sx n="50" d="100"/>
          <a:sy n="50" d="100"/>
        </p:scale>
        <p:origin x="-2370" y="-6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D7280-45B2-4F97-8864-6D74ACA44A2B}" type="datetimeFigureOut">
              <a:rPr lang="en-US" smtClean="0"/>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613DB-84E4-45B5-BA87-130CD8F23F22}" type="slidenum">
              <a:rPr lang="en-US" smtClean="0"/>
              <a:t>‹#›</a:t>
            </a:fld>
            <a:endParaRPr lang="en-US"/>
          </a:p>
        </p:txBody>
      </p:sp>
    </p:spTree>
    <p:extLst>
      <p:ext uri="{BB962C8B-B14F-4D97-AF65-F5344CB8AC3E}">
        <p14:creationId xmlns:p14="http://schemas.microsoft.com/office/powerpoint/2010/main" val="325516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6613DB-84E4-45B5-BA87-130CD8F23F22}" type="slidenum">
              <a:rPr lang="en-US" smtClean="0"/>
              <a:t>1</a:t>
            </a:fld>
            <a:endParaRPr lang="en-US"/>
          </a:p>
        </p:txBody>
      </p:sp>
    </p:spTree>
    <p:extLst>
      <p:ext uri="{BB962C8B-B14F-4D97-AF65-F5344CB8AC3E}">
        <p14:creationId xmlns:p14="http://schemas.microsoft.com/office/powerpoint/2010/main" val="229123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So, we will address the following scenario: given an </a:t>
                </a:r>
                <a:r>
                  <a:rPr lang="en-US" sz="1200" b="1" kern="1200" dirty="0">
                    <a:solidFill>
                      <a:schemeClr val="tx1"/>
                    </a:solidFill>
                    <a:effectLst/>
                    <a:latin typeface="+mn-lt"/>
                    <a:ea typeface="+mn-ea"/>
                    <a:cs typeface="+mn-cs"/>
                  </a:rPr>
                  <a:t>annotated training set of matched appearances </a:t>
                </a:r>
                <a:r>
                  <a:rPr lang="en-US" sz="1200" kern="1200" dirty="0">
                    <a:solidFill>
                      <a:schemeClr val="tx1"/>
                    </a:solidFill>
                    <a:effectLst/>
                    <a:latin typeface="+mn-lt"/>
                    <a:ea typeface="+mn-ea"/>
                    <a:cs typeface="+mn-cs"/>
                  </a:rPr>
                  <a:t>across the cameras [A B] and another training set for the camera pair [B C], both </a:t>
                </a:r>
                <a:r>
                  <a:rPr lang="en-US" sz="1200" b="1" kern="1200" dirty="0">
                    <a:solidFill>
                      <a:schemeClr val="tx1"/>
                    </a:solidFill>
                    <a:effectLst/>
                    <a:latin typeface="+mn-lt"/>
                    <a:ea typeface="+mn-ea"/>
                    <a:cs typeface="+mn-cs"/>
                  </a:rPr>
                  <a:t>denoted</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𝑆</m:t>
                        </m:r>
                      </m:e>
                      <m:sub>
                        <m:r>
                          <a:rPr lang="en-US" sz="1200" i="1" kern="1200">
                            <a:solidFill>
                              <a:schemeClr val="tx1"/>
                            </a:solidFill>
                            <a:effectLst/>
                            <a:latin typeface="Cambria Math"/>
                            <a:ea typeface="+mn-ea"/>
                            <a:cs typeface="+mn-cs"/>
                          </a:rPr>
                          <m:t>𝐴𝐵</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𝑆</m:t>
                        </m:r>
                      </m:e>
                      <m:sub>
                        <m:r>
                          <a:rPr lang="en-US" sz="1200" i="1" kern="1200">
                            <a:solidFill>
                              <a:schemeClr val="tx1"/>
                            </a:solidFill>
                            <a:effectLst/>
                            <a:latin typeface="Cambria Math"/>
                            <a:ea typeface="+mn-ea"/>
                            <a:cs typeface="+mn-cs"/>
                          </a:rPr>
                          <m:t>𝐵𝐶</m:t>
                        </m:r>
                      </m:sub>
                    </m:sSub>
                  </m:oMath>
                </a14:m>
                <a:r>
                  <a:rPr lang="en-US" sz="1200" kern="1200" dirty="0">
                    <a:solidFill>
                      <a:schemeClr val="tx1"/>
                    </a:solidFill>
                    <a:effectLst/>
                    <a:latin typeface="+mn-lt"/>
                    <a:ea typeface="+mn-ea"/>
                    <a:cs typeface="+mn-cs"/>
                  </a:rPr>
                  <a:t> respectively, our goal would be to </a:t>
                </a:r>
                <a:r>
                  <a:rPr lang="en-US" sz="1200" b="1" kern="1200" dirty="0">
                    <a:solidFill>
                      <a:schemeClr val="tx1"/>
                    </a:solidFill>
                    <a:effectLst/>
                    <a:latin typeface="+mn-lt"/>
                    <a:ea typeface="+mn-ea"/>
                    <a:cs typeface="+mn-cs"/>
                  </a:rPr>
                  <a:t>infer</a:t>
                </a:r>
                <a:r>
                  <a:rPr lang="en-US" sz="1200" kern="1200" dirty="0">
                    <a:solidFill>
                      <a:schemeClr val="tx1"/>
                    </a:solidFill>
                    <a:effectLst/>
                    <a:latin typeface="+mn-lt"/>
                    <a:ea typeface="+mn-ea"/>
                    <a:cs typeface="+mn-cs"/>
                  </a:rPr>
                  <a:t> a classifier for the [A C] cameras where no such training set is available. </a:t>
                </a:r>
              </a:p>
              <a:p>
                <a:pPr marL="171450" lvl="0" indent="-171450">
                  <a:buFont typeface="Arial" pitchFamily="34" charset="0"/>
                  <a:buChar char="•"/>
                </a:pPr>
                <a:r>
                  <a:rPr lang="en-US" sz="1200" b="1" kern="1200" dirty="0">
                    <a:solidFill>
                      <a:schemeClr val="tx1"/>
                    </a:solidFill>
                    <a:effectLst/>
                    <a:latin typeface="+mn-lt"/>
                    <a:ea typeface="+mn-ea"/>
                    <a:cs typeface="+mn-cs"/>
                  </a:rPr>
                  <a:t>The remaining of this talk is about how to do that?</a:t>
                </a:r>
                <a:endParaRPr lang="en-US" sz="1200" kern="1200" dirty="0">
                  <a:solidFill>
                    <a:schemeClr val="tx1"/>
                  </a:solidFill>
                  <a:effectLst/>
                  <a:latin typeface="+mn-lt"/>
                  <a:ea typeface="+mn-ea"/>
                  <a:cs typeface="+mn-cs"/>
                </a:endParaRPr>
              </a:p>
              <a:p>
                <a:pPr marL="171450" indent="-171450">
                  <a:buFont typeface="Arial"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So, we will address the following scenario: given an </a:t>
                </a:r>
                <a:r>
                  <a:rPr lang="en-US" sz="1200" b="1" kern="1200" dirty="0">
                    <a:solidFill>
                      <a:schemeClr val="tx1"/>
                    </a:solidFill>
                    <a:effectLst/>
                    <a:latin typeface="+mn-lt"/>
                    <a:ea typeface="+mn-ea"/>
                    <a:cs typeface="+mn-cs"/>
                  </a:rPr>
                  <a:t>annotated training set of matched appearances </a:t>
                </a:r>
                <a:r>
                  <a:rPr lang="en-US" sz="1200" kern="1200" dirty="0">
                    <a:solidFill>
                      <a:schemeClr val="tx1"/>
                    </a:solidFill>
                    <a:effectLst/>
                    <a:latin typeface="+mn-lt"/>
                    <a:ea typeface="+mn-ea"/>
                    <a:cs typeface="+mn-cs"/>
                  </a:rPr>
                  <a:t>across the cameras [A B] and another training set for the camera pair [B C], both </a:t>
                </a:r>
                <a:r>
                  <a:rPr lang="en-US" sz="1200" b="1" kern="1200" dirty="0">
                    <a:solidFill>
                      <a:schemeClr val="tx1"/>
                    </a:solidFill>
                    <a:effectLst/>
                    <a:latin typeface="+mn-lt"/>
                    <a:ea typeface="+mn-ea"/>
                    <a:cs typeface="+mn-cs"/>
                  </a:rPr>
                  <a:t>denoted</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𝑆_𝐴𝐵,𝑆_𝐵𝐶</a:t>
                </a:r>
                <a:r>
                  <a:rPr lang="en-US" sz="1200" kern="1200" dirty="0">
                    <a:solidFill>
                      <a:schemeClr val="tx1"/>
                    </a:solidFill>
                    <a:effectLst/>
                    <a:latin typeface="+mn-lt"/>
                    <a:ea typeface="+mn-ea"/>
                    <a:cs typeface="+mn-cs"/>
                  </a:rPr>
                  <a:t> respectively, our goal would be to </a:t>
                </a:r>
                <a:r>
                  <a:rPr lang="en-US" sz="1200" b="1" kern="1200" dirty="0">
                    <a:solidFill>
                      <a:schemeClr val="tx1"/>
                    </a:solidFill>
                    <a:effectLst/>
                    <a:latin typeface="+mn-lt"/>
                    <a:ea typeface="+mn-ea"/>
                    <a:cs typeface="+mn-cs"/>
                  </a:rPr>
                  <a:t>infer</a:t>
                </a:r>
                <a:r>
                  <a:rPr lang="en-US" sz="1200" kern="1200" dirty="0">
                    <a:solidFill>
                      <a:schemeClr val="tx1"/>
                    </a:solidFill>
                    <a:effectLst/>
                    <a:latin typeface="+mn-lt"/>
                    <a:ea typeface="+mn-ea"/>
                    <a:cs typeface="+mn-cs"/>
                  </a:rPr>
                  <a:t> a classifier for the [A C] cameras where no such training set is available. </a:t>
                </a:r>
              </a:p>
              <a:p>
                <a:pPr marL="171450" lvl="0" indent="-171450">
                  <a:buFont typeface="Arial" pitchFamily="34" charset="0"/>
                  <a:buChar char="•"/>
                </a:pPr>
                <a:r>
                  <a:rPr lang="en-US" sz="1200" b="1" kern="1200" dirty="0">
                    <a:solidFill>
                      <a:schemeClr val="tx1"/>
                    </a:solidFill>
                    <a:effectLst/>
                    <a:latin typeface="+mn-lt"/>
                    <a:ea typeface="+mn-ea"/>
                    <a:cs typeface="+mn-cs"/>
                  </a:rPr>
                  <a:t>The remaining of this talk is about how to do that?</a:t>
                </a:r>
                <a:endParaRPr lang="en-US" sz="1200" kern="1200" dirty="0">
                  <a:solidFill>
                    <a:schemeClr val="tx1"/>
                  </a:solidFill>
                  <a:effectLst/>
                  <a:latin typeface="+mn-lt"/>
                  <a:ea typeface="+mn-ea"/>
                  <a:cs typeface="+mn-cs"/>
                </a:endParaRPr>
              </a:p>
              <a:p>
                <a:pPr marL="171450" indent="-171450">
                  <a:buFont typeface="Arial"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fld id="{6B6613DB-84E4-45B5-BA87-130CD8F23F22}" type="slidenum">
              <a:rPr lang="en-US" smtClean="0"/>
              <a:t>10</a:t>
            </a:fld>
            <a:endParaRPr lang="en-US"/>
          </a:p>
        </p:txBody>
      </p:sp>
    </p:spTree>
    <p:extLst>
      <p:ext uri="{BB962C8B-B14F-4D97-AF65-F5344CB8AC3E}">
        <p14:creationId xmlns:p14="http://schemas.microsoft.com/office/powerpoint/2010/main" val="204746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first most intuitive and somehow “naive” would be to use the union of the available training sets.</a:t>
            </a:r>
          </a:p>
          <a:p>
            <a:pPr marL="171450" lvl="0" indent="-171450">
              <a:buFont typeface="Arial" pitchFamily="34" charset="0"/>
              <a:buChar char="•"/>
            </a:pPr>
            <a:r>
              <a:rPr lang="en-US" sz="1200" kern="1200" dirty="0" smtClean="0">
                <a:solidFill>
                  <a:schemeClr val="tx1"/>
                </a:solidFill>
                <a:effectLst/>
                <a:latin typeface="+mn-lt"/>
                <a:ea typeface="+mn-ea"/>
                <a:cs typeface="+mn-cs"/>
              </a:rPr>
              <a:t>The CMC graph presented here, is actually the same graph we saw before, now added with the red CMC, showing the performance of ICT trained with the union of the [A B] and [B C] training sets. </a:t>
            </a:r>
          </a:p>
          <a:p>
            <a:pPr marL="171450" lvl="0" indent="-171450">
              <a:buFont typeface="Arial" pitchFamily="34" charset="0"/>
              <a:buChar char="•"/>
            </a:pPr>
            <a:r>
              <a:rPr lang="en-US" sz="1200" kern="1200" dirty="0" smtClean="0">
                <a:solidFill>
                  <a:schemeClr val="tx1"/>
                </a:solidFill>
                <a:effectLst/>
                <a:latin typeface="+mn-lt"/>
                <a:ea typeface="+mn-ea"/>
                <a:cs typeface="+mn-cs"/>
              </a:rPr>
              <a:t>The green CMC presents the performance of the ICT when [A C] are a directly trainable pair.</a:t>
            </a:r>
          </a:p>
          <a:p>
            <a:pPr marL="171450" lvl="0" indent="-171450">
              <a:buFont typeface="Arial" pitchFamily="34" charset="0"/>
              <a:buChar char="•"/>
            </a:pPr>
            <a:r>
              <a:rPr lang="en-US" sz="1200" kern="1200" dirty="0" smtClean="0">
                <a:solidFill>
                  <a:schemeClr val="tx1"/>
                </a:solidFill>
                <a:effectLst/>
                <a:latin typeface="+mn-lt"/>
                <a:ea typeface="+mn-ea"/>
                <a:cs typeface="+mn-cs"/>
              </a:rPr>
              <a:t>There clearly is a significant performance gap between the red and the green CMCs.</a:t>
            </a:r>
          </a:p>
          <a:p>
            <a:pPr marL="171450" lvl="0" indent="-171450">
              <a:buFont typeface="Arial" pitchFamily="34" charset="0"/>
              <a:buChar char="•"/>
            </a:pPr>
            <a:r>
              <a:rPr lang="en-US" sz="1200" kern="1200" dirty="0" smtClean="0">
                <a:solidFill>
                  <a:schemeClr val="tx1"/>
                </a:solidFill>
                <a:effectLst/>
                <a:latin typeface="+mn-lt"/>
                <a:ea typeface="+mn-ea"/>
                <a:cs typeface="+mn-cs"/>
              </a:rPr>
              <a:t>Our goal would be to find a more effective use of the available training sets, such that will aim on minimizing this performance gap, getting as close as possible to the green CMC.</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11</a:t>
            </a:fld>
            <a:endParaRPr lang="en-US"/>
          </a:p>
        </p:txBody>
      </p:sp>
    </p:spTree>
    <p:extLst>
      <p:ext uri="{BB962C8B-B14F-4D97-AF65-F5344CB8AC3E}">
        <p14:creationId xmlns:p14="http://schemas.microsoft.com/office/powerpoint/2010/main" val="204746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We present here a “probabilistic transitive” algorithm.</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So, as already mentioned, we have the training sets for cameras [A B] and [B C].</a:t>
                </a:r>
              </a:p>
              <a:p>
                <a:pPr marL="171450" lvl="0" indent="-171450">
                  <a:buFont typeface="Arial" pitchFamily="34" charset="0"/>
                  <a:buChar char="•"/>
                </a:pPr>
                <a:r>
                  <a:rPr lang="en-US" sz="1200" kern="1200" dirty="0">
                    <a:solidFill>
                      <a:schemeClr val="tx1"/>
                    </a:solidFill>
                    <a:effectLst/>
                    <a:latin typeface="+mn-lt"/>
                    <a:ea typeface="+mn-ea"/>
                    <a:cs typeface="+mn-cs"/>
                  </a:rPr>
                  <a:t>The notation </a:t>
                </a:r>
                <a14:m>
                  <m:oMath xmlns:m="http://schemas.openxmlformats.org/officeDocument/2006/math">
                    <m:sSubSup>
                      <m:sSubSupPr>
                        <m:ctrlPr>
                          <a:rPr lang="en-US" sz="1200" i="1" kern="1200">
                            <a:solidFill>
                              <a:schemeClr val="tx1"/>
                            </a:solidFill>
                            <a:effectLst/>
                            <a:latin typeface="Cambria Math"/>
                            <a:ea typeface="+mn-ea"/>
                            <a:cs typeface="+mn-cs"/>
                          </a:rPr>
                        </m:ctrlPr>
                      </m:sSubSupPr>
                      <m:e>
                        <m:r>
                          <m:rPr>
                            <m:sty m:val="p"/>
                          </m:rPr>
                          <a:rPr lang="en-US" sz="1200" kern="1200">
                            <a:solidFill>
                              <a:schemeClr val="tx1"/>
                            </a:solidFill>
                            <a:effectLst/>
                            <a:latin typeface="Cambria Math"/>
                            <a:ea typeface="+mn-ea"/>
                            <a:cs typeface="+mn-cs"/>
                          </a:rPr>
                          <m:t>x</m:t>
                        </m:r>
                      </m:e>
                      <m:sub>
                        <m:r>
                          <a:rPr lang="en-US" sz="1200" i="1" kern="1200">
                            <a:solidFill>
                              <a:schemeClr val="tx1"/>
                            </a:solidFill>
                            <a:effectLst/>
                            <a:latin typeface="Cambria Math"/>
                            <a:ea typeface="+mn-ea"/>
                            <a:cs typeface="+mn-cs"/>
                          </a:rPr>
                          <m:t>𝐴</m:t>
                        </m:r>
                      </m:sub>
                      <m:sup>
                        <m:r>
                          <a:rPr lang="en-US" sz="1200" i="1" kern="1200">
                            <a:solidFill>
                              <a:schemeClr val="tx1"/>
                            </a:solidFill>
                            <a:effectLst/>
                            <a:latin typeface="Cambria Math"/>
                            <a:ea typeface="+mn-ea"/>
                            <a:cs typeface="+mn-cs"/>
                          </a:rPr>
                          <m:t>𝑖</m:t>
                        </m:r>
                      </m:sup>
                    </m:sSubSup>
                  </m:oMath>
                </a14:m>
                <a:r>
                  <a:rPr lang="en-US" sz="1200" kern="1200" dirty="0">
                    <a:solidFill>
                      <a:schemeClr val="tx1"/>
                    </a:solidFill>
                    <a:effectLst/>
                    <a:latin typeface="+mn-lt"/>
                    <a:ea typeface="+mn-ea"/>
                    <a:cs typeface="+mn-cs"/>
                  </a:rPr>
                  <a:t>, for example, refers to a multi-dimensional feature vector describing the appearance of a subject of the identity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observed by camera A.</a:t>
                </a:r>
              </a:p>
              <a:p>
                <a:pPr marL="171450" lvl="0" indent="-171450">
                  <a:buFont typeface="Arial" pitchFamily="34" charset="0"/>
                  <a:buChar char="•"/>
                </a:pPr>
                <a:r>
                  <a:rPr lang="en-US" sz="1200" kern="1200" dirty="0">
                    <a:solidFill>
                      <a:schemeClr val="tx1"/>
                    </a:solidFill>
                    <a:effectLst/>
                    <a:latin typeface="+mn-lt"/>
                    <a:ea typeface="+mn-ea"/>
                    <a:cs typeface="+mn-cs"/>
                  </a:rPr>
                  <a:t>For the [A B] camera pair, we use a binary variable </a:t>
                </a:r>
                <a14:m>
                  <m:oMath xmlns:m="http://schemas.openxmlformats.org/officeDocument/2006/math">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AB</m:t>
                        </m:r>
                      </m:sub>
                    </m:sSub>
                  </m:oMath>
                </a14:m>
                <a:r>
                  <a:rPr lang="en-US" sz="1200" kern="1200" dirty="0">
                    <a:solidFill>
                      <a:schemeClr val="tx1"/>
                    </a:solidFill>
                    <a:effectLst/>
                    <a:latin typeface="+mn-lt"/>
                    <a:ea typeface="+mn-ea"/>
                    <a:cs typeface="+mn-cs"/>
                  </a:rPr>
                  <a:t> to model the probability that the two appearances captured by cameras A and B correspond to the same person.    =&gt; </a:t>
                </a:r>
                <a14:m>
                  <m:oMath xmlns:m="http://schemas.openxmlformats.org/officeDocument/2006/math">
                    <m:r>
                      <a:rPr lang="en-US" sz="1200" i="1" kern="1200">
                        <a:solidFill>
                          <a:schemeClr val="tx1"/>
                        </a:solidFill>
                        <a:effectLst/>
                        <a:latin typeface="Cambria Math"/>
                        <a:ea typeface="+mn-ea"/>
                        <a:cs typeface="+mn-cs"/>
                      </a:rPr>
                      <m:t>𝑃</m:t>
                    </m:r>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𝑌</m:t>
                        </m:r>
                      </m:e>
                      <m:sub>
                        <m:r>
                          <a:rPr lang="en-US" sz="1200" i="1" kern="1200">
                            <a:solidFill>
                              <a:schemeClr val="tx1"/>
                            </a:solidFill>
                            <a:effectLst/>
                            <a:latin typeface="Cambria Math"/>
                            <a:ea typeface="+mn-ea"/>
                            <a:cs typeface="+mn-cs"/>
                          </a:rPr>
                          <m:t>𝐴𝐵</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a:rPr lang="en-US" sz="1200" i="1" kern="1200">
                            <a:solidFill>
                              <a:schemeClr val="tx1"/>
                            </a:solidFill>
                            <a:effectLst/>
                            <a:latin typeface="Cambria Math"/>
                            <a:ea typeface="+mn-ea"/>
                            <a:cs typeface="+mn-cs"/>
                          </a:rPr>
                          <m:t>𝐴</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a:rPr lang="en-US" sz="1200" i="1" kern="1200">
                            <a:solidFill>
                              <a:schemeClr val="tx1"/>
                            </a:solidFill>
                            <a:effectLst/>
                            <a:latin typeface="Cambria Math"/>
                            <a:ea typeface="+mn-ea"/>
                            <a:cs typeface="+mn-cs"/>
                          </a:rPr>
                          <m:t>𝐵</m:t>
                        </m:r>
                      </m:sub>
                    </m:sSub>
                    <m:r>
                      <a:rPr lang="en-US" sz="1200" i="1"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a:t>
                </a:r>
              </a:p>
              <a:p>
                <a:pPr marL="171450" lvl="0" indent="-171450">
                  <a:buFont typeface="Arial" pitchFamily="34" charset="0"/>
                  <a:buChar char="•"/>
                </a:pPr>
                <a14:m>
                  <m:oMath xmlns:m="http://schemas.openxmlformats.org/officeDocument/2006/math">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AB</m:t>
                        </m:r>
                      </m:sub>
                    </m:sSub>
                  </m:oMath>
                </a14:m>
                <a:r>
                  <a:rPr lang="en-US" sz="1200" kern="1200" dirty="0">
                    <a:solidFill>
                      <a:schemeClr val="tx1"/>
                    </a:solidFill>
                    <a:effectLst/>
                    <a:latin typeface="+mn-lt"/>
                    <a:ea typeface="+mn-ea"/>
                    <a:cs typeface="+mn-cs"/>
                  </a:rPr>
                  <a:t> gets the value 1 if and only if the appearances given in both cameras belong to the same identity.</a:t>
                </a:r>
              </a:p>
              <a:p>
                <a:pPr marL="171450" lvl="0" indent="-171450">
                  <a:buFont typeface="Arial" pitchFamily="34" charset="0"/>
                  <a:buChar char="•"/>
                </a:pPr>
                <a:r>
                  <a:rPr lang="en-US" sz="1200" kern="1200" dirty="0">
                    <a:solidFill>
                      <a:schemeClr val="tx1"/>
                    </a:solidFill>
                    <a:effectLst/>
                    <a:latin typeface="+mn-lt"/>
                    <a:ea typeface="+mn-ea"/>
                    <a:cs typeface="+mn-cs"/>
                  </a:rPr>
                  <a:t>The same goes for the [B C] camera pair.</a:t>
                </a:r>
              </a:p>
              <a:p>
                <a:pPr marL="171450" lvl="0" indent="-171450">
                  <a:buFont typeface="Arial" pitchFamily="34" charset="0"/>
                  <a:buChar char="•"/>
                </a:pPr>
                <a:r>
                  <a:rPr lang="en-US" sz="1200" kern="1200" dirty="0">
                    <a:solidFill>
                      <a:schemeClr val="tx1"/>
                    </a:solidFill>
                    <a:effectLst/>
                    <a:latin typeface="+mn-lt"/>
                    <a:ea typeface="+mn-ea"/>
                    <a:cs typeface="+mn-cs"/>
                  </a:rPr>
                  <a:t>Given the two conditional probabilities, our goal is to estimate such conditional probability for the (A C) camera pair, given the appearances captured by cameras A and C =&gt;</a:t>
                </a:r>
                <a14:m>
                  <m:oMath xmlns:m="http://schemas.openxmlformats.org/officeDocument/2006/math">
                    <m:r>
                      <m:rPr>
                        <m:sty m:val="p"/>
                      </m:rPr>
                      <a:rPr lang="en-US" sz="1200" kern="1200">
                        <a:solidFill>
                          <a:schemeClr val="tx1"/>
                        </a:solidFill>
                        <a:effectLst/>
                        <a:latin typeface="Cambria Math"/>
                        <a:ea typeface="+mn-ea"/>
                        <a:cs typeface="+mn-cs"/>
                      </a:rPr>
                      <m:t>P</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AC</m:t>
                            </m:r>
                          </m:sub>
                        </m:sSub>
                      </m:e>
                      <m:e>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A</m:t>
                            </m:r>
                          </m:sub>
                        </m:sSub>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C</m:t>
                            </m:r>
                          </m:sub>
                        </m:sSub>
                      </m:e>
                    </m:d>
                  </m:oMath>
                </a14:m>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although a training set consisting of annotated pairs [A C] is not available. </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 Transitive algorithm (TRID) establishes a path between the non-directly trainable pair (A,C) by marginalization over a “connecting element” of these two conditional probabilities which is </a:t>
                </a:r>
                <a14:m>
                  <m:oMath xmlns:m="http://schemas.openxmlformats.org/officeDocument/2006/math">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B</m:t>
                        </m:r>
                      </m:sub>
                    </m:sSub>
                  </m:oMath>
                </a14:m>
                <a:r>
                  <a:rPr lang="en-US" sz="1200" kern="1200" dirty="0">
                    <a:solidFill>
                      <a:schemeClr val="tx1"/>
                    </a:solidFill>
                    <a:effectLst/>
                    <a:latin typeface="+mn-lt"/>
                    <a:ea typeface="+mn-ea"/>
                    <a:cs typeface="+mn-cs"/>
                  </a:rPr>
                  <a:t>, the domain of possible appearances in camera </a:t>
                </a:r>
                <a14:m>
                  <m:oMath xmlns:m="http://schemas.openxmlformats.org/officeDocument/2006/math">
                    <m:r>
                      <m:rPr>
                        <m:sty m:val="p"/>
                      </m:rPr>
                      <a:rPr lang="en-US" sz="1200" kern="1200">
                        <a:solidFill>
                          <a:schemeClr val="tx1"/>
                        </a:solidFill>
                        <a:effectLst/>
                        <a:latin typeface="Cambria Math"/>
                        <a:ea typeface="+mn-ea"/>
                        <a:cs typeface="+mn-cs"/>
                      </a:rPr>
                      <m:t>B</m:t>
                    </m:r>
                  </m:oMath>
                </a14:m>
                <a:r>
                  <a:rPr lang="en-US" sz="1200" kern="1200" dirty="0">
                    <a:solidFill>
                      <a:schemeClr val="tx1"/>
                    </a:solidFill>
                    <a:effectLst/>
                    <a:latin typeface="+mn-lt"/>
                    <a:ea typeface="+mn-ea"/>
                    <a:cs typeface="+mn-cs"/>
                  </a:rPr>
                  <a:t>.</a:t>
                </a:r>
              </a:p>
              <a:p>
                <a:pPr marL="171450" lvl="0" indent="-171450">
                  <a:buFont typeface="Arial" pitchFamily="34" charset="0"/>
                  <a:buChar char="•"/>
                </a:pPr>
                <a:r>
                  <a:rPr lang="en-US" sz="1200" kern="1200" dirty="0">
                    <a:solidFill>
                      <a:schemeClr val="tx1"/>
                    </a:solidFill>
                    <a:effectLst/>
                    <a:latin typeface="+mn-lt"/>
                    <a:ea typeface="+mn-ea"/>
                    <a:cs typeface="+mn-cs"/>
                  </a:rPr>
                  <a:t>To obtain this conditional probability </a:t>
                </a:r>
                <a14:m>
                  <m:oMath xmlns:m="http://schemas.openxmlformats.org/officeDocument/2006/math">
                    <m:r>
                      <m:rPr>
                        <m:sty m:val="p"/>
                      </m:rPr>
                      <a:rPr lang="en-US" sz="1200" kern="1200">
                        <a:solidFill>
                          <a:schemeClr val="tx1"/>
                        </a:solidFill>
                        <a:effectLst/>
                        <a:latin typeface="Cambria Math"/>
                        <a:ea typeface="+mn-ea"/>
                        <a:cs typeface="+mn-cs"/>
                      </a:rPr>
                      <m:t>P</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AC</m:t>
                            </m:r>
                          </m:sub>
                        </m:sSub>
                      </m:e>
                      <m:e>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A</m:t>
                            </m:r>
                          </m:sub>
                        </m:sSub>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C</m:t>
                            </m:r>
                          </m:sub>
                        </m:sSub>
                      </m:e>
                    </m:d>
                  </m:oMath>
                </a14:m>
                <a:r>
                  <a:rPr lang="en-US" sz="1200" kern="1200" dirty="0">
                    <a:solidFill>
                      <a:schemeClr val="tx1"/>
                    </a:solidFill>
                    <a:effectLst/>
                    <a:latin typeface="+mn-lt"/>
                    <a:ea typeface="+mn-ea"/>
                    <a:cs typeface="+mn-cs"/>
                  </a:rPr>
                  <a:t> we first marginalize over all possible values of </a:t>
                </a:r>
                <a14:m>
                  <m:oMath xmlns:m="http://schemas.openxmlformats.org/officeDocument/2006/math">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AB</m:t>
                        </m:r>
                      </m:sub>
                    </m:sSub>
                  </m:oMath>
                </a14:m>
                <a:r>
                  <a:rPr lang="en-US" sz="1200" kern="1200" dirty="0">
                    <a:solidFill>
                      <a:schemeClr val="tx1"/>
                    </a:solidFill>
                    <a:effectLst/>
                    <a:latin typeface="+mn-lt"/>
                    <a:ea typeface="+mn-ea"/>
                    <a:cs typeface="+mn-cs"/>
                  </a:rPr>
                  <a:t>,</a:t>
                </a:r>
                <a14:m>
                  <m:oMath xmlns:m="http://schemas.openxmlformats.org/officeDocument/2006/math">
                    <m:r>
                      <a:rPr lang="en-US" sz="1200" kern="1200">
                        <a:solidFill>
                          <a:schemeClr val="tx1"/>
                        </a:solidFill>
                        <a:effectLst/>
                        <a:latin typeface="Cambria Math"/>
                        <a:ea typeface="+mn-ea"/>
                        <a:cs typeface="+mn-cs"/>
                      </a:rPr>
                      <m:t> </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BC</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B</m:t>
                        </m:r>
                      </m:sub>
                    </m:sSub>
                  </m:oMath>
                </a14:m>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By applying the chain rule we get the following expression….</a:t>
                </a:r>
              </a:p>
              <a:p>
                <a:pPr marL="171450" indent="-171450">
                  <a:buFont typeface="Arial"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We present here a “probabilistic transitive” algorithm.</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So, as already mentioned, we have the training sets for cameras [A B] and [B C].</a:t>
                </a:r>
              </a:p>
              <a:p>
                <a:pPr marL="171450" lvl="0" indent="-171450">
                  <a:buFont typeface="Arial" pitchFamily="34" charset="0"/>
                  <a:buChar char="•"/>
                </a:pPr>
                <a:r>
                  <a:rPr lang="en-US" sz="1200" kern="1200" dirty="0">
                    <a:solidFill>
                      <a:schemeClr val="tx1"/>
                    </a:solidFill>
                    <a:effectLst/>
                    <a:latin typeface="+mn-lt"/>
                    <a:ea typeface="+mn-ea"/>
                    <a:cs typeface="+mn-cs"/>
                  </a:rPr>
                  <a:t>The notation </a:t>
                </a:r>
                <a:r>
                  <a:rPr lang="en-US" sz="1200" i="0" kern="1200">
                    <a:solidFill>
                      <a:schemeClr val="tx1"/>
                    </a:solidFill>
                    <a:effectLst/>
                    <a:latin typeface="+mn-lt"/>
                    <a:ea typeface="+mn-ea"/>
                    <a:cs typeface="+mn-cs"/>
                  </a:rPr>
                  <a:t>x_𝐴^𝑖</a:t>
                </a:r>
                <a:r>
                  <a:rPr lang="en-US" sz="1200" kern="1200" dirty="0">
                    <a:solidFill>
                      <a:schemeClr val="tx1"/>
                    </a:solidFill>
                    <a:effectLst/>
                    <a:latin typeface="+mn-lt"/>
                    <a:ea typeface="+mn-ea"/>
                    <a:cs typeface="+mn-cs"/>
                  </a:rPr>
                  <a:t>, for example, refers to a multi-dimensional feature vector describing the appearance of a subject of the identity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observed by camera A.</a:t>
                </a:r>
              </a:p>
              <a:p>
                <a:pPr marL="171450" lvl="0" indent="-171450">
                  <a:buFont typeface="Arial" pitchFamily="34" charset="0"/>
                  <a:buChar char="•"/>
                </a:pPr>
                <a:r>
                  <a:rPr lang="en-US" sz="1200" kern="1200" dirty="0">
                    <a:solidFill>
                      <a:schemeClr val="tx1"/>
                    </a:solidFill>
                    <a:effectLst/>
                    <a:latin typeface="+mn-lt"/>
                    <a:ea typeface="+mn-ea"/>
                    <a:cs typeface="+mn-cs"/>
                  </a:rPr>
                  <a:t>For the [A B] camera pair, we use a binary variable </a:t>
                </a:r>
                <a:r>
                  <a:rPr lang="en-US" sz="1200" i="0" kern="1200">
                    <a:solidFill>
                      <a:schemeClr val="tx1"/>
                    </a:solidFill>
                    <a:effectLst/>
                    <a:latin typeface="+mn-lt"/>
                    <a:ea typeface="+mn-ea"/>
                    <a:cs typeface="+mn-cs"/>
                  </a:rPr>
                  <a:t>Y_AB</a:t>
                </a:r>
                <a:r>
                  <a:rPr lang="en-US" sz="1200" kern="1200" dirty="0">
                    <a:solidFill>
                      <a:schemeClr val="tx1"/>
                    </a:solidFill>
                    <a:effectLst/>
                    <a:latin typeface="+mn-lt"/>
                    <a:ea typeface="+mn-ea"/>
                    <a:cs typeface="+mn-cs"/>
                  </a:rPr>
                  <a:t> to model the probability that the two appearances captured by cameras A and B correspond to the same person.    =&gt; </a:t>
                </a:r>
                <a:r>
                  <a:rPr lang="en-US" sz="1200" i="0" kern="1200">
                    <a:solidFill>
                      <a:schemeClr val="tx1"/>
                    </a:solidFill>
                    <a:effectLst/>
                    <a:latin typeface="+mn-lt"/>
                    <a:ea typeface="+mn-ea"/>
                    <a:cs typeface="+mn-cs"/>
                  </a:rPr>
                  <a:t>𝑃(𝑌_𝐴𝐵 |𝑥_𝐴,𝑥_𝐵)</a:t>
                </a:r>
                <a:r>
                  <a:rPr lang="en-US" sz="1200" kern="1200" dirty="0">
                    <a:solidFill>
                      <a:schemeClr val="tx1"/>
                    </a:solidFill>
                    <a:effectLst/>
                    <a:latin typeface="+mn-lt"/>
                    <a:ea typeface="+mn-ea"/>
                    <a:cs typeface="+mn-cs"/>
                  </a:rPr>
                  <a:t>.</a:t>
                </a:r>
              </a:p>
              <a:p>
                <a:pPr marL="171450" lvl="0" indent="-171450">
                  <a:buFont typeface="Arial" pitchFamily="34" charset="0"/>
                  <a:buChar char="•"/>
                </a:pPr>
                <a:r>
                  <a:rPr lang="en-US" sz="1200" i="0" kern="1200">
                    <a:solidFill>
                      <a:schemeClr val="tx1"/>
                    </a:solidFill>
                    <a:effectLst/>
                    <a:latin typeface="+mn-lt"/>
                    <a:ea typeface="+mn-ea"/>
                    <a:cs typeface="+mn-cs"/>
                  </a:rPr>
                  <a:t>Y_AB</a:t>
                </a:r>
                <a:r>
                  <a:rPr lang="en-US" sz="1200" kern="1200" dirty="0">
                    <a:solidFill>
                      <a:schemeClr val="tx1"/>
                    </a:solidFill>
                    <a:effectLst/>
                    <a:latin typeface="+mn-lt"/>
                    <a:ea typeface="+mn-ea"/>
                    <a:cs typeface="+mn-cs"/>
                  </a:rPr>
                  <a:t> gets the value 1 if and only if the appearances given in both cameras belong to the same identity.</a:t>
                </a:r>
              </a:p>
              <a:p>
                <a:pPr marL="171450" lvl="0" indent="-171450">
                  <a:buFont typeface="Arial" pitchFamily="34" charset="0"/>
                  <a:buChar char="•"/>
                </a:pPr>
                <a:r>
                  <a:rPr lang="en-US" sz="1200" kern="1200" dirty="0">
                    <a:solidFill>
                      <a:schemeClr val="tx1"/>
                    </a:solidFill>
                    <a:effectLst/>
                    <a:latin typeface="+mn-lt"/>
                    <a:ea typeface="+mn-ea"/>
                    <a:cs typeface="+mn-cs"/>
                  </a:rPr>
                  <a:t>The same goes for the [B C] camera pair.</a:t>
                </a:r>
              </a:p>
              <a:p>
                <a:pPr marL="171450" lvl="0" indent="-171450">
                  <a:buFont typeface="Arial" pitchFamily="34" charset="0"/>
                  <a:buChar char="•"/>
                </a:pPr>
                <a:r>
                  <a:rPr lang="en-US" sz="1200" kern="1200" dirty="0">
                    <a:solidFill>
                      <a:schemeClr val="tx1"/>
                    </a:solidFill>
                    <a:effectLst/>
                    <a:latin typeface="+mn-lt"/>
                    <a:ea typeface="+mn-ea"/>
                    <a:cs typeface="+mn-cs"/>
                  </a:rPr>
                  <a:t>Given the two conditional probabilities, our goal is to estimate such conditional probability for the (A C) camera pair, given the appearances captured by cameras A and C =&gt;</a:t>
                </a:r>
                <a:r>
                  <a:rPr lang="en-US" sz="1200" i="0" kern="1200">
                    <a:solidFill>
                      <a:schemeClr val="tx1"/>
                    </a:solidFill>
                    <a:effectLst/>
                    <a:latin typeface="+mn-lt"/>
                    <a:ea typeface="+mn-ea"/>
                    <a:cs typeface="+mn-cs"/>
                  </a:rPr>
                  <a:t>P(Y_AC│x_A,x_C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although a training set consisting of annotated pairs [A C] is not available. </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 Transitive algorithm (TRID) establishes a path between the non-directly trainable pair (A,C) by marginalization over a “connecting element” of these two conditional probabilities which is </a:t>
                </a:r>
                <a:r>
                  <a:rPr lang="en-US" sz="1200" i="0" kern="1200">
                    <a:solidFill>
                      <a:schemeClr val="tx1"/>
                    </a:solidFill>
                    <a:effectLst/>
                    <a:latin typeface="+mn-lt"/>
                    <a:ea typeface="+mn-ea"/>
                    <a:cs typeface="+mn-cs"/>
                  </a:rPr>
                  <a:t>x_B</a:t>
                </a:r>
                <a:r>
                  <a:rPr lang="en-US" sz="1200" kern="1200" dirty="0">
                    <a:solidFill>
                      <a:schemeClr val="tx1"/>
                    </a:solidFill>
                    <a:effectLst/>
                    <a:latin typeface="+mn-lt"/>
                    <a:ea typeface="+mn-ea"/>
                    <a:cs typeface="+mn-cs"/>
                  </a:rPr>
                  <a:t>, the domain of possible appearances in camera </a:t>
                </a:r>
                <a:r>
                  <a:rPr lang="en-US" sz="1200" i="0" kern="1200">
                    <a:solidFill>
                      <a:schemeClr val="tx1"/>
                    </a:solidFill>
                    <a:effectLst/>
                    <a:latin typeface="+mn-lt"/>
                    <a:ea typeface="+mn-ea"/>
                    <a:cs typeface="+mn-cs"/>
                  </a:rPr>
                  <a:t>B</a:t>
                </a:r>
                <a:r>
                  <a:rPr lang="en-US" sz="1200" kern="1200" dirty="0">
                    <a:solidFill>
                      <a:schemeClr val="tx1"/>
                    </a:solidFill>
                    <a:effectLst/>
                    <a:latin typeface="+mn-lt"/>
                    <a:ea typeface="+mn-ea"/>
                    <a:cs typeface="+mn-cs"/>
                  </a:rPr>
                  <a:t>.</a:t>
                </a:r>
              </a:p>
              <a:p>
                <a:pPr marL="171450" lvl="0" indent="-171450">
                  <a:buFont typeface="Arial" pitchFamily="34" charset="0"/>
                  <a:buChar char="•"/>
                </a:pPr>
                <a:r>
                  <a:rPr lang="en-US" sz="1200" kern="1200" dirty="0">
                    <a:solidFill>
                      <a:schemeClr val="tx1"/>
                    </a:solidFill>
                    <a:effectLst/>
                    <a:latin typeface="+mn-lt"/>
                    <a:ea typeface="+mn-ea"/>
                    <a:cs typeface="+mn-cs"/>
                  </a:rPr>
                  <a:t>To obtain this conditional probability </a:t>
                </a:r>
                <a:r>
                  <a:rPr lang="en-US" sz="1200" i="0" kern="1200">
                    <a:solidFill>
                      <a:schemeClr val="tx1"/>
                    </a:solidFill>
                    <a:effectLst/>
                    <a:latin typeface="+mn-lt"/>
                    <a:ea typeface="+mn-ea"/>
                    <a:cs typeface="+mn-cs"/>
                  </a:rPr>
                  <a:t>P(Y_AC│x_A,x_C )</a:t>
                </a:r>
                <a:r>
                  <a:rPr lang="en-US" sz="1200" kern="1200" dirty="0">
                    <a:solidFill>
                      <a:schemeClr val="tx1"/>
                    </a:solidFill>
                    <a:effectLst/>
                    <a:latin typeface="+mn-lt"/>
                    <a:ea typeface="+mn-ea"/>
                    <a:cs typeface="+mn-cs"/>
                  </a:rPr>
                  <a:t> we first marginalize over all possible values of </a:t>
                </a:r>
                <a:r>
                  <a:rPr lang="en-US" sz="1200" i="0" kern="1200">
                    <a:solidFill>
                      <a:schemeClr val="tx1"/>
                    </a:solidFill>
                    <a:effectLst/>
                    <a:latin typeface="+mn-lt"/>
                    <a:ea typeface="+mn-ea"/>
                    <a:cs typeface="+mn-cs"/>
                  </a:rPr>
                  <a:t>Y_AB</a:t>
                </a:r>
                <a:r>
                  <a:rPr lang="en-US" sz="1200" kern="1200" dirty="0">
                    <a:solidFill>
                      <a:schemeClr val="tx1"/>
                    </a:solidFill>
                    <a:effectLst/>
                    <a:latin typeface="+mn-lt"/>
                    <a:ea typeface="+mn-ea"/>
                    <a:cs typeface="+mn-cs"/>
                  </a:rPr>
                  <a:t>,</a:t>
                </a:r>
                <a:r>
                  <a:rPr lang="en-US" sz="1200" i="0" kern="1200">
                    <a:solidFill>
                      <a:schemeClr val="tx1"/>
                    </a:solidFill>
                    <a:effectLst/>
                    <a:latin typeface="+mn-lt"/>
                    <a:ea typeface="+mn-ea"/>
                    <a:cs typeface="+mn-cs"/>
                  </a:rPr>
                  <a:t> Y_BC</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x_B</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By applying the chain rule we get the following expression….</a:t>
                </a:r>
              </a:p>
              <a:p>
                <a:pPr marL="171450" indent="-171450">
                  <a:buFont typeface="Arial"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fld id="{6B6613DB-84E4-45B5-BA87-130CD8F23F22}" type="slidenum">
              <a:rPr lang="en-US" smtClean="0"/>
              <a:t>12</a:t>
            </a:fld>
            <a:endParaRPr lang="en-US"/>
          </a:p>
        </p:txBody>
      </p:sp>
    </p:spTree>
    <p:extLst>
      <p:ext uri="{BB962C8B-B14F-4D97-AF65-F5344CB8AC3E}">
        <p14:creationId xmlns:p14="http://schemas.microsoft.com/office/powerpoint/2010/main" val="260462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After several more steps of applying some probability rules and by a simple reorganization, the desired conditional probability is expressed by the following formula.</a:t>
            </a:r>
          </a:p>
          <a:p>
            <a:pPr marL="171450" lvl="0" indent="-171450">
              <a:buFont typeface="Arial" pitchFamily="34" charset="0"/>
              <a:buChar char="•"/>
            </a:pPr>
            <a:r>
              <a:rPr lang="en-US" sz="1200" kern="1200" dirty="0" smtClean="0">
                <a:solidFill>
                  <a:schemeClr val="tx1"/>
                </a:solidFill>
                <a:effectLst/>
                <a:latin typeface="+mn-lt"/>
                <a:ea typeface="+mn-ea"/>
                <a:cs typeface="+mn-cs"/>
              </a:rPr>
              <a:t>Of course, the full derivation of the formula can be found in the paper.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13</a:t>
            </a:fld>
            <a:endParaRPr lang="en-US"/>
          </a:p>
        </p:txBody>
      </p:sp>
    </p:spTree>
    <p:extLst>
      <p:ext uri="{BB962C8B-B14F-4D97-AF65-F5344CB8AC3E}">
        <p14:creationId xmlns:p14="http://schemas.microsoft.com/office/powerpoint/2010/main" val="91150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Now, let’s take a closer look at this expression.</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 term </a:t>
                </a:r>
                <a14:m>
                  <m:oMath xmlns:m="http://schemas.openxmlformats.org/officeDocument/2006/math">
                    <m:r>
                      <m:rPr>
                        <m:sty m:val="p"/>
                      </m:rPr>
                      <a:rPr lang="en-US" sz="1200" kern="1200">
                        <a:solidFill>
                          <a:schemeClr val="tx1"/>
                        </a:solidFill>
                        <a:effectLst/>
                        <a:latin typeface="Cambria Math"/>
                        <a:ea typeface="+mn-ea"/>
                        <a:cs typeface="+mn-cs"/>
                      </a:rPr>
                      <m:t>P</m:t>
                    </m:r>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AB</m:t>
                        </m:r>
                      </m:sub>
                    </m:sSub>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A</m:t>
                        </m:r>
                      </m:sub>
                    </m:sSub>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B</m:t>
                        </m:r>
                      </m:sub>
                    </m:sSub>
                    <m:r>
                      <a:rPr lang="en-US" sz="1200"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 is the probability for a match in the camera-pair [A B].</a:t>
                </a:r>
              </a:p>
              <a:p>
                <a:pPr marL="171450" lvl="0" indent="-171450">
                  <a:buFont typeface="Arial" pitchFamily="34" charset="0"/>
                  <a:buChar char="•"/>
                </a:pPr>
                <a:r>
                  <a:rPr lang="en-US" sz="1200" kern="1200" dirty="0">
                    <a:solidFill>
                      <a:schemeClr val="tx1"/>
                    </a:solidFill>
                    <a:effectLst/>
                    <a:latin typeface="+mn-lt"/>
                    <a:ea typeface="+mn-ea"/>
                    <a:cs typeface="+mn-cs"/>
                  </a:rPr>
                  <a:t>Any classifier can be used here, provided that it can be modified to output a probability.</a:t>
                </a:r>
              </a:p>
              <a:p>
                <a:pPr marL="171450" lvl="0" indent="-171450">
                  <a:buFont typeface="Arial" pitchFamily="34" charset="0"/>
                  <a:buChar char="•"/>
                </a:pPr>
                <a:r>
                  <a:rPr lang="en-US" sz="1200" kern="1200" dirty="0">
                    <a:solidFill>
                      <a:schemeClr val="tx1"/>
                    </a:solidFill>
                    <a:effectLst/>
                    <a:latin typeface="+mn-lt"/>
                    <a:ea typeface="+mn-ea"/>
                    <a:cs typeface="+mn-cs"/>
                  </a:rPr>
                  <a:t>We are using here the ICT, once for [A B] and once for [B C]. </a:t>
                </a:r>
              </a:p>
              <a:p>
                <a:pPr marL="171450" lvl="0" indent="-171450">
                  <a:buFont typeface="Arial" pitchFamily="34" charset="0"/>
                  <a:buChar char="•"/>
                </a:pPr>
                <a:r>
                  <a:rPr lang="en-US" sz="1200" kern="1200" dirty="0">
                    <a:solidFill>
                      <a:schemeClr val="tx1"/>
                    </a:solidFill>
                    <a:effectLst/>
                    <a:latin typeface="+mn-lt"/>
                    <a:ea typeface="+mn-ea"/>
                    <a:cs typeface="+mn-cs"/>
                  </a:rPr>
                  <a:t>It outputs decision values which are actually SVM decision values. </a:t>
                </a:r>
              </a:p>
              <a:p>
                <a:pPr marL="171450" lvl="0" indent="-171450">
                  <a:buFont typeface="Arial" pitchFamily="34" charset="0"/>
                  <a:buChar char="•"/>
                </a:pPr>
                <a:r>
                  <a:rPr lang="en-US" sz="1200" kern="1200" dirty="0">
                    <a:solidFill>
                      <a:schemeClr val="tx1"/>
                    </a:solidFill>
                    <a:effectLst/>
                    <a:latin typeface="+mn-lt"/>
                    <a:ea typeface="+mn-ea"/>
                    <a:cs typeface="+mn-cs"/>
                  </a:rPr>
                  <a:t>These are converted to </a:t>
                </a:r>
                <a:r>
                  <a:rPr lang="en-US" sz="1200" b="1" kern="1200" dirty="0">
                    <a:solidFill>
                      <a:schemeClr val="tx1"/>
                    </a:solidFill>
                    <a:effectLst/>
                    <a:latin typeface="+mn-lt"/>
                    <a:ea typeface="+mn-ea"/>
                    <a:cs typeface="+mn-cs"/>
                  </a:rPr>
                  <a:t>probability estimates</a:t>
                </a:r>
                <a:r>
                  <a:rPr lang="en-US" sz="1200" kern="1200" dirty="0">
                    <a:solidFill>
                      <a:schemeClr val="tx1"/>
                    </a:solidFill>
                    <a:effectLst/>
                    <a:latin typeface="+mn-lt"/>
                    <a:ea typeface="+mn-ea"/>
                    <a:cs typeface="+mn-cs"/>
                  </a:rPr>
                  <a:t> using a sigmoid according to Platt’s method.</a:t>
                </a:r>
              </a:p>
              <a:p>
                <a:pPr marL="171450" indent="-171450">
                  <a:buFont typeface="Arial"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Now, let’s take a closer look at this expression.</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 term </a:t>
                </a:r>
                <a:r>
                  <a:rPr lang="en-US" sz="1200" i="0" kern="1200">
                    <a:solidFill>
                      <a:schemeClr val="tx1"/>
                    </a:solidFill>
                    <a:effectLst/>
                    <a:latin typeface="+mn-lt"/>
                    <a:ea typeface="+mn-ea"/>
                    <a:cs typeface="+mn-cs"/>
                  </a:rPr>
                  <a:t>P(Y_AB |x_A,x_B)</a:t>
                </a:r>
                <a:r>
                  <a:rPr lang="en-US" sz="1200" kern="1200" dirty="0">
                    <a:solidFill>
                      <a:schemeClr val="tx1"/>
                    </a:solidFill>
                    <a:effectLst/>
                    <a:latin typeface="+mn-lt"/>
                    <a:ea typeface="+mn-ea"/>
                    <a:cs typeface="+mn-cs"/>
                  </a:rPr>
                  <a:t> is the probability for a match in the camera-pair [A B].</a:t>
                </a:r>
              </a:p>
              <a:p>
                <a:pPr marL="171450" lvl="0" indent="-171450">
                  <a:buFont typeface="Arial" pitchFamily="34" charset="0"/>
                  <a:buChar char="•"/>
                </a:pPr>
                <a:r>
                  <a:rPr lang="en-US" sz="1200" kern="1200" dirty="0">
                    <a:solidFill>
                      <a:schemeClr val="tx1"/>
                    </a:solidFill>
                    <a:effectLst/>
                    <a:latin typeface="+mn-lt"/>
                    <a:ea typeface="+mn-ea"/>
                    <a:cs typeface="+mn-cs"/>
                  </a:rPr>
                  <a:t>Any classifier can be used here, provided that it can be modified to output a probability.</a:t>
                </a:r>
              </a:p>
              <a:p>
                <a:pPr marL="171450" lvl="0" indent="-171450">
                  <a:buFont typeface="Arial" pitchFamily="34" charset="0"/>
                  <a:buChar char="•"/>
                </a:pPr>
                <a:r>
                  <a:rPr lang="en-US" sz="1200" kern="1200" dirty="0">
                    <a:solidFill>
                      <a:schemeClr val="tx1"/>
                    </a:solidFill>
                    <a:effectLst/>
                    <a:latin typeface="+mn-lt"/>
                    <a:ea typeface="+mn-ea"/>
                    <a:cs typeface="+mn-cs"/>
                  </a:rPr>
                  <a:t>We are using here the ICT, once for [A B] and once for [B C]. </a:t>
                </a:r>
              </a:p>
              <a:p>
                <a:pPr marL="171450" lvl="0" indent="-171450">
                  <a:buFont typeface="Arial" pitchFamily="34" charset="0"/>
                  <a:buChar char="•"/>
                </a:pPr>
                <a:r>
                  <a:rPr lang="en-US" sz="1200" kern="1200" dirty="0">
                    <a:solidFill>
                      <a:schemeClr val="tx1"/>
                    </a:solidFill>
                    <a:effectLst/>
                    <a:latin typeface="+mn-lt"/>
                    <a:ea typeface="+mn-ea"/>
                    <a:cs typeface="+mn-cs"/>
                  </a:rPr>
                  <a:t>It outputs decision values which are actually SVM decision values. </a:t>
                </a:r>
              </a:p>
              <a:p>
                <a:pPr marL="171450" lvl="0" indent="-171450">
                  <a:buFont typeface="Arial" pitchFamily="34" charset="0"/>
                  <a:buChar char="•"/>
                </a:pPr>
                <a:r>
                  <a:rPr lang="en-US" sz="1200" kern="1200" dirty="0">
                    <a:solidFill>
                      <a:schemeClr val="tx1"/>
                    </a:solidFill>
                    <a:effectLst/>
                    <a:latin typeface="+mn-lt"/>
                    <a:ea typeface="+mn-ea"/>
                    <a:cs typeface="+mn-cs"/>
                  </a:rPr>
                  <a:t>These are converted to </a:t>
                </a:r>
                <a:r>
                  <a:rPr lang="en-US" sz="1200" b="1" kern="1200" dirty="0">
                    <a:solidFill>
                      <a:schemeClr val="tx1"/>
                    </a:solidFill>
                    <a:effectLst/>
                    <a:latin typeface="+mn-lt"/>
                    <a:ea typeface="+mn-ea"/>
                    <a:cs typeface="+mn-cs"/>
                  </a:rPr>
                  <a:t>probability estimates</a:t>
                </a:r>
                <a:r>
                  <a:rPr lang="en-US" sz="1200" kern="1200" dirty="0">
                    <a:solidFill>
                      <a:schemeClr val="tx1"/>
                    </a:solidFill>
                    <a:effectLst/>
                    <a:latin typeface="+mn-lt"/>
                    <a:ea typeface="+mn-ea"/>
                    <a:cs typeface="+mn-cs"/>
                  </a:rPr>
                  <a:t> using a sigmoid according to Platt’s method.</a:t>
                </a:r>
              </a:p>
              <a:p>
                <a:pPr marL="171450" indent="-171450">
                  <a:buFont typeface="Arial"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fld id="{6B6613DB-84E4-45B5-BA87-130CD8F23F22}" type="slidenum">
              <a:rPr lang="en-US" smtClean="0"/>
              <a:t>14</a:t>
            </a:fld>
            <a:endParaRPr lang="en-US"/>
          </a:p>
        </p:txBody>
      </p:sp>
    </p:spTree>
    <p:extLst>
      <p:ext uri="{BB962C8B-B14F-4D97-AF65-F5344CB8AC3E}">
        <p14:creationId xmlns:p14="http://schemas.microsoft.com/office/powerpoint/2010/main" val="267319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a:t>
                </a:r>
                <a14:m>
                  <m:oMath xmlns:m="http://schemas.openxmlformats.org/officeDocument/2006/math">
                    <m:r>
                      <a:rPr lang="en-US" sz="1200" i="1" kern="1200">
                        <a:solidFill>
                          <a:schemeClr val="tx1"/>
                        </a:solidFill>
                        <a:effectLst/>
                        <a:latin typeface="Cambria Math"/>
                        <a:ea typeface="+mn-ea"/>
                        <a:cs typeface="+mn-cs"/>
                      </a:rPr>
                      <m:t>𝑓</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a:rPr lang="en-US" sz="1200" i="1" kern="1200">
                                <a:solidFill>
                                  <a:schemeClr val="tx1"/>
                                </a:solidFill>
                                <a:effectLst/>
                                <a:latin typeface="Cambria Math"/>
                                <a:ea typeface="+mn-ea"/>
                                <a:cs typeface="+mn-cs"/>
                              </a:rPr>
                              <m:t>𝐵</m:t>
                            </m:r>
                          </m:sub>
                        </m:sSub>
                      </m:e>
                    </m:d>
                  </m:oMath>
                </a14:m>
                <a:r>
                  <a:rPr lang="en-US" sz="1200" kern="1200" dirty="0">
                    <a:solidFill>
                      <a:schemeClr val="tx1"/>
                    </a:solidFill>
                    <a:effectLst/>
                    <a:latin typeface="+mn-lt"/>
                    <a:ea typeface="+mn-ea"/>
                    <a:cs typeface="+mn-cs"/>
                  </a:rPr>
                  <a:t> term is a multi-dimensional probability density function</a:t>
                </a:r>
              </a:p>
              <a:p>
                <a:pPr marL="171450" lvl="0" indent="-171450">
                  <a:buFont typeface="Arial" pitchFamily="34" charset="0"/>
                  <a:buChar char="•"/>
                </a:pPr>
                <a:r>
                  <a:rPr lang="en-US" sz="1200" kern="1200" dirty="0">
                    <a:solidFill>
                      <a:schemeClr val="tx1"/>
                    </a:solidFill>
                    <a:effectLst/>
                    <a:latin typeface="+mn-lt"/>
                    <a:ea typeface="+mn-ea"/>
                    <a:cs typeface="+mn-cs"/>
                  </a:rPr>
                  <a:t>It can be estimated by different methods for </a:t>
                </a:r>
                <a:r>
                  <a:rPr lang="en-US" sz="1200" b="1" kern="1200" dirty="0">
                    <a:solidFill>
                      <a:schemeClr val="tx1"/>
                    </a:solidFill>
                    <a:effectLst/>
                    <a:latin typeface="+mn-lt"/>
                    <a:ea typeface="+mn-ea"/>
                    <a:cs typeface="+mn-cs"/>
                  </a:rPr>
                  <a:t>density estimation</a:t>
                </a:r>
                <a:r>
                  <a:rPr lang="en-US" sz="1200" kern="1200" dirty="0">
                    <a:solidFill>
                      <a:schemeClr val="tx1"/>
                    </a:solidFill>
                    <a:effectLst/>
                    <a:latin typeface="+mn-lt"/>
                    <a:ea typeface="+mn-ea"/>
                    <a:cs typeface="+mn-cs"/>
                  </a:rPr>
                  <a:t> using: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a:rPr lang="en-US" sz="1200" i="1" kern="1200">
                            <a:solidFill>
                              <a:schemeClr val="tx1"/>
                            </a:solidFill>
                            <a:effectLst/>
                            <a:latin typeface="Cambria Math"/>
                            <a:ea typeface="+mn-ea"/>
                            <a:cs typeface="+mn-cs"/>
                          </a:rPr>
                          <m:t>𝐵</m:t>
                        </m:r>
                      </m:sub>
                    </m:sSub>
                  </m:oMath>
                </a14:m>
                <a:r>
                  <a:rPr lang="en-US" sz="1200" kern="1200" dirty="0">
                    <a:solidFill>
                      <a:schemeClr val="tx1"/>
                    </a:solidFill>
                    <a:effectLst/>
                    <a:latin typeface="+mn-lt"/>
                    <a:ea typeface="+mn-ea"/>
                    <a:cs typeface="+mn-cs"/>
                  </a:rPr>
                  <a:t> vectors available from the training sets of the camera pairs (A, B) and (B,C) and also other, non-annotated, appearances/instances associated with people passing in front of camera B. </a:t>
                </a:r>
              </a:p>
              <a:p>
                <a:pPr marL="171450" lvl="0" indent="-171450">
                  <a:buFont typeface="Arial" pitchFamily="34" charset="0"/>
                  <a:buChar char="•"/>
                </a:pPr>
                <a:r>
                  <a:rPr lang="en-US" sz="1200" kern="1200" dirty="0">
                    <a:solidFill>
                      <a:schemeClr val="tx1"/>
                    </a:solidFill>
                    <a:effectLst/>
                    <a:latin typeface="+mn-lt"/>
                    <a:ea typeface="+mn-ea"/>
                    <a:cs typeface="+mn-cs"/>
                  </a:rPr>
                  <a:t>However, estimating high-dimensional density is hard and such integration is computationally costly.</a:t>
                </a:r>
              </a:p>
              <a:p>
                <a:pPr marL="171450" indent="-171450">
                  <a:buFont typeface="Arial" pitchFamily="34" charset="0"/>
                  <a:buChar char="•"/>
                </a:pPr>
                <a:r>
                  <a:rPr lang="en-US" sz="1200" kern="1200" dirty="0">
                    <a:solidFill>
                      <a:schemeClr val="tx1"/>
                    </a:solidFill>
                    <a:effectLst/>
                    <a:latin typeface="+mn-lt"/>
                    <a:ea typeface="+mn-ea"/>
                    <a:cs typeface="+mn-cs"/>
                  </a:rPr>
                  <a:t>Therefore, the proposed TRID algorithm approximates the integral by a sum over all available </a:t>
                </a:r>
                <a14:m>
                  <m:oMath xmlns:m="http://schemas.openxmlformats.org/officeDocument/2006/math">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B</m:t>
                        </m:r>
                      </m:sub>
                    </m:sSub>
                  </m:oMath>
                </a14:m>
                <a:r>
                  <a:rPr lang="en-US" sz="1200" kern="1200" dirty="0">
                    <a:solidFill>
                      <a:schemeClr val="tx1"/>
                    </a:solidFill>
                    <a:effectLst/>
                    <a:latin typeface="+mn-lt"/>
                    <a:ea typeface="+mn-ea"/>
                    <a:cs typeface="+mn-cs"/>
                  </a:rPr>
                  <a:t>  vectors. We are relying on the smoothness of the probability functions to make the sum a good approximation of the integral as we will now show in our experiments.</a:t>
                </a:r>
                <a:endParaRPr lang="en-US" dirty="0"/>
              </a:p>
            </p:txBody>
          </p:sp>
        </mc:Choice>
        <mc:Fallback xmlns="">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a:t>
                </a:r>
                <a:r>
                  <a:rPr lang="en-US" sz="1200" i="0" kern="1200">
                    <a:solidFill>
                      <a:schemeClr val="tx1"/>
                    </a:solidFill>
                    <a:effectLst/>
                    <a:latin typeface="+mn-lt"/>
                    <a:ea typeface="+mn-ea"/>
                    <a:cs typeface="+mn-cs"/>
                  </a:rPr>
                  <a:t>𝑓(𝑥_𝐵 )</a:t>
                </a:r>
                <a:r>
                  <a:rPr lang="en-US" sz="1200" kern="1200" dirty="0">
                    <a:solidFill>
                      <a:schemeClr val="tx1"/>
                    </a:solidFill>
                    <a:effectLst/>
                    <a:latin typeface="+mn-lt"/>
                    <a:ea typeface="+mn-ea"/>
                    <a:cs typeface="+mn-cs"/>
                  </a:rPr>
                  <a:t> term is a multi-dimensional probability density function</a:t>
                </a:r>
              </a:p>
              <a:p>
                <a:pPr marL="171450" lvl="0" indent="-171450">
                  <a:buFont typeface="Arial" pitchFamily="34" charset="0"/>
                  <a:buChar char="•"/>
                </a:pPr>
                <a:r>
                  <a:rPr lang="en-US" sz="1200" kern="1200" dirty="0">
                    <a:solidFill>
                      <a:schemeClr val="tx1"/>
                    </a:solidFill>
                    <a:effectLst/>
                    <a:latin typeface="+mn-lt"/>
                    <a:ea typeface="+mn-ea"/>
                    <a:cs typeface="+mn-cs"/>
                  </a:rPr>
                  <a:t>It can be estimated by different methods for </a:t>
                </a:r>
                <a:r>
                  <a:rPr lang="en-US" sz="1200" b="1" kern="1200" dirty="0">
                    <a:solidFill>
                      <a:schemeClr val="tx1"/>
                    </a:solidFill>
                    <a:effectLst/>
                    <a:latin typeface="+mn-lt"/>
                    <a:ea typeface="+mn-ea"/>
                    <a:cs typeface="+mn-cs"/>
                  </a:rPr>
                  <a:t>density estimation</a:t>
                </a:r>
                <a:r>
                  <a:rPr lang="en-US" sz="1200" kern="1200" dirty="0">
                    <a:solidFill>
                      <a:schemeClr val="tx1"/>
                    </a:solidFill>
                    <a:effectLst/>
                    <a:latin typeface="+mn-lt"/>
                    <a:ea typeface="+mn-ea"/>
                    <a:cs typeface="+mn-cs"/>
                  </a:rPr>
                  <a:t> using: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t>
                </a:r>
                <a:r>
                  <a:rPr lang="en-US" sz="1200" i="0" kern="1200">
                    <a:solidFill>
                      <a:schemeClr val="tx1"/>
                    </a:solidFill>
                    <a:effectLst/>
                    <a:latin typeface="+mn-lt"/>
                    <a:ea typeface="+mn-ea"/>
                    <a:cs typeface="+mn-cs"/>
                  </a:rPr>
                  <a:t>𝑥_𝐵</a:t>
                </a:r>
                <a:r>
                  <a:rPr lang="en-US" sz="1200" kern="1200" dirty="0">
                    <a:solidFill>
                      <a:schemeClr val="tx1"/>
                    </a:solidFill>
                    <a:effectLst/>
                    <a:latin typeface="+mn-lt"/>
                    <a:ea typeface="+mn-ea"/>
                    <a:cs typeface="+mn-cs"/>
                  </a:rPr>
                  <a:t> vectors available from the training sets of the camera pairs (A, B) and (B,C) and also other, non-annotated, appearances/instances associated with people passing in front of camera B. </a:t>
                </a:r>
              </a:p>
              <a:p>
                <a:pPr marL="171450" lvl="0" indent="-171450">
                  <a:buFont typeface="Arial" pitchFamily="34" charset="0"/>
                  <a:buChar char="•"/>
                </a:pPr>
                <a:r>
                  <a:rPr lang="en-US" sz="1200" kern="1200" dirty="0">
                    <a:solidFill>
                      <a:schemeClr val="tx1"/>
                    </a:solidFill>
                    <a:effectLst/>
                    <a:latin typeface="+mn-lt"/>
                    <a:ea typeface="+mn-ea"/>
                    <a:cs typeface="+mn-cs"/>
                  </a:rPr>
                  <a:t>However, estimating high-dimensional density is hard and such integration is computationally costly.</a:t>
                </a:r>
              </a:p>
              <a:p>
                <a:pPr marL="171450" indent="-171450">
                  <a:buFont typeface="Arial" pitchFamily="34" charset="0"/>
                  <a:buChar char="•"/>
                </a:pPr>
                <a:r>
                  <a:rPr lang="en-US" sz="1200" kern="1200" dirty="0">
                    <a:solidFill>
                      <a:schemeClr val="tx1"/>
                    </a:solidFill>
                    <a:effectLst/>
                    <a:latin typeface="+mn-lt"/>
                    <a:ea typeface="+mn-ea"/>
                    <a:cs typeface="+mn-cs"/>
                  </a:rPr>
                  <a:t>Therefore, the proposed TRID algorithm approximates the integral by a sum over all available </a:t>
                </a:r>
                <a:r>
                  <a:rPr lang="en-US" sz="1200" i="0" kern="1200">
                    <a:solidFill>
                      <a:schemeClr val="tx1"/>
                    </a:solidFill>
                    <a:effectLst/>
                    <a:latin typeface="+mn-lt"/>
                    <a:ea typeface="+mn-ea"/>
                    <a:cs typeface="+mn-cs"/>
                  </a:rPr>
                  <a:t>x_B</a:t>
                </a:r>
                <a:r>
                  <a:rPr lang="en-US" sz="1200" kern="1200" dirty="0">
                    <a:solidFill>
                      <a:schemeClr val="tx1"/>
                    </a:solidFill>
                    <a:effectLst/>
                    <a:latin typeface="+mn-lt"/>
                    <a:ea typeface="+mn-ea"/>
                    <a:cs typeface="+mn-cs"/>
                  </a:rPr>
                  <a:t>  vectors. We are relying on the smoothness of the probability functions to make the sum a good approximation of the integral as we will now show in our experiments.</a:t>
                </a:r>
                <a:endParaRPr lang="en-US" dirty="0"/>
              </a:p>
            </p:txBody>
          </p:sp>
        </mc:Fallback>
      </mc:AlternateContent>
      <p:sp>
        <p:nvSpPr>
          <p:cNvPr id="4" name="Slide Number Placeholder 3"/>
          <p:cNvSpPr>
            <a:spLocks noGrp="1"/>
          </p:cNvSpPr>
          <p:nvPr>
            <p:ph type="sldNum" sz="quarter" idx="10"/>
          </p:nvPr>
        </p:nvSpPr>
        <p:spPr/>
        <p:txBody>
          <a:bodyPr/>
          <a:lstStyle/>
          <a:p>
            <a:fld id="{6B6613DB-84E4-45B5-BA87-130CD8F23F22}" type="slidenum">
              <a:rPr lang="en-US" smtClean="0"/>
              <a:t>15</a:t>
            </a:fld>
            <a:endParaRPr lang="en-US"/>
          </a:p>
        </p:txBody>
      </p:sp>
    </p:spTree>
    <p:extLst>
      <p:ext uri="{BB962C8B-B14F-4D97-AF65-F5344CB8AC3E}">
        <p14:creationId xmlns:p14="http://schemas.microsoft.com/office/powerpoint/2010/main" val="354999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To get some intuitive understanding first, we started our experiments using </a:t>
                </a:r>
                <a:r>
                  <a:rPr lang="en-US" sz="1200" b="1" kern="1200" dirty="0">
                    <a:solidFill>
                      <a:schemeClr val="tx1"/>
                    </a:solidFill>
                    <a:effectLst/>
                    <a:latin typeface="+mn-lt"/>
                    <a:ea typeface="+mn-ea"/>
                    <a:cs typeface="+mn-cs"/>
                  </a:rPr>
                  <a:t>simple low dimensional synthetic data</a:t>
                </a:r>
                <a:r>
                  <a:rPr lang="en-US" sz="1200" kern="1200" dirty="0">
                    <a:solidFill>
                      <a:schemeClr val="tx1"/>
                    </a:solidFill>
                    <a:effectLst/>
                    <a:latin typeface="+mn-lt"/>
                    <a:ea typeface="+mn-ea"/>
                    <a:cs typeface="+mn-cs"/>
                  </a:rPr>
                  <a:t>, where </a:t>
                </a:r>
                <a14:m>
                  <m:oMath xmlns:m="http://schemas.openxmlformats.org/officeDocument/2006/math">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A</m:t>
                        </m:r>
                      </m:sub>
                    </m:sSub>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B</m:t>
                        </m:r>
                      </m:sub>
                    </m:sSub>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C</m:t>
                        </m:r>
                      </m:sub>
                    </m:sSub>
                  </m:oMath>
                </a14:m>
                <a:r>
                  <a:rPr lang="en-US" sz="1200" kern="1200" dirty="0">
                    <a:solidFill>
                      <a:schemeClr val="tx1"/>
                    </a:solidFill>
                    <a:effectLst/>
                    <a:latin typeface="+mn-lt"/>
                    <a:ea typeface="+mn-ea"/>
                    <a:cs typeface="+mn-cs"/>
                  </a:rPr>
                  <a:t> are all one dimensional feature vectors. </a:t>
                </a:r>
              </a:p>
              <a:p>
                <a:pPr marL="171450" lvl="0" indent="-171450">
                  <a:buFont typeface="Arial" pitchFamily="34" charset="0"/>
                  <a:buChar char="•"/>
                </a:pPr>
                <a:r>
                  <a:rPr lang="en-US" sz="1200" kern="1200" dirty="0">
                    <a:solidFill>
                      <a:schemeClr val="tx1"/>
                    </a:solidFill>
                    <a:effectLst/>
                    <a:latin typeface="+mn-lt"/>
                    <a:ea typeface="+mn-ea"/>
                    <a:cs typeface="+mn-cs"/>
                  </a:rPr>
                  <a:t>This set up was chosen so that we could illustrate.</a:t>
                </a:r>
              </a:p>
              <a:p>
                <a:pPr marL="171450" lvl="0" indent="-171450">
                  <a:buFont typeface="Arial" pitchFamily="34" charset="0"/>
                  <a:buChar char="•"/>
                </a:pPr>
                <a:r>
                  <a:rPr lang="en-US" sz="1200" kern="1200" dirty="0">
                    <a:solidFill>
                      <a:schemeClr val="tx1"/>
                    </a:solidFill>
                    <a:effectLst/>
                    <a:latin typeface="+mn-lt"/>
                    <a:ea typeface="+mn-ea"/>
                    <a:cs typeface="+mn-cs"/>
                  </a:rPr>
                  <a:t>The data here is generated as follows: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m:rPr>
                            <m:sty m:val="p"/>
                          </m:rPr>
                          <a:rPr lang="en-US" sz="1200" kern="1200">
                            <a:solidFill>
                              <a:schemeClr val="tx1"/>
                            </a:solidFill>
                            <a:effectLst/>
                            <a:latin typeface="Cambria Math"/>
                            <a:ea typeface="+mn-ea"/>
                            <a:cs typeface="+mn-cs"/>
                          </a:rPr>
                          <m:t>A</m:t>
                        </m:r>
                      </m:sub>
                    </m:sSub>
                  </m:oMath>
                </a14:m>
                <a:r>
                  <a:rPr lang="en-US" sz="1200" kern="1200" dirty="0">
                    <a:solidFill>
                      <a:schemeClr val="tx1"/>
                    </a:solidFill>
                    <a:effectLst/>
                    <a:latin typeface="+mn-lt"/>
                    <a:ea typeface="+mn-ea"/>
                    <a:cs typeface="+mn-cs"/>
                  </a:rPr>
                  <a:t> values are randomly sampled from a uniform distribution, then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m:rPr>
                            <m:sty m:val="p"/>
                          </m:rPr>
                          <a:rPr lang="en-US" sz="1200" kern="1200">
                            <a:solidFill>
                              <a:schemeClr val="tx1"/>
                            </a:solidFill>
                            <a:effectLst/>
                            <a:latin typeface="Cambria Math"/>
                            <a:ea typeface="+mn-ea"/>
                            <a:cs typeface="+mn-cs"/>
                          </a:rPr>
                          <m:t>B</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m:rPr>
                            <m:sty m:val="p"/>
                          </m:rPr>
                          <a:rPr lang="en-US" sz="1200" kern="1200">
                            <a:solidFill>
                              <a:schemeClr val="tx1"/>
                            </a:solidFill>
                            <a:effectLst/>
                            <a:latin typeface="Cambria Math"/>
                            <a:ea typeface="+mn-ea"/>
                            <a:cs typeface="+mn-cs"/>
                          </a:rPr>
                          <m:t>C</m:t>
                        </m:r>
                      </m:sub>
                    </m:sSub>
                  </m:oMath>
                </a14:m>
                <a:r>
                  <a:rPr lang="en-US" sz="1200" kern="1200" dirty="0">
                    <a:solidFill>
                      <a:schemeClr val="tx1"/>
                    </a:solidFill>
                    <a:effectLst/>
                    <a:latin typeface="+mn-lt"/>
                    <a:ea typeface="+mn-ea"/>
                    <a:cs typeface="+mn-cs"/>
                  </a:rPr>
                  <a:t> are created by simple linear functions.</a:t>
                </a:r>
                <a:r>
                  <a:rPr lang="en-US" sz="1200" b="1" kern="1200" dirty="0">
                    <a:solidFill>
                      <a:schemeClr val="tx1"/>
                    </a:solidFill>
                    <a:effectLst/>
                    <a:latin typeface="+mn-lt"/>
                    <a:ea typeface="+mn-ea"/>
                    <a:cs typeface="+mn-cs"/>
                  </a:rPr>
                  <a:t> </a:t>
                </a:r>
                <a14:m>
                  <m:oMath xmlns:m="http://schemas.openxmlformats.org/officeDocument/2006/math">
                    <m:sSub>
                      <m:sSubPr>
                        <m:ctrlPr>
                          <a:rPr lang="en-US" sz="1200" b="1" i="1" kern="1200">
                            <a:solidFill>
                              <a:schemeClr val="tx1"/>
                            </a:solidFill>
                            <a:effectLst/>
                            <a:latin typeface="Cambria Math"/>
                            <a:ea typeface="+mn-ea"/>
                            <a:cs typeface="+mn-cs"/>
                          </a:rPr>
                        </m:ctrlPr>
                      </m:sSubPr>
                      <m:e>
                        <m:r>
                          <a:rPr lang="en-US" sz="1200" b="1" i="1" kern="1200">
                            <a:solidFill>
                              <a:schemeClr val="tx1"/>
                            </a:solidFill>
                            <a:effectLst/>
                            <a:latin typeface="Cambria Math"/>
                            <a:ea typeface="+mn-ea"/>
                            <a:cs typeface="+mn-cs"/>
                          </a:rPr>
                          <m:t>𝒙</m:t>
                        </m:r>
                      </m:e>
                      <m:sub>
                        <m:r>
                          <a:rPr lang="en-US" sz="1200" b="1" i="1" kern="1200">
                            <a:solidFill>
                              <a:schemeClr val="tx1"/>
                            </a:solidFill>
                            <a:effectLst/>
                            <a:latin typeface="Cambria Math"/>
                            <a:ea typeface="+mn-ea"/>
                            <a:cs typeface="+mn-cs"/>
                          </a:rPr>
                          <m:t>𝐁</m:t>
                        </m:r>
                      </m:sub>
                    </m:sSub>
                  </m:oMath>
                </a14:m>
                <a:r>
                  <a:rPr lang="en-US" sz="1200" b="1" kern="1200" dirty="0">
                    <a:solidFill>
                      <a:schemeClr val="tx1"/>
                    </a:solidFill>
                    <a:effectLst/>
                    <a:latin typeface="+mn-lt"/>
                    <a:ea typeface="+mn-ea"/>
                    <a:cs typeface="+mn-cs"/>
                  </a:rPr>
                  <a:t> as a function of </a:t>
                </a:r>
                <a14:m>
                  <m:oMath xmlns:m="http://schemas.openxmlformats.org/officeDocument/2006/math">
                    <m:sSub>
                      <m:sSubPr>
                        <m:ctrlPr>
                          <a:rPr lang="en-US" sz="1200" b="1" i="1" kern="1200">
                            <a:solidFill>
                              <a:schemeClr val="tx1"/>
                            </a:solidFill>
                            <a:effectLst/>
                            <a:latin typeface="Cambria Math"/>
                            <a:ea typeface="+mn-ea"/>
                            <a:cs typeface="+mn-cs"/>
                          </a:rPr>
                        </m:ctrlPr>
                      </m:sSubPr>
                      <m:e>
                        <m:r>
                          <a:rPr lang="en-US" sz="1200" b="1" i="1" kern="1200">
                            <a:solidFill>
                              <a:schemeClr val="tx1"/>
                            </a:solidFill>
                            <a:effectLst/>
                            <a:latin typeface="Cambria Math"/>
                            <a:ea typeface="+mn-ea"/>
                            <a:cs typeface="+mn-cs"/>
                          </a:rPr>
                          <m:t>𝒙</m:t>
                        </m:r>
                      </m:e>
                      <m:sub>
                        <m:r>
                          <a:rPr lang="en-US" sz="1200" b="1" i="1" kern="1200">
                            <a:solidFill>
                              <a:schemeClr val="tx1"/>
                            </a:solidFill>
                            <a:effectLst/>
                            <a:latin typeface="Cambria Math"/>
                            <a:ea typeface="+mn-ea"/>
                            <a:cs typeface="+mn-cs"/>
                          </a:rPr>
                          <m:t>𝐀</m:t>
                        </m:r>
                      </m:sub>
                    </m:sSub>
                  </m:oMath>
                </a14:m>
                <a:r>
                  <a:rPr lang="en-US" sz="1200" b="1" kern="1200" dirty="0">
                    <a:solidFill>
                      <a:schemeClr val="tx1"/>
                    </a:solidFill>
                    <a:effectLst/>
                    <a:latin typeface="+mn-lt"/>
                    <a:ea typeface="+mn-ea"/>
                    <a:cs typeface="+mn-cs"/>
                  </a:rPr>
                  <a:t> and </a:t>
                </a:r>
                <a14:m>
                  <m:oMath xmlns:m="http://schemas.openxmlformats.org/officeDocument/2006/math">
                    <m:sSub>
                      <m:sSubPr>
                        <m:ctrlPr>
                          <a:rPr lang="en-US" sz="1200" b="1" i="1" kern="1200">
                            <a:solidFill>
                              <a:schemeClr val="tx1"/>
                            </a:solidFill>
                            <a:effectLst/>
                            <a:latin typeface="Cambria Math"/>
                            <a:ea typeface="+mn-ea"/>
                            <a:cs typeface="+mn-cs"/>
                          </a:rPr>
                        </m:ctrlPr>
                      </m:sSubPr>
                      <m:e>
                        <m:r>
                          <a:rPr lang="en-US" sz="1200" b="1" i="1" kern="1200">
                            <a:solidFill>
                              <a:schemeClr val="tx1"/>
                            </a:solidFill>
                            <a:effectLst/>
                            <a:latin typeface="Cambria Math"/>
                            <a:ea typeface="+mn-ea"/>
                            <a:cs typeface="+mn-cs"/>
                          </a:rPr>
                          <m:t>𝒙</m:t>
                        </m:r>
                      </m:e>
                      <m:sub>
                        <m:r>
                          <a:rPr lang="en-US" sz="1200" b="1" i="1" kern="1200">
                            <a:solidFill>
                              <a:schemeClr val="tx1"/>
                            </a:solidFill>
                            <a:effectLst/>
                            <a:latin typeface="Cambria Math"/>
                            <a:ea typeface="+mn-ea"/>
                            <a:cs typeface="+mn-cs"/>
                          </a:rPr>
                          <m:t>𝐂</m:t>
                        </m:r>
                      </m:sub>
                    </m:sSub>
                  </m:oMath>
                </a14:m>
                <a:r>
                  <a:rPr lang="en-US" sz="1200" b="1" kern="1200" dirty="0">
                    <a:solidFill>
                      <a:schemeClr val="tx1"/>
                    </a:solidFill>
                    <a:effectLst/>
                    <a:latin typeface="+mn-lt"/>
                    <a:ea typeface="+mn-ea"/>
                    <a:cs typeface="+mn-cs"/>
                  </a:rPr>
                  <a:t> as a function of </a:t>
                </a:r>
                <a14:m>
                  <m:oMath xmlns:m="http://schemas.openxmlformats.org/officeDocument/2006/math">
                    <m:sSub>
                      <m:sSubPr>
                        <m:ctrlPr>
                          <a:rPr lang="en-US" sz="1200" b="1" i="1" kern="1200">
                            <a:solidFill>
                              <a:schemeClr val="tx1"/>
                            </a:solidFill>
                            <a:effectLst/>
                            <a:latin typeface="Cambria Math"/>
                            <a:ea typeface="+mn-ea"/>
                            <a:cs typeface="+mn-cs"/>
                          </a:rPr>
                        </m:ctrlPr>
                      </m:sSubPr>
                      <m:e>
                        <m:r>
                          <a:rPr lang="en-US" sz="1200" b="1" i="1" kern="1200">
                            <a:solidFill>
                              <a:schemeClr val="tx1"/>
                            </a:solidFill>
                            <a:effectLst/>
                            <a:latin typeface="Cambria Math"/>
                            <a:ea typeface="+mn-ea"/>
                            <a:cs typeface="+mn-cs"/>
                          </a:rPr>
                          <m:t>𝒙</m:t>
                        </m:r>
                      </m:e>
                      <m:sub>
                        <m:r>
                          <a:rPr lang="en-US" sz="1200" b="1" i="1" kern="1200">
                            <a:solidFill>
                              <a:schemeClr val="tx1"/>
                            </a:solidFill>
                            <a:effectLst/>
                            <a:latin typeface="Cambria Math"/>
                            <a:ea typeface="+mn-ea"/>
                            <a:cs typeface="+mn-cs"/>
                          </a:rPr>
                          <m:t>𝐀</m:t>
                        </m:r>
                      </m:sub>
                    </m:sSub>
                  </m:oMath>
                </a14:m>
                <a:r>
                  <a:rPr lang="en-US" sz="1200" b="1" kern="1200" dirty="0">
                    <a:solidFill>
                      <a:schemeClr val="tx1"/>
                    </a:solidFill>
                    <a:effectLst/>
                    <a:latin typeface="+mn-lt"/>
                    <a:ea typeface="+mn-ea"/>
                    <a:cs typeface="+mn-cs"/>
                  </a:rPr>
                  <a:t>. All are added with some Gaussian noise.</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So, clearly the relation between feature points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m:rPr>
                            <m:sty m:val="p"/>
                          </m:rPr>
                          <a:rPr lang="en-US" sz="1200" kern="1200">
                            <a:solidFill>
                              <a:schemeClr val="tx1"/>
                            </a:solidFill>
                            <a:effectLst/>
                            <a:latin typeface="Cambria Math"/>
                            <a:ea typeface="+mn-ea"/>
                            <a:cs typeface="+mn-cs"/>
                          </a:rPr>
                          <m:t>C</m:t>
                        </m:r>
                      </m:sub>
                    </m:sSub>
                  </m:oMath>
                </a14:m>
                <a:r>
                  <a:rPr lang="en-US" sz="1200" kern="1200" dirty="0">
                    <a:solidFill>
                      <a:schemeClr val="tx1"/>
                    </a:solidFill>
                    <a:effectLst/>
                    <a:latin typeface="+mn-lt"/>
                    <a:ea typeface="+mn-ea"/>
                    <a:cs typeface="+mn-cs"/>
                  </a:rPr>
                  <a:t> and their corresponding points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m:rPr>
                            <m:sty m:val="p"/>
                          </m:rPr>
                          <a:rPr lang="en-US" sz="1200" kern="1200">
                            <a:solidFill>
                              <a:schemeClr val="tx1"/>
                            </a:solidFill>
                            <a:effectLst/>
                            <a:latin typeface="Cambria Math"/>
                            <a:ea typeface="+mn-ea"/>
                            <a:cs typeface="+mn-cs"/>
                          </a:rPr>
                          <m:t>A</m:t>
                        </m:r>
                      </m:sub>
                    </m:sSub>
                  </m:oMath>
                </a14:m>
                <a:r>
                  <a:rPr lang="en-US" sz="1200" kern="1200" dirty="0">
                    <a:solidFill>
                      <a:schemeClr val="tx1"/>
                    </a:solidFill>
                    <a:effectLst/>
                    <a:latin typeface="+mn-lt"/>
                    <a:ea typeface="+mn-ea"/>
                    <a:cs typeface="+mn-cs"/>
                  </a:rPr>
                  <a:t> is also given by a linear function</a:t>
                </a:r>
              </a:p>
              <a:p>
                <a:pPr marL="171450" lvl="0" indent="-171450">
                  <a:buFont typeface="Arial" pitchFamily="34" charset="0"/>
                  <a:buChar char="•"/>
                </a:pPr>
                <a:r>
                  <a:rPr lang="en-US" sz="1200" kern="1200" dirty="0">
                    <a:solidFill>
                      <a:schemeClr val="tx1"/>
                    </a:solidFill>
                    <a:effectLst/>
                    <a:latin typeface="+mn-lt"/>
                    <a:ea typeface="+mn-ea"/>
                    <a:cs typeface="+mn-cs"/>
                  </a:rPr>
                  <a:t>The CMC curve shows the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results. I am reminding you that the green CMC is always used as a reference to the upper bound of the expected performance since it is achieved when a learning based ICT is trained on the [A C] camera pair training set.</a:t>
                </a:r>
              </a:p>
              <a:p>
                <a:pPr marL="171450" lvl="0" indent="-171450">
                  <a:buFont typeface="Arial" pitchFamily="34" charset="0"/>
                  <a:buChar char="•"/>
                </a:pPr>
                <a:r>
                  <a:rPr lang="en-US" sz="1200" kern="1200" dirty="0">
                    <a:solidFill>
                      <a:schemeClr val="tx1"/>
                    </a:solidFill>
                    <a:effectLst/>
                    <a:latin typeface="+mn-lt"/>
                    <a:ea typeface="+mn-ea"/>
                    <a:cs typeface="+mn-cs"/>
                  </a:rPr>
                  <a:t>We see that the transitive TRID is only slightly outperformed by the green CMC (or: is almost as good as the green CMC).</a:t>
                </a:r>
              </a:p>
              <a:p>
                <a:pPr marL="171450" lvl="0" indent="-171450">
                  <a:buFont typeface="Arial" pitchFamily="34" charset="0"/>
                  <a:buChar char="•"/>
                </a:pPr>
                <a:r>
                  <a:rPr lang="en-US" sz="1200" kern="1200" dirty="0">
                    <a:solidFill>
                      <a:schemeClr val="tx1"/>
                    </a:solidFill>
                    <a:effectLst/>
                    <a:latin typeface="+mn-lt"/>
                    <a:ea typeface="+mn-ea"/>
                    <a:cs typeface="+mn-cs"/>
                  </a:rPr>
                  <a:t>Note that the naive algorithm fails to learn the true transformation.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 </a:t>
                </a:r>
                <a14:m>
                  <m:oMath xmlns:m="http://schemas.openxmlformats.org/officeDocument/2006/math">
                    <m:r>
                      <m:rPr>
                        <m:sty m:val="p"/>
                      </m:rPr>
                      <a:rPr lang="en-US" sz="1200" kern="1200">
                        <a:solidFill>
                          <a:schemeClr val="tx1"/>
                        </a:solidFill>
                        <a:effectLst/>
                        <a:latin typeface="Cambria Math"/>
                        <a:ea typeface="+mn-ea"/>
                        <a:cs typeface="+mn-cs"/>
                      </a:rPr>
                      <m:t>P</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Y</m:t>
                            </m:r>
                          </m:e>
                          <m:sub>
                            <m:r>
                              <m:rPr>
                                <m:sty m:val="p"/>
                              </m:rPr>
                              <a:rPr lang="en-US" sz="1200" kern="1200">
                                <a:solidFill>
                                  <a:schemeClr val="tx1"/>
                                </a:solidFill>
                                <a:effectLst/>
                                <a:latin typeface="Cambria Math"/>
                                <a:ea typeface="+mn-ea"/>
                                <a:cs typeface="+mn-cs"/>
                              </a:rPr>
                              <m:t>AC</m:t>
                            </m:r>
                          </m:sub>
                        </m:sSub>
                      </m:e>
                      <m:e>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A</m:t>
                            </m:r>
                          </m:sub>
                        </m:sSub>
                        <m:r>
                          <a:rPr lang="en-US" sz="1200"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x</m:t>
                            </m:r>
                          </m:e>
                          <m:sub>
                            <m:r>
                              <m:rPr>
                                <m:sty m:val="p"/>
                              </m:rPr>
                              <a:rPr lang="en-US" sz="1200" kern="1200">
                                <a:solidFill>
                                  <a:schemeClr val="tx1"/>
                                </a:solidFill>
                                <a:effectLst/>
                                <a:latin typeface="Cambria Math"/>
                                <a:ea typeface="+mn-ea"/>
                                <a:cs typeface="+mn-cs"/>
                              </a:rPr>
                              <m:t>C</m:t>
                            </m:r>
                          </m:sub>
                        </m:sSub>
                      </m:e>
                    </m:d>
                  </m:oMath>
                </a14:m>
                <a:r>
                  <a:rPr lang="en-US" sz="1200" kern="1200" dirty="0">
                    <a:solidFill>
                      <a:schemeClr val="tx1"/>
                    </a:solidFill>
                    <a:effectLst/>
                    <a:latin typeface="+mn-lt"/>
                    <a:ea typeface="+mn-ea"/>
                    <a:cs typeface="+mn-cs"/>
                  </a:rPr>
                  <a:t> function that was learned by each of the three is plotted in the bottom row. </a:t>
                </a:r>
              </a:p>
              <a:p>
                <a:pPr marL="171450" lvl="0" indent="-171450">
                  <a:buFont typeface="Arial" pitchFamily="34" charset="0"/>
                  <a:buChar char="•"/>
                </a:pPr>
                <a:r>
                  <a:rPr lang="en-US" sz="1200" kern="1200" dirty="0">
                    <a:solidFill>
                      <a:schemeClr val="tx1"/>
                    </a:solidFill>
                    <a:effectLst/>
                    <a:latin typeface="+mn-lt"/>
                    <a:ea typeface="+mn-ea"/>
                    <a:cs typeface="+mn-cs"/>
                  </a:rPr>
                  <a:t>The upper right corner shows the true function.</a:t>
                </a:r>
              </a:p>
              <a:p>
                <a:pPr marL="171450" lvl="0" indent="-171450">
                  <a:buFont typeface="Arial" pitchFamily="34" charset="0"/>
                  <a:buChar char="•"/>
                </a:pPr>
                <a:r>
                  <a:rPr lang="en-US" sz="1200" kern="1200" dirty="0">
                    <a:solidFill>
                      <a:schemeClr val="tx1"/>
                    </a:solidFill>
                    <a:effectLst/>
                    <a:latin typeface="+mn-lt"/>
                    <a:ea typeface="+mn-ea"/>
                    <a:cs typeface="+mn-cs"/>
                  </a:rPr>
                  <a:t>The TRID and the ICT were able to learn the correct relation between A and C while the Naïve ICT did not.</a:t>
                </a:r>
              </a:p>
              <a:p>
                <a:pPr marL="171450" indent="-171450">
                  <a:buFont typeface="Arial"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To get some intuitive understanding first, we started our experiments using </a:t>
                </a:r>
                <a:r>
                  <a:rPr lang="en-US" sz="1200" b="1" kern="1200" dirty="0">
                    <a:solidFill>
                      <a:schemeClr val="tx1"/>
                    </a:solidFill>
                    <a:effectLst/>
                    <a:latin typeface="+mn-lt"/>
                    <a:ea typeface="+mn-ea"/>
                    <a:cs typeface="+mn-cs"/>
                  </a:rPr>
                  <a:t>simple low dimensional synthetic data</a:t>
                </a:r>
                <a:r>
                  <a:rPr lang="en-US" sz="1200" kern="1200" dirty="0">
                    <a:solidFill>
                      <a:schemeClr val="tx1"/>
                    </a:solidFill>
                    <a:effectLst/>
                    <a:latin typeface="+mn-lt"/>
                    <a:ea typeface="+mn-ea"/>
                    <a:cs typeface="+mn-cs"/>
                  </a:rPr>
                  <a:t>, where </a:t>
                </a:r>
                <a:r>
                  <a:rPr lang="en-US" sz="1200" i="0" kern="1200">
                    <a:solidFill>
                      <a:schemeClr val="tx1"/>
                    </a:solidFill>
                    <a:effectLst/>
                    <a:latin typeface="+mn-lt"/>
                    <a:ea typeface="+mn-ea"/>
                    <a:cs typeface="+mn-cs"/>
                  </a:rPr>
                  <a:t>x_A,x_B,x_C</a:t>
                </a:r>
                <a:r>
                  <a:rPr lang="en-US" sz="1200" kern="1200" dirty="0">
                    <a:solidFill>
                      <a:schemeClr val="tx1"/>
                    </a:solidFill>
                    <a:effectLst/>
                    <a:latin typeface="+mn-lt"/>
                    <a:ea typeface="+mn-ea"/>
                    <a:cs typeface="+mn-cs"/>
                  </a:rPr>
                  <a:t> are all one dimensional feature vectors. </a:t>
                </a:r>
              </a:p>
              <a:p>
                <a:pPr marL="171450" lvl="0" indent="-171450">
                  <a:buFont typeface="Arial" pitchFamily="34" charset="0"/>
                  <a:buChar char="•"/>
                </a:pPr>
                <a:r>
                  <a:rPr lang="en-US" sz="1200" kern="1200" dirty="0">
                    <a:solidFill>
                      <a:schemeClr val="tx1"/>
                    </a:solidFill>
                    <a:effectLst/>
                    <a:latin typeface="+mn-lt"/>
                    <a:ea typeface="+mn-ea"/>
                    <a:cs typeface="+mn-cs"/>
                  </a:rPr>
                  <a:t>This set up was chosen so that we could illustrate.</a:t>
                </a:r>
              </a:p>
              <a:p>
                <a:pPr marL="171450" lvl="0" indent="-171450">
                  <a:buFont typeface="Arial" pitchFamily="34" charset="0"/>
                  <a:buChar char="•"/>
                </a:pPr>
                <a:r>
                  <a:rPr lang="en-US" sz="1200" kern="1200" dirty="0">
                    <a:solidFill>
                      <a:schemeClr val="tx1"/>
                    </a:solidFill>
                    <a:effectLst/>
                    <a:latin typeface="+mn-lt"/>
                    <a:ea typeface="+mn-ea"/>
                    <a:cs typeface="+mn-cs"/>
                  </a:rPr>
                  <a:t>The data here is generated as follows: </a:t>
                </a:r>
                <a:r>
                  <a:rPr lang="en-US" sz="1200" i="0" kern="1200">
                    <a:solidFill>
                      <a:schemeClr val="tx1"/>
                    </a:solidFill>
                    <a:effectLst/>
                    <a:latin typeface="+mn-lt"/>
                    <a:ea typeface="+mn-ea"/>
                    <a:cs typeface="+mn-cs"/>
                  </a:rPr>
                  <a:t>𝑥_A</a:t>
                </a:r>
                <a:r>
                  <a:rPr lang="en-US" sz="1200" kern="1200" dirty="0">
                    <a:solidFill>
                      <a:schemeClr val="tx1"/>
                    </a:solidFill>
                    <a:effectLst/>
                    <a:latin typeface="+mn-lt"/>
                    <a:ea typeface="+mn-ea"/>
                    <a:cs typeface="+mn-cs"/>
                  </a:rPr>
                  <a:t> values are randomly sampled from a uniform distribution, then </a:t>
                </a:r>
                <a:r>
                  <a:rPr lang="en-US" sz="1200" i="0" kern="1200">
                    <a:solidFill>
                      <a:schemeClr val="tx1"/>
                    </a:solidFill>
                    <a:effectLst/>
                    <a:latin typeface="+mn-lt"/>
                    <a:ea typeface="+mn-ea"/>
                    <a:cs typeface="+mn-cs"/>
                  </a:rPr>
                  <a:t>𝑥_B</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𝑥_C</a:t>
                </a:r>
                <a:r>
                  <a:rPr lang="en-US" sz="1200" kern="1200" dirty="0">
                    <a:solidFill>
                      <a:schemeClr val="tx1"/>
                    </a:solidFill>
                    <a:effectLst/>
                    <a:latin typeface="+mn-lt"/>
                    <a:ea typeface="+mn-ea"/>
                    <a:cs typeface="+mn-cs"/>
                  </a:rPr>
                  <a:t> are created by simple linear functions.</a:t>
                </a:r>
                <a:r>
                  <a:rPr lang="en-US" sz="1200" b="1" kern="1200" dirty="0">
                    <a:solidFill>
                      <a:schemeClr val="tx1"/>
                    </a:solidFill>
                    <a:effectLst/>
                    <a:latin typeface="+mn-lt"/>
                    <a:ea typeface="+mn-ea"/>
                    <a:cs typeface="+mn-cs"/>
                  </a:rPr>
                  <a:t> </a:t>
                </a:r>
                <a:r>
                  <a:rPr lang="en-US" sz="1200" b="1" i="0" kern="1200">
                    <a:solidFill>
                      <a:schemeClr val="tx1"/>
                    </a:solidFill>
                    <a:effectLst/>
                    <a:latin typeface="+mn-lt"/>
                    <a:ea typeface="+mn-ea"/>
                    <a:cs typeface="+mn-cs"/>
                  </a:rPr>
                  <a:t>𝒙_𝐁</a:t>
                </a:r>
                <a:r>
                  <a:rPr lang="en-US" sz="1200" b="1" kern="1200" dirty="0">
                    <a:solidFill>
                      <a:schemeClr val="tx1"/>
                    </a:solidFill>
                    <a:effectLst/>
                    <a:latin typeface="+mn-lt"/>
                    <a:ea typeface="+mn-ea"/>
                    <a:cs typeface="+mn-cs"/>
                  </a:rPr>
                  <a:t> as a function of </a:t>
                </a:r>
                <a:r>
                  <a:rPr lang="en-US" sz="1200" b="1" i="0" kern="1200">
                    <a:solidFill>
                      <a:schemeClr val="tx1"/>
                    </a:solidFill>
                    <a:effectLst/>
                    <a:latin typeface="+mn-lt"/>
                    <a:ea typeface="+mn-ea"/>
                    <a:cs typeface="+mn-cs"/>
                  </a:rPr>
                  <a:t>𝒙_𝐀</a:t>
                </a:r>
                <a:r>
                  <a:rPr lang="en-US" sz="1200" b="1" kern="1200" dirty="0">
                    <a:solidFill>
                      <a:schemeClr val="tx1"/>
                    </a:solidFill>
                    <a:effectLst/>
                    <a:latin typeface="+mn-lt"/>
                    <a:ea typeface="+mn-ea"/>
                    <a:cs typeface="+mn-cs"/>
                  </a:rPr>
                  <a:t> and </a:t>
                </a:r>
                <a:r>
                  <a:rPr lang="en-US" sz="1200" b="1" i="0" kern="1200">
                    <a:solidFill>
                      <a:schemeClr val="tx1"/>
                    </a:solidFill>
                    <a:effectLst/>
                    <a:latin typeface="+mn-lt"/>
                    <a:ea typeface="+mn-ea"/>
                    <a:cs typeface="+mn-cs"/>
                  </a:rPr>
                  <a:t>𝒙_𝐂</a:t>
                </a:r>
                <a:r>
                  <a:rPr lang="en-US" sz="1200" b="1" kern="1200" dirty="0">
                    <a:solidFill>
                      <a:schemeClr val="tx1"/>
                    </a:solidFill>
                    <a:effectLst/>
                    <a:latin typeface="+mn-lt"/>
                    <a:ea typeface="+mn-ea"/>
                    <a:cs typeface="+mn-cs"/>
                  </a:rPr>
                  <a:t> as a function of </a:t>
                </a:r>
                <a:r>
                  <a:rPr lang="en-US" sz="1200" b="1" i="0" kern="1200">
                    <a:solidFill>
                      <a:schemeClr val="tx1"/>
                    </a:solidFill>
                    <a:effectLst/>
                    <a:latin typeface="+mn-lt"/>
                    <a:ea typeface="+mn-ea"/>
                    <a:cs typeface="+mn-cs"/>
                  </a:rPr>
                  <a:t>𝒙_𝐀</a:t>
                </a:r>
                <a:r>
                  <a:rPr lang="en-US" sz="1200" b="1" kern="1200" dirty="0">
                    <a:solidFill>
                      <a:schemeClr val="tx1"/>
                    </a:solidFill>
                    <a:effectLst/>
                    <a:latin typeface="+mn-lt"/>
                    <a:ea typeface="+mn-ea"/>
                    <a:cs typeface="+mn-cs"/>
                  </a:rPr>
                  <a:t>. All are added with some Gaussian noise.</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So, clearly the relation between feature points </a:t>
                </a:r>
                <a:r>
                  <a:rPr lang="en-US" sz="1200" i="0" kern="1200">
                    <a:solidFill>
                      <a:schemeClr val="tx1"/>
                    </a:solidFill>
                    <a:effectLst/>
                    <a:latin typeface="+mn-lt"/>
                    <a:ea typeface="+mn-ea"/>
                    <a:cs typeface="+mn-cs"/>
                  </a:rPr>
                  <a:t>𝑥_C</a:t>
                </a:r>
                <a:r>
                  <a:rPr lang="en-US" sz="1200" kern="1200" dirty="0">
                    <a:solidFill>
                      <a:schemeClr val="tx1"/>
                    </a:solidFill>
                    <a:effectLst/>
                    <a:latin typeface="+mn-lt"/>
                    <a:ea typeface="+mn-ea"/>
                    <a:cs typeface="+mn-cs"/>
                  </a:rPr>
                  <a:t> and their corresponding points </a:t>
                </a:r>
                <a:r>
                  <a:rPr lang="en-US" sz="1200" i="0" kern="1200">
                    <a:solidFill>
                      <a:schemeClr val="tx1"/>
                    </a:solidFill>
                    <a:effectLst/>
                    <a:latin typeface="+mn-lt"/>
                    <a:ea typeface="+mn-ea"/>
                    <a:cs typeface="+mn-cs"/>
                  </a:rPr>
                  <a:t>𝑥_A</a:t>
                </a:r>
                <a:r>
                  <a:rPr lang="en-US" sz="1200" kern="1200" dirty="0">
                    <a:solidFill>
                      <a:schemeClr val="tx1"/>
                    </a:solidFill>
                    <a:effectLst/>
                    <a:latin typeface="+mn-lt"/>
                    <a:ea typeface="+mn-ea"/>
                    <a:cs typeface="+mn-cs"/>
                  </a:rPr>
                  <a:t> is also given by a linear function</a:t>
                </a:r>
              </a:p>
              <a:p>
                <a:pPr marL="171450" lvl="0" indent="-171450">
                  <a:buFont typeface="Arial" pitchFamily="34" charset="0"/>
                  <a:buChar char="•"/>
                </a:pPr>
                <a:r>
                  <a:rPr lang="en-US" sz="1200" kern="1200" dirty="0">
                    <a:solidFill>
                      <a:schemeClr val="tx1"/>
                    </a:solidFill>
                    <a:effectLst/>
                    <a:latin typeface="+mn-lt"/>
                    <a:ea typeface="+mn-ea"/>
                    <a:cs typeface="+mn-cs"/>
                  </a:rPr>
                  <a:t>The CMC curve shows the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results. I am reminding you that the green CMC is always used as a reference to the upper bound of the expected performance since it is achieved when a learning based ICT is trained on the [A C] camera pair training set.</a:t>
                </a:r>
              </a:p>
              <a:p>
                <a:pPr marL="171450" lvl="0" indent="-171450">
                  <a:buFont typeface="Arial" pitchFamily="34" charset="0"/>
                  <a:buChar char="•"/>
                </a:pPr>
                <a:r>
                  <a:rPr lang="en-US" sz="1200" kern="1200" dirty="0">
                    <a:solidFill>
                      <a:schemeClr val="tx1"/>
                    </a:solidFill>
                    <a:effectLst/>
                    <a:latin typeface="+mn-lt"/>
                    <a:ea typeface="+mn-ea"/>
                    <a:cs typeface="+mn-cs"/>
                  </a:rPr>
                  <a:t>We see that the transitive TRID is only slightly outperformed by the green CMC (or: is almost as good as the green CMC).</a:t>
                </a:r>
              </a:p>
              <a:p>
                <a:pPr marL="171450" lvl="0" indent="-171450">
                  <a:buFont typeface="Arial" pitchFamily="34" charset="0"/>
                  <a:buChar char="•"/>
                </a:pPr>
                <a:r>
                  <a:rPr lang="en-US" sz="1200" kern="1200" dirty="0">
                    <a:solidFill>
                      <a:schemeClr val="tx1"/>
                    </a:solidFill>
                    <a:effectLst/>
                    <a:latin typeface="+mn-lt"/>
                    <a:ea typeface="+mn-ea"/>
                    <a:cs typeface="+mn-cs"/>
                  </a:rPr>
                  <a:t>Note that the naive algorithm fails to learn the true transformation.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 </a:t>
                </a:r>
                <a:r>
                  <a:rPr lang="en-US" sz="1200" i="0" kern="1200">
                    <a:solidFill>
                      <a:schemeClr val="tx1"/>
                    </a:solidFill>
                    <a:effectLst/>
                    <a:latin typeface="+mn-lt"/>
                    <a:ea typeface="+mn-ea"/>
                    <a:cs typeface="+mn-cs"/>
                  </a:rPr>
                  <a:t>P(Y_AC│x_A,x_C )</a:t>
                </a:r>
                <a:r>
                  <a:rPr lang="en-US" sz="1200" kern="1200" dirty="0">
                    <a:solidFill>
                      <a:schemeClr val="tx1"/>
                    </a:solidFill>
                    <a:effectLst/>
                    <a:latin typeface="+mn-lt"/>
                    <a:ea typeface="+mn-ea"/>
                    <a:cs typeface="+mn-cs"/>
                  </a:rPr>
                  <a:t> function that was learned by each of the three is plotted in the bottom row. </a:t>
                </a:r>
              </a:p>
              <a:p>
                <a:pPr marL="171450" lvl="0" indent="-171450">
                  <a:buFont typeface="Arial" pitchFamily="34" charset="0"/>
                  <a:buChar char="•"/>
                </a:pPr>
                <a:r>
                  <a:rPr lang="en-US" sz="1200" kern="1200" dirty="0">
                    <a:solidFill>
                      <a:schemeClr val="tx1"/>
                    </a:solidFill>
                    <a:effectLst/>
                    <a:latin typeface="+mn-lt"/>
                    <a:ea typeface="+mn-ea"/>
                    <a:cs typeface="+mn-cs"/>
                  </a:rPr>
                  <a:t>The upper right corner shows the true function.</a:t>
                </a:r>
              </a:p>
              <a:p>
                <a:pPr marL="171450" lvl="0" indent="-171450">
                  <a:buFont typeface="Arial" pitchFamily="34" charset="0"/>
                  <a:buChar char="•"/>
                </a:pPr>
                <a:r>
                  <a:rPr lang="en-US" sz="1200" kern="1200" dirty="0">
                    <a:solidFill>
                      <a:schemeClr val="tx1"/>
                    </a:solidFill>
                    <a:effectLst/>
                    <a:latin typeface="+mn-lt"/>
                    <a:ea typeface="+mn-ea"/>
                    <a:cs typeface="+mn-cs"/>
                  </a:rPr>
                  <a:t>The TRID and the ICT were able to learn the correct relation between A and C while the Naïve ICT did not.</a:t>
                </a:r>
              </a:p>
              <a:p>
                <a:pPr marL="171450" indent="-171450">
                  <a:buFont typeface="Arial"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fld id="{6B6613DB-84E4-45B5-BA87-130CD8F23F22}" type="slidenum">
              <a:rPr lang="en-US" smtClean="0"/>
              <a:t>16</a:t>
            </a:fld>
            <a:endParaRPr lang="en-US"/>
          </a:p>
        </p:txBody>
      </p:sp>
    </p:spTree>
    <p:extLst>
      <p:ext uri="{BB962C8B-B14F-4D97-AF65-F5344CB8AC3E}">
        <p14:creationId xmlns:p14="http://schemas.microsoft.com/office/powerpoint/2010/main" val="204568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same holds for more complex inter-camera relations.</a:t>
            </a:r>
          </a:p>
          <a:p>
            <a:pPr marL="171450" lvl="0" indent="-171450">
              <a:buFont typeface="Arial" pitchFamily="34" charset="0"/>
              <a:buChar char="•"/>
            </a:pPr>
            <a:r>
              <a:rPr lang="en-US" sz="1200" kern="1200" dirty="0" smtClean="0">
                <a:solidFill>
                  <a:schemeClr val="tx1"/>
                </a:solidFill>
                <a:effectLst/>
                <a:latin typeface="+mn-lt"/>
                <a:ea typeface="+mn-ea"/>
                <a:cs typeface="+mn-cs"/>
              </a:rPr>
              <a:t>Our method can learn it accurately also here.</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17</a:t>
            </a:fld>
            <a:endParaRPr lang="en-US"/>
          </a:p>
        </p:txBody>
      </p:sp>
    </p:spTree>
    <p:extLst>
      <p:ext uri="{BB962C8B-B14F-4D97-AF65-F5344CB8AC3E}">
        <p14:creationId xmlns:p14="http://schemas.microsoft.com/office/powerpoint/2010/main" val="25053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Next we moved on to a multi-camera setup.</a:t>
            </a:r>
          </a:p>
          <a:p>
            <a:pPr marL="171450" lvl="0" indent="-171450">
              <a:buFont typeface="Arial" pitchFamily="34" charset="0"/>
              <a:buChar char="•"/>
            </a:pPr>
            <a:r>
              <a:rPr lang="en-US" sz="1200" kern="1200" dirty="0" smtClean="0">
                <a:solidFill>
                  <a:schemeClr val="tx1"/>
                </a:solidFill>
                <a:effectLst/>
                <a:latin typeface="+mn-lt"/>
                <a:ea typeface="+mn-ea"/>
                <a:cs typeface="+mn-cs"/>
              </a:rPr>
              <a:t>To test the TRID algorithm, we needed an annotated dataset associated with a site with at least 3 stationary cameras and for that we used the recently presented multi-camera surveillance database named SAIVT-</a:t>
            </a:r>
            <a:r>
              <a:rPr lang="en-US" sz="1200" kern="1200" dirty="0" err="1" smtClean="0">
                <a:solidFill>
                  <a:schemeClr val="tx1"/>
                </a:solidFill>
                <a:effectLst/>
                <a:latin typeface="+mn-lt"/>
                <a:ea typeface="+mn-ea"/>
                <a:cs typeface="+mn-cs"/>
              </a:rPr>
              <a:t>SoftBio</a:t>
            </a:r>
            <a:r>
              <a:rPr lang="en-US" sz="1200" kern="1200" dirty="0" smtClean="0">
                <a:solidFill>
                  <a:schemeClr val="tx1"/>
                </a:solidFill>
                <a:effectLst/>
                <a:latin typeface="+mn-lt"/>
                <a:ea typeface="+mn-ea"/>
                <a:cs typeface="+mn-cs"/>
              </a:rPr>
              <a:t>.</a:t>
            </a:r>
          </a:p>
          <a:p>
            <a:pPr marL="171450" lvl="0" indent="-171450">
              <a:buFont typeface="Arial" pitchFamily="34" charset="0"/>
              <a:buChar char="•"/>
            </a:pPr>
            <a:r>
              <a:rPr lang="en-US" sz="1200" kern="1200" dirty="0" smtClean="0">
                <a:solidFill>
                  <a:schemeClr val="tx1"/>
                </a:solidFill>
                <a:effectLst/>
                <a:latin typeface="+mn-lt"/>
                <a:ea typeface="+mn-ea"/>
                <a:cs typeface="+mn-cs"/>
              </a:rPr>
              <a:t>It includes annotated sequences, each captured by a subset of eight different indoor cameras, providing various viewing angles and varying illumination conditions.</a:t>
            </a:r>
          </a:p>
          <a:p>
            <a:pPr marL="171450" indent="-171450">
              <a:buFont typeface="Arial" pitchFamily="34" charset="0"/>
              <a:buChar char="•"/>
            </a:pPr>
            <a:r>
              <a:rPr lang="en-US" sz="1200" kern="1200" dirty="0" smtClean="0">
                <a:solidFill>
                  <a:schemeClr val="tx1"/>
                </a:solidFill>
                <a:effectLst/>
                <a:latin typeface="+mn-lt"/>
                <a:ea typeface="+mn-ea"/>
                <a:cs typeface="+mn-cs"/>
              </a:rPr>
              <a:t>Here is the approximate camera placement and orientation.</a:t>
            </a: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18</a:t>
            </a:fld>
            <a:endParaRPr lang="en-US"/>
          </a:p>
        </p:txBody>
      </p:sp>
    </p:spTree>
    <p:extLst>
      <p:ext uri="{BB962C8B-B14F-4D97-AF65-F5344CB8AC3E}">
        <p14:creationId xmlns:p14="http://schemas.microsoft.com/office/powerpoint/2010/main" val="179001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We performed four transitive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experiments and here we present their results.</a:t>
            </a:r>
          </a:p>
          <a:p>
            <a:pPr marL="171450" lvl="0" indent="-171450">
              <a:buFont typeface="Arial" pitchFamily="34" charset="0"/>
              <a:buChar char="•"/>
            </a:pPr>
            <a:r>
              <a:rPr lang="en-US" sz="1200" kern="1200" dirty="0" smtClean="0">
                <a:solidFill>
                  <a:schemeClr val="tx1"/>
                </a:solidFill>
                <a:effectLst/>
                <a:latin typeface="+mn-lt"/>
                <a:ea typeface="+mn-ea"/>
                <a:cs typeface="+mn-cs"/>
              </a:rPr>
              <a:t>In each experiment a different camera triplet played the role of cameras A, B and C representing a variety of possible inter-camera relations.</a:t>
            </a:r>
          </a:p>
          <a:p>
            <a:pPr marL="171450" lvl="0" indent="-171450">
              <a:buFont typeface="Arial" pitchFamily="34" charset="0"/>
              <a:buChar char="•"/>
            </a:pPr>
            <a:r>
              <a:rPr lang="en-US" sz="1200" kern="1200" dirty="0" smtClean="0">
                <a:solidFill>
                  <a:schemeClr val="tx1"/>
                </a:solidFill>
                <a:effectLst/>
                <a:latin typeface="+mn-lt"/>
                <a:ea typeface="+mn-ea"/>
                <a:cs typeface="+mn-cs"/>
              </a:rPr>
              <a:t>The four selected triplets were those that included the largest number of commonly annotated subjects.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Again, the green CMC simulates the performance of the best classifier obtained with a learning based method when an annotated training set for cameras [A C] is available for training.</a:t>
            </a:r>
          </a:p>
          <a:p>
            <a:pPr marL="171450" lvl="0" indent="-171450">
              <a:buFont typeface="Arial" pitchFamily="34" charset="0"/>
              <a:buChar char="•"/>
            </a:pPr>
            <a:r>
              <a:rPr lang="en-US" sz="1200" b="1" kern="1200" dirty="0" smtClean="0">
                <a:solidFill>
                  <a:schemeClr val="tx1"/>
                </a:solidFill>
                <a:effectLst/>
                <a:latin typeface="+mn-lt"/>
                <a:ea typeface="+mn-ea"/>
                <a:cs typeface="+mn-cs"/>
              </a:rPr>
              <a:t>Reminding you that the motivation behind the development of the TRID was to get close as possible to that performance when no such training data is available by transitively using the training sets for cameras [A B] and [B C].</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We compared the TRID results to results obtained by: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the Naive transitive approach we discussed, which is training the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classifier with the union of the [A B] and [B C] training sets and to, </a:t>
            </a:r>
            <a:r>
              <a:rPr lang="en-US" sz="1200" b="1" kern="1200" dirty="0" smtClean="0">
                <a:solidFill>
                  <a:schemeClr val="tx1"/>
                </a:solidFill>
                <a:effectLst/>
                <a:latin typeface="+mn-lt"/>
                <a:ea typeface="+mn-ea"/>
                <a:cs typeface="+mn-cs"/>
              </a:rPr>
              <a:t>given by the red CMC </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the results of the direct SDALF method, </a:t>
            </a:r>
            <a:r>
              <a:rPr lang="en-US" sz="1200" b="1" kern="1200" dirty="0" smtClean="0">
                <a:solidFill>
                  <a:schemeClr val="tx1"/>
                </a:solidFill>
                <a:effectLst/>
                <a:latin typeface="+mn-lt"/>
                <a:ea typeface="+mn-ea"/>
                <a:cs typeface="+mn-cs"/>
              </a:rPr>
              <a:t>given in dashed black</a:t>
            </a:r>
            <a:r>
              <a:rPr lang="en-US" sz="1200" kern="1200" dirty="0" smtClean="0">
                <a:solidFill>
                  <a:schemeClr val="tx1"/>
                </a:solidFill>
                <a:effectLst/>
                <a:latin typeface="+mn-lt"/>
                <a:ea typeface="+mn-ea"/>
                <a:cs typeface="+mn-cs"/>
              </a:rPr>
              <a:t> over the same test set.</a:t>
            </a:r>
          </a:p>
          <a:p>
            <a:pPr marL="171450" lvl="0" indent="-171450">
              <a:buFont typeface="Arial" pitchFamily="34" charset="0"/>
              <a:buChar char="•"/>
            </a:pPr>
            <a:r>
              <a:rPr lang="en-US" sz="1200" kern="1200" dirty="0" smtClean="0">
                <a:solidFill>
                  <a:schemeClr val="tx1"/>
                </a:solidFill>
                <a:effectLst/>
                <a:latin typeface="+mn-lt"/>
                <a:ea typeface="+mn-ea"/>
                <a:cs typeface="+mn-cs"/>
              </a:rPr>
              <a:t>The CMC curve for the TRID is given in black.</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Overall, the results show that TRID performed </a:t>
            </a:r>
            <a:r>
              <a:rPr lang="en-US" sz="1200" b="1" kern="1200" dirty="0" smtClean="0">
                <a:solidFill>
                  <a:schemeClr val="tx1"/>
                </a:solidFill>
                <a:effectLst/>
                <a:latin typeface="+mn-lt"/>
                <a:ea typeface="+mn-ea"/>
                <a:cs typeface="+mn-cs"/>
              </a:rPr>
              <a:t>better than the direct method</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with notably improved performance over the Naive ICT method.</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most significant performance gap reduction occurred for the triplet at the upper left corner where TRID performed almost as well as the reference ICT trained on AC data.</a:t>
            </a:r>
          </a:p>
          <a:p>
            <a:pPr marL="171450" lvl="0" indent="-171450">
              <a:buFont typeface="Arial" pitchFamily="34" charset="0"/>
              <a:buChar char="•"/>
            </a:pPr>
            <a:r>
              <a:rPr lang="en-US" sz="1200" kern="1200" dirty="0" smtClean="0">
                <a:solidFill>
                  <a:schemeClr val="tx1"/>
                </a:solidFill>
                <a:effectLst/>
                <a:latin typeface="+mn-lt"/>
                <a:ea typeface="+mn-ea"/>
                <a:cs typeface="+mn-cs"/>
              </a:rPr>
              <a:t>Let’s take a closer look at this case.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19</a:t>
            </a:fld>
            <a:endParaRPr lang="en-US"/>
          </a:p>
        </p:txBody>
      </p:sp>
    </p:spTree>
    <p:extLst>
      <p:ext uri="{BB962C8B-B14F-4D97-AF65-F5344CB8AC3E}">
        <p14:creationId xmlns:p14="http://schemas.microsoft.com/office/powerpoint/2010/main" val="407707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problem has lately received increasing attention especially due to its important role in surveillance systems. </a:t>
            </a:r>
          </a:p>
          <a:p>
            <a:pPr marL="171450" lvl="0" indent="-171450">
              <a:buFont typeface="Arial" pitchFamily="34" charset="0"/>
              <a:buChar char="•"/>
            </a:pPr>
            <a:r>
              <a:rPr lang="en-US" sz="1200" kern="1200" dirty="0" smtClean="0">
                <a:solidFill>
                  <a:schemeClr val="tx1"/>
                </a:solidFill>
                <a:effectLst/>
                <a:latin typeface="+mn-lt"/>
                <a:ea typeface="+mn-ea"/>
                <a:cs typeface="+mn-cs"/>
              </a:rPr>
              <a:t>First, let’s define what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means.</a:t>
            </a:r>
          </a:p>
          <a:p>
            <a:pPr marL="171450" lvl="0" indent="-171450">
              <a:buFont typeface="Arial" pitchFamily="34" charset="0"/>
              <a:buChar char="•"/>
            </a:pPr>
            <a:r>
              <a:rPr lang="en-US" sz="1200" kern="1200" dirty="0" smtClean="0">
                <a:solidFill>
                  <a:schemeClr val="tx1"/>
                </a:solidFill>
                <a:effectLst/>
                <a:latin typeface="+mn-lt"/>
                <a:ea typeface="+mn-ea"/>
                <a:cs typeface="+mn-cs"/>
              </a:rPr>
              <a:t>Given a camera network covering non-overlapping fields of view on a site as for example an airport or a shopping mall, </a:t>
            </a:r>
          </a:p>
          <a:p>
            <a:pPr marL="171450" lvl="0" indent="-171450">
              <a:buFont typeface="Arial" pitchFamily="34" charset="0"/>
              <a:buChar char="•"/>
            </a:pPr>
            <a:r>
              <a:rPr lang="en-US" sz="1200" kern="1200" dirty="0" smtClean="0">
                <a:solidFill>
                  <a:schemeClr val="tx1"/>
                </a:solidFill>
                <a:effectLst/>
                <a:latin typeface="+mn-lt"/>
                <a:ea typeface="+mn-ea"/>
                <a:cs typeface="+mn-cs"/>
              </a:rPr>
              <a:t>we would want to be able to find correspondence between two appearances of the same subject captured in different location and time.</a:t>
            </a:r>
          </a:p>
          <a:p>
            <a:pPr marL="171450" lvl="0" indent="-171450">
              <a:buFont typeface="Arial" pitchFamily="34" charset="0"/>
              <a:buChar char="•"/>
            </a:pPr>
            <a:r>
              <a:rPr lang="en-US" sz="1200" kern="1200" dirty="0" smtClean="0">
                <a:solidFill>
                  <a:schemeClr val="tx1"/>
                </a:solidFill>
                <a:effectLst/>
                <a:latin typeface="+mn-lt"/>
                <a:ea typeface="+mn-ea"/>
                <a:cs typeface="+mn-cs"/>
              </a:rPr>
              <a:t>Thought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can use different kind of cues, in our work we focus on appearance based cues.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2</a:t>
            </a:fld>
            <a:endParaRPr lang="en-US"/>
          </a:p>
        </p:txBody>
      </p:sp>
    </p:spTree>
    <p:extLst>
      <p:ext uri="{BB962C8B-B14F-4D97-AF65-F5344CB8AC3E}">
        <p14:creationId xmlns:p14="http://schemas.microsoft.com/office/powerpoint/2010/main" val="204746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Here, the cameras playing the roles of A and C were located far away from each other and associated with significantly different appearances due to different illumination conditions and background. </a:t>
            </a:r>
          </a:p>
          <a:p>
            <a:pPr marL="171450" indent="-171450">
              <a:buFont typeface="Arial" pitchFamily="34" charset="0"/>
              <a:buChar char="•"/>
            </a:pPr>
            <a:r>
              <a:rPr lang="en-US" sz="1200" kern="1200" dirty="0" smtClean="0">
                <a:solidFill>
                  <a:schemeClr val="tx1"/>
                </a:solidFill>
                <a:effectLst/>
                <a:latin typeface="+mn-lt"/>
                <a:ea typeface="+mn-ea"/>
                <a:cs typeface="+mn-cs"/>
              </a:rPr>
              <a:t>The camera playing the role of B, was located just in the middle, and seems to provide a good and informative transitive path. </a:t>
            </a: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20</a:t>
            </a:fld>
            <a:endParaRPr lang="en-US"/>
          </a:p>
        </p:txBody>
      </p:sp>
    </p:spTree>
    <p:extLst>
      <p:ext uri="{BB962C8B-B14F-4D97-AF65-F5344CB8AC3E}">
        <p14:creationId xmlns:p14="http://schemas.microsoft.com/office/powerpoint/2010/main" val="2397702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Let’s take a look now at a case where the advantage of the TRID is smaller. For example, for the camera triplet on the lower right corner.</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21</a:t>
            </a:fld>
            <a:endParaRPr lang="en-US"/>
          </a:p>
        </p:txBody>
      </p:sp>
    </p:spTree>
    <p:extLst>
      <p:ext uri="{BB962C8B-B14F-4D97-AF65-F5344CB8AC3E}">
        <p14:creationId xmlns:p14="http://schemas.microsoft.com/office/powerpoint/2010/main" val="2970361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It seems that when either the A,B or the B,C views are similar, as here the view of cameras B and C are similar, </a:t>
            </a:r>
            <a:r>
              <a:rPr lang="en-US" sz="1200" b="1" kern="1200" dirty="0" smtClean="0">
                <a:solidFill>
                  <a:schemeClr val="tx1"/>
                </a:solidFill>
                <a:effectLst/>
                <a:latin typeface="+mn-lt"/>
                <a:ea typeface="+mn-ea"/>
                <a:cs typeface="+mn-cs"/>
              </a:rPr>
              <a:t>the performance of  TRID is similar to the performance of the Naive approach</a:t>
            </a:r>
            <a:r>
              <a:rPr lang="en-US" sz="1200" kern="1200" dirty="0" smtClean="0">
                <a:solidFill>
                  <a:schemeClr val="tx1"/>
                </a:solidFill>
                <a:effectLst/>
                <a:latin typeface="+mn-lt"/>
                <a:ea typeface="+mn-ea"/>
                <a:cs typeface="+mn-cs"/>
              </a:rPr>
              <a:t> probably since such a path is not </a:t>
            </a:r>
            <a:r>
              <a:rPr lang="en-US" sz="1200" b="1" kern="1200" dirty="0" smtClean="0">
                <a:solidFill>
                  <a:schemeClr val="tx1"/>
                </a:solidFill>
                <a:effectLst/>
                <a:latin typeface="+mn-lt"/>
                <a:ea typeface="+mn-ea"/>
                <a:cs typeface="+mn-cs"/>
              </a:rPr>
              <a:t>an informative transitive path</a:t>
            </a:r>
            <a:r>
              <a:rPr lang="en-US" sz="1200" kern="1200" dirty="0" smtClean="0">
                <a:solidFill>
                  <a:schemeClr val="tx1"/>
                </a:solidFill>
                <a:effectLst/>
                <a:latin typeface="+mn-lt"/>
                <a:ea typeface="+mn-ea"/>
                <a:cs typeface="+mn-cs"/>
              </a:rPr>
              <a:t> for this camera pair.</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22</a:t>
            </a:fld>
            <a:endParaRPr lang="en-US"/>
          </a:p>
        </p:txBody>
      </p:sp>
    </p:spTree>
    <p:extLst>
      <p:ext uri="{BB962C8B-B14F-4D97-AF65-F5344CB8AC3E}">
        <p14:creationId xmlns:p14="http://schemas.microsoft.com/office/powerpoint/2010/main" val="2662890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So to summarize,</a:t>
            </a:r>
          </a:p>
          <a:p>
            <a:pPr marL="171450" lvl="0" indent="-171450">
              <a:buFont typeface="Arial" pitchFamily="34" charset="0"/>
              <a:buChar char="•"/>
            </a:pPr>
            <a:r>
              <a:rPr lang="en-US" sz="1200" kern="1200" dirty="0" smtClean="0">
                <a:solidFill>
                  <a:schemeClr val="tx1"/>
                </a:solidFill>
                <a:effectLst/>
                <a:latin typeface="+mn-lt"/>
                <a:ea typeface="+mn-ea"/>
                <a:cs typeface="+mn-cs"/>
              </a:rPr>
              <a:t>In this work, we suggest the observation that when performing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in multiple camera site, we no longer have to choose between the less accurate direct method and the computationally expensive learning based method, but we can also choose a third way. We may perform limited learning, such that requires reasonable resources. We have shown that transitively using such learning gives good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performance. </a:t>
            </a:r>
          </a:p>
          <a:p>
            <a:pPr marL="171450" lvl="0" indent="-171450">
              <a:buFont typeface="Arial" pitchFamily="34" charset="0"/>
              <a:buChar char="•"/>
            </a:pPr>
            <a:r>
              <a:rPr lang="en-US" sz="1200" kern="1200" dirty="0" smtClean="0">
                <a:solidFill>
                  <a:schemeClr val="tx1"/>
                </a:solidFill>
                <a:effectLst/>
                <a:latin typeface="+mn-lt"/>
                <a:ea typeface="+mn-ea"/>
                <a:cs typeface="+mn-cs"/>
              </a:rPr>
              <a:t>In particular, we suggested a specific algorithm based on marginalization: the  TRID algorithm , which presents a new approach of transitivity in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a:t>
            </a:r>
          </a:p>
          <a:p>
            <a:pPr marL="171450" lvl="0" indent="-171450">
              <a:buFont typeface="Arial" pitchFamily="34" charset="0"/>
              <a:buChar char="•"/>
            </a:pPr>
            <a:r>
              <a:rPr lang="en-US" sz="1200" kern="1200" dirty="0" smtClean="0">
                <a:solidFill>
                  <a:schemeClr val="tx1"/>
                </a:solidFill>
                <a:effectLst/>
                <a:latin typeface="+mn-lt"/>
                <a:ea typeface="+mn-ea"/>
                <a:cs typeface="+mn-cs"/>
              </a:rPr>
              <a:t>We have shown that its accuracy is superior to that of a state-of-the-art non learning based approach. </a:t>
            </a:r>
          </a:p>
          <a:p>
            <a:pPr marL="171450" lvl="0" indent="-171450">
              <a:buFont typeface="Arial" pitchFamily="34" charset="0"/>
              <a:buChar char="•"/>
            </a:pPr>
            <a:r>
              <a:rPr lang="en-US" sz="1200" kern="1200" dirty="0" smtClean="0">
                <a:solidFill>
                  <a:schemeClr val="tx1"/>
                </a:solidFill>
                <a:effectLst/>
                <a:latin typeface="+mn-lt"/>
                <a:ea typeface="+mn-ea"/>
                <a:cs typeface="+mn-cs"/>
              </a:rPr>
              <a:t>The presented algorithm is in fact a general framework that may be combined with different probabilistic classifiers, not necessarily ICT, and of course with different features.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23</a:t>
            </a:fld>
            <a:endParaRPr lang="en-US"/>
          </a:p>
        </p:txBody>
      </p:sp>
    </p:spTree>
    <p:extLst>
      <p:ext uri="{BB962C8B-B14F-4D97-AF65-F5344CB8AC3E}">
        <p14:creationId xmlns:p14="http://schemas.microsoft.com/office/powerpoint/2010/main" val="327699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We intend to continue working in this direction and looking for other ways to approximate the transitive integral.</a:t>
            </a:r>
          </a:p>
          <a:p>
            <a:pPr marL="171450" lvl="0" indent="-171450">
              <a:buFont typeface="Arial" pitchFamily="34" charset="0"/>
              <a:buChar char="•"/>
            </a:pPr>
            <a:r>
              <a:rPr lang="en-US" sz="1200" kern="1200" dirty="0" smtClean="0">
                <a:solidFill>
                  <a:schemeClr val="tx1"/>
                </a:solidFill>
                <a:effectLst/>
                <a:latin typeface="+mn-lt"/>
                <a:ea typeface="+mn-ea"/>
                <a:cs typeface="+mn-cs"/>
              </a:rPr>
              <a:t>Another goal would be to find a way to transitively use of the indirect training sets to strengthen direct learning when the set of direct annotated pairs is small, but not empty.</a:t>
            </a:r>
          </a:p>
          <a:p>
            <a:pPr marL="171450" lvl="0" indent="-171450">
              <a:buFont typeface="Arial" pitchFamily="34" charset="0"/>
              <a:buChar char="•"/>
            </a:pPr>
            <a:r>
              <a:rPr lang="en-US" sz="1200" kern="1200" dirty="0" smtClean="0">
                <a:solidFill>
                  <a:schemeClr val="tx1"/>
                </a:solidFill>
                <a:effectLst/>
                <a:latin typeface="+mn-lt"/>
                <a:ea typeface="+mn-ea"/>
                <a:cs typeface="+mn-cs"/>
              </a:rPr>
              <a:t>We plan to test the effect of recursively applying the TRID algorithm, and to study the deterioration of the performance as a function of the number of cameras.</a:t>
            </a:r>
          </a:p>
          <a:p>
            <a:pPr marL="171450" lvl="0" indent="-171450">
              <a:buFont typeface="Arial" pitchFamily="34" charset="0"/>
              <a:buChar char="•"/>
            </a:pPr>
            <a:r>
              <a:rPr lang="en-US" sz="1200" kern="1200" dirty="0" smtClean="0">
                <a:solidFill>
                  <a:schemeClr val="tx1"/>
                </a:solidFill>
                <a:effectLst/>
                <a:latin typeface="+mn-lt"/>
                <a:ea typeface="+mn-ea"/>
                <a:cs typeface="+mn-cs"/>
              </a:rPr>
              <a:t>We also intend to work on the generalization of the TRID algorithm beyond the scope of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to other domain adaptation tasks.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24</a:t>
            </a:fld>
            <a:endParaRPr lang="en-US"/>
          </a:p>
        </p:txBody>
      </p:sp>
    </p:spTree>
    <p:extLst>
      <p:ext uri="{BB962C8B-B14F-4D97-AF65-F5344CB8AC3E}">
        <p14:creationId xmlns:p14="http://schemas.microsoft.com/office/powerpoint/2010/main" val="101378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This family can be divided into </a:t>
            </a:r>
            <a:r>
              <a:rPr lang="en-US" sz="1200" b="1" kern="1200" dirty="0" smtClean="0">
                <a:solidFill>
                  <a:schemeClr val="tx1"/>
                </a:solidFill>
                <a:effectLst/>
                <a:latin typeface="+mn-lt"/>
                <a:ea typeface="+mn-ea"/>
                <a:cs typeface="+mn-cs"/>
              </a:rPr>
              <a:t>“learning based”</a:t>
            </a:r>
            <a:r>
              <a:rPr lang="en-US" sz="1200" kern="1200" dirty="0" smtClean="0">
                <a:solidFill>
                  <a:schemeClr val="tx1"/>
                </a:solidFill>
                <a:effectLst/>
                <a:latin typeface="+mn-lt"/>
                <a:ea typeface="+mn-ea"/>
                <a:cs typeface="+mn-cs"/>
              </a:rPr>
              <a:t> methods and </a:t>
            </a:r>
            <a:r>
              <a:rPr lang="en-US" sz="1200" b="1" kern="1200" dirty="0" smtClean="0">
                <a:solidFill>
                  <a:schemeClr val="tx1"/>
                </a:solidFill>
                <a:effectLst/>
                <a:latin typeface="+mn-lt"/>
                <a:ea typeface="+mn-ea"/>
                <a:cs typeface="+mn-cs"/>
              </a:rPr>
              <a:t>“direct”</a:t>
            </a:r>
            <a:r>
              <a:rPr lang="en-US" sz="1200" kern="1200" dirty="0" smtClean="0">
                <a:solidFill>
                  <a:schemeClr val="tx1"/>
                </a:solidFill>
                <a:effectLst/>
                <a:latin typeface="+mn-lt"/>
                <a:ea typeface="+mn-ea"/>
                <a:cs typeface="+mn-cs"/>
              </a:rPr>
              <a:t> methods.</a:t>
            </a:r>
          </a:p>
          <a:p>
            <a:pPr marL="171450" lvl="0" indent="-171450">
              <a:buFont typeface="Arial"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“direct”</a:t>
            </a:r>
            <a:r>
              <a:rPr lang="en-US" sz="1200" kern="1200" dirty="0" smtClean="0">
                <a:solidFill>
                  <a:schemeClr val="tx1"/>
                </a:solidFill>
                <a:effectLst/>
                <a:latin typeface="+mn-lt"/>
                <a:ea typeface="+mn-ea"/>
                <a:cs typeface="+mn-cs"/>
              </a:rPr>
              <a:t> methods do not have a training stage</a:t>
            </a:r>
          </a:p>
          <a:p>
            <a:pPr marL="171450" lvl="0" indent="-171450">
              <a:buFont typeface="Arial" pitchFamily="34" charset="0"/>
              <a:buChar char="•"/>
            </a:pPr>
            <a:r>
              <a:rPr lang="en-US" sz="1200" kern="1200" dirty="0" smtClean="0">
                <a:solidFill>
                  <a:schemeClr val="tx1"/>
                </a:solidFill>
                <a:effectLst/>
                <a:latin typeface="+mn-lt"/>
                <a:ea typeface="+mn-ea"/>
                <a:cs typeface="+mn-cs"/>
              </a:rPr>
              <a:t>And the classification in such methods is based on a pre-defined distance metric.</a:t>
            </a:r>
          </a:p>
          <a:p>
            <a:pPr marL="171450" lvl="0" indent="-171450">
              <a:buFont typeface="Arial"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“learning based”</a:t>
            </a:r>
            <a:r>
              <a:rPr lang="en-US" sz="1200" kern="1200" dirty="0" smtClean="0">
                <a:solidFill>
                  <a:schemeClr val="tx1"/>
                </a:solidFill>
                <a:effectLst/>
                <a:latin typeface="+mn-lt"/>
                <a:ea typeface="+mn-ea"/>
                <a:cs typeface="+mn-cs"/>
              </a:rPr>
              <a:t> methods require a </a:t>
            </a:r>
            <a:r>
              <a:rPr lang="en-US" sz="1200" b="1" kern="1200" dirty="0" smtClean="0">
                <a:solidFill>
                  <a:schemeClr val="tx1"/>
                </a:solidFill>
                <a:effectLst/>
                <a:latin typeface="+mn-lt"/>
                <a:ea typeface="+mn-ea"/>
                <a:cs typeface="+mn-cs"/>
              </a:rPr>
              <a:t>training set consisting of pairs of annotated tracks of a subject</a:t>
            </a:r>
            <a:r>
              <a:rPr lang="en-US" sz="1200" kern="1200" dirty="0" smtClean="0">
                <a:solidFill>
                  <a:schemeClr val="tx1"/>
                </a:solidFill>
                <a:effectLst/>
                <a:latin typeface="+mn-lt"/>
                <a:ea typeface="+mn-ea"/>
                <a:cs typeface="+mn-cs"/>
              </a:rPr>
              <a:t>, captured by different cameras. </a:t>
            </a:r>
          </a:p>
          <a:p>
            <a:pPr marL="171450" lvl="0" indent="-171450">
              <a:buFont typeface="Arial" pitchFamily="34" charset="0"/>
              <a:buChar char="•"/>
            </a:pPr>
            <a:r>
              <a:rPr lang="en-US" sz="1200" kern="1200" dirty="0" smtClean="0">
                <a:solidFill>
                  <a:schemeClr val="tx1"/>
                </a:solidFill>
                <a:effectLst/>
                <a:latin typeface="+mn-lt"/>
                <a:ea typeface="+mn-ea"/>
                <a:cs typeface="+mn-cs"/>
              </a:rPr>
              <a:t>These annotated examples are used to learn the transfer domain and to either train a classifier or learn a metric that would suggest a ‘same’/‘not same’ classification or would provide a score for the likelihood of a match. </a:t>
            </a:r>
          </a:p>
          <a:p>
            <a:pPr marL="171450" lvl="0" indent="-171450">
              <a:buFont typeface="Arial" pitchFamily="34" charset="0"/>
              <a:buChar char="•"/>
            </a:pPr>
            <a:r>
              <a:rPr lang="en-US" sz="1200" b="1" kern="1200" dirty="0" smtClean="0">
                <a:solidFill>
                  <a:schemeClr val="tx1"/>
                </a:solidFill>
                <a:effectLst/>
                <a:latin typeface="+mn-lt"/>
                <a:ea typeface="+mn-ea"/>
                <a:cs typeface="+mn-cs"/>
              </a:rPr>
              <a:t>“direct”</a:t>
            </a:r>
            <a:r>
              <a:rPr lang="en-US" sz="1200" kern="1200" dirty="0" smtClean="0">
                <a:solidFill>
                  <a:schemeClr val="tx1"/>
                </a:solidFill>
                <a:effectLst/>
                <a:latin typeface="+mn-lt"/>
                <a:ea typeface="+mn-ea"/>
                <a:cs typeface="+mn-cs"/>
              </a:rPr>
              <a:t> methods are always “camera invariant”, and aim at re-identifying a person at any new location.</a:t>
            </a:r>
          </a:p>
          <a:p>
            <a:pPr marL="171450" lvl="0" indent="-171450">
              <a:buFont typeface="Arial" pitchFamily="34" charset="0"/>
              <a:buChar char="•"/>
            </a:pPr>
            <a:r>
              <a:rPr lang="en-US" sz="1200" kern="1200" dirty="0" smtClean="0">
                <a:solidFill>
                  <a:schemeClr val="tx1"/>
                </a:solidFill>
                <a:effectLst/>
                <a:latin typeface="+mn-lt"/>
                <a:ea typeface="+mn-ea"/>
                <a:cs typeface="+mn-cs"/>
              </a:rPr>
              <a:t>While the </a:t>
            </a:r>
            <a:r>
              <a:rPr lang="en-US" sz="1200" b="1" kern="1200" dirty="0" smtClean="0">
                <a:solidFill>
                  <a:schemeClr val="tx1"/>
                </a:solidFill>
                <a:effectLst/>
                <a:latin typeface="+mn-lt"/>
                <a:ea typeface="+mn-ea"/>
                <a:cs typeface="+mn-cs"/>
              </a:rPr>
              <a:t>“learning based”</a:t>
            </a:r>
            <a:r>
              <a:rPr lang="en-US" sz="1200" kern="1200" dirty="0" smtClean="0">
                <a:solidFill>
                  <a:schemeClr val="tx1"/>
                </a:solidFill>
                <a:effectLst/>
                <a:latin typeface="+mn-lt"/>
                <a:ea typeface="+mn-ea"/>
                <a:cs typeface="+mn-cs"/>
              </a:rPr>
              <a:t> methods can be either “camera-invariant” or “camera-specific”, depending on the used training set.</a:t>
            </a:r>
          </a:p>
          <a:p>
            <a:pPr marL="171450" lvl="0" indent="-171450">
              <a:buFont typeface="Arial" pitchFamily="34" charset="0"/>
              <a:buChar char="•"/>
            </a:pPr>
            <a:r>
              <a:rPr lang="en-US" sz="1200" kern="1200" dirty="0" smtClean="0">
                <a:solidFill>
                  <a:schemeClr val="tx1"/>
                </a:solidFill>
                <a:effectLst/>
                <a:latin typeface="+mn-lt"/>
                <a:ea typeface="+mn-ea"/>
                <a:cs typeface="+mn-cs"/>
              </a:rPr>
              <a:t>It was shown that the learning based methods perform better for “camera specific” scenarios.</a:t>
            </a:r>
          </a:p>
          <a:p>
            <a:pPr marL="171450" lvl="0" indent="-171450">
              <a:buFont typeface="Arial" pitchFamily="34" charset="0"/>
              <a:buChar char="•"/>
            </a:pPr>
            <a:r>
              <a:rPr lang="en-US" sz="1200" kern="1200" dirty="0" smtClean="0">
                <a:solidFill>
                  <a:schemeClr val="tx1"/>
                </a:solidFill>
                <a:effectLst/>
                <a:latin typeface="+mn-lt"/>
                <a:ea typeface="+mn-ea"/>
                <a:cs typeface="+mn-cs"/>
              </a:rPr>
              <a:t>It actually makes sense that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benefits from training with </a:t>
            </a:r>
            <a:r>
              <a:rPr lang="en-US" sz="1200" b="1" kern="1200" dirty="0" smtClean="0">
                <a:solidFill>
                  <a:schemeClr val="tx1"/>
                </a:solidFill>
                <a:effectLst/>
                <a:latin typeface="+mn-lt"/>
                <a:ea typeface="+mn-ea"/>
                <a:cs typeface="+mn-cs"/>
              </a:rPr>
              <a:t>corresponding appearance-pairs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captured by specific cameras pairs</a:t>
            </a:r>
            <a:r>
              <a:rPr lang="en-US" sz="1200" kern="1200" dirty="0" smtClean="0">
                <a:solidFill>
                  <a:schemeClr val="tx1"/>
                </a:solidFill>
                <a:effectLst/>
                <a:latin typeface="+mn-lt"/>
                <a:ea typeface="+mn-ea"/>
                <a:cs typeface="+mn-cs"/>
              </a:rPr>
              <a:t>, as the background, illumination, resolution and pose are camera dependent.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3</a:t>
            </a:fld>
            <a:endParaRPr lang="en-US"/>
          </a:p>
        </p:txBody>
      </p:sp>
    </p:spTree>
    <p:extLst>
      <p:ext uri="{BB962C8B-B14F-4D97-AF65-F5344CB8AC3E}">
        <p14:creationId xmlns:p14="http://schemas.microsoft.com/office/powerpoint/2010/main" val="204746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To demonstrate this observation, I shall describe here the results comparing the performance of one </a:t>
            </a:r>
            <a:r>
              <a:rPr lang="en-US" sz="1200" b="1" kern="1200" dirty="0" smtClean="0">
                <a:solidFill>
                  <a:schemeClr val="tx1"/>
                </a:solidFill>
                <a:effectLst/>
                <a:latin typeface="+mn-lt"/>
                <a:ea typeface="+mn-ea"/>
                <a:cs typeface="+mn-cs"/>
              </a:rPr>
              <a:t>learning based “camera specific”</a:t>
            </a:r>
            <a:r>
              <a:rPr lang="en-US" sz="1200" kern="1200" dirty="0" smtClean="0">
                <a:solidFill>
                  <a:schemeClr val="tx1"/>
                </a:solidFill>
                <a:effectLst/>
                <a:latin typeface="+mn-lt"/>
                <a:ea typeface="+mn-ea"/>
                <a:cs typeface="+mn-cs"/>
              </a:rPr>
              <a:t> method and one </a:t>
            </a:r>
            <a:r>
              <a:rPr lang="en-US" sz="1200" b="1" kern="1200" dirty="0" smtClean="0">
                <a:solidFill>
                  <a:schemeClr val="tx1"/>
                </a:solidFill>
                <a:effectLst/>
                <a:latin typeface="+mn-lt"/>
                <a:ea typeface="+mn-ea"/>
                <a:cs typeface="+mn-cs"/>
              </a:rPr>
              <a:t>direct method</a:t>
            </a:r>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The results are compared using CMC curves. These curves are the most widely used tool for evaluation of </a:t>
            </a:r>
            <a:r>
              <a:rPr lang="en-US" sz="1200" kern="1200" dirty="0" err="1" smtClean="0">
                <a:solidFill>
                  <a:schemeClr val="tx1"/>
                </a:solidFill>
                <a:effectLst/>
                <a:latin typeface="+mn-lt"/>
                <a:ea typeface="+mn-ea"/>
                <a:cs typeface="+mn-cs"/>
              </a:rPr>
              <a:t>ReID</a:t>
            </a:r>
            <a:r>
              <a:rPr lang="en-US" sz="1200" kern="1200" dirty="0" smtClean="0">
                <a:solidFill>
                  <a:schemeClr val="tx1"/>
                </a:solidFill>
                <a:effectLst/>
                <a:latin typeface="+mn-lt"/>
                <a:ea typeface="+mn-ea"/>
                <a:cs typeface="+mn-cs"/>
              </a:rPr>
              <a:t> algorithms, so I'll take a minute to explain them. </a:t>
            </a:r>
          </a:p>
          <a:p>
            <a:pPr marL="171450" lvl="0" indent="-171450">
              <a:buFont typeface="Arial" pitchFamily="34" charset="0"/>
              <a:buChar char="•"/>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For each subject in the test set, the evaluated algorithm ranks the matching of his appearance to all other subjects in the test set. </a:t>
            </a:r>
          </a:p>
          <a:p>
            <a:pPr marL="171450" lvl="0" indent="-171450">
              <a:buFont typeface="Arial" pitchFamily="34" charset="0"/>
              <a:buChar char="•"/>
            </a:pPr>
            <a:r>
              <a:rPr lang="en-US" sz="1200" kern="1200" dirty="0" smtClean="0">
                <a:solidFill>
                  <a:schemeClr val="tx1"/>
                </a:solidFill>
                <a:effectLst/>
                <a:latin typeface="+mn-lt"/>
                <a:ea typeface="+mn-ea"/>
                <a:cs typeface="+mn-cs"/>
              </a:rPr>
              <a:t>The CMC curve summarizes the rank statistics of the true matches.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These CMCs compare the performance of a state of the art, learning based ICT, trained on data from two specific cameras, to a state of the art direct representative method SDALF. </a:t>
            </a:r>
          </a:p>
          <a:p>
            <a:pPr marL="171450" lvl="0" indent="-171450">
              <a:buFont typeface="Arial" pitchFamily="34" charset="0"/>
              <a:buChar char="•"/>
            </a:pPr>
            <a:r>
              <a:rPr lang="en-US" sz="1200" kern="1200" dirty="0" smtClean="0">
                <a:solidFill>
                  <a:schemeClr val="tx1"/>
                </a:solidFill>
                <a:effectLst/>
                <a:latin typeface="+mn-lt"/>
                <a:ea typeface="+mn-ea"/>
                <a:cs typeface="+mn-cs"/>
              </a:rPr>
              <a:t>The learning based ICT clearly outperforms.</a:t>
            </a:r>
          </a:p>
          <a:p>
            <a:pPr marL="171450" indent="-171450">
              <a:lnSpc>
                <a:spcPct val="150000"/>
              </a:lnSpc>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6B6613DB-84E4-45B5-BA87-130CD8F23F22}" type="slidenum">
              <a:rPr lang="en-US" smtClean="0"/>
              <a:t>4</a:t>
            </a:fld>
            <a:endParaRPr lang="en-US"/>
          </a:p>
        </p:txBody>
      </p:sp>
    </p:spTree>
    <p:extLst>
      <p:ext uri="{BB962C8B-B14F-4D97-AF65-F5344CB8AC3E}">
        <p14:creationId xmlns:p14="http://schemas.microsoft.com/office/powerpoint/2010/main" val="204746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Now let’s take a minute just to give a quick overview of these two methods.</a:t>
            </a:r>
          </a:p>
          <a:p>
            <a:pPr marL="171450" lvl="0" indent="-171450" rtl="0">
              <a:buFont typeface="Arial" pitchFamily="34" charset="0"/>
              <a:buChar char="•"/>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In the learning based </a:t>
            </a:r>
            <a:r>
              <a:rPr lang="en-US" sz="1200" b="1" kern="1200" dirty="0" smtClean="0">
                <a:solidFill>
                  <a:schemeClr val="tx1"/>
                </a:solidFill>
                <a:effectLst/>
                <a:latin typeface="+mn-lt"/>
                <a:ea typeface="+mn-ea"/>
                <a:cs typeface="+mn-cs"/>
              </a:rPr>
              <a:t>ICT</a:t>
            </a:r>
            <a:r>
              <a:rPr lang="en-US" sz="1200" kern="1200" dirty="0" smtClean="0">
                <a:solidFill>
                  <a:schemeClr val="tx1"/>
                </a:solidFill>
                <a:effectLst/>
                <a:latin typeface="+mn-lt"/>
                <a:ea typeface="+mn-ea"/>
                <a:cs typeface="+mn-cs"/>
              </a:rPr>
              <a:t> algorithm,</a:t>
            </a:r>
          </a:p>
          <a:p>
            <a:pPr marL="171450" lvl="0" indent="-171450">
              <a:buFont typeface="Arial" pitchFamily="34" charset="0"/>
              <a:buChar char="•"/>
            </a:pPr>
            <a:r>
              <a:rPr lang="en-US" sz="1200" kern="1200" dirty="0" smtClean="0">
                <a:solidFill>
                  <a:schemeClr val="tx1"/>
                </a:solidFill>
                <a:effectLst/>
                <a:latin typeface="+mn-lt"/>
                <a:ea typeface="+mn-ea"/>
                <a:cs typeface="+mn-cs"/>
              </a:rPr>
              <a:t>Given </a:t>
            </a:r>
            <a:r>
              <a:rPr lang="en-US" sz="1200" b="1" i="1" kern="1200" dirty="0" smtClean="0">
                <a:solidFill>
                  <a:schemeClr val="tx1"/>
                </a:solidFill>
                <a:effectLst/>
                <a:latin typeface="+mn-lt"/>
                <a:ea typeface="+mn-ea"/>
                <a:cs typeface="+mn-cs"/>
              </a:rPr>
              <a:t>2 subjects appearances</a:t>
            </a:r>
            <a:r>
              <a:rPr lang="en-US" sz="1200" kern="1200" dirty="0" smtClean="0">
                <a:solidFill>
                  <a:schemeClr val="tx1"/>
                </a:solidFill>
                <a:effectLst/>
                <a:latin typeface="+mn-lt"/>
                <a:ea typeface="+mn-ea"/>
                <a:cs typeface="+mn-cs"/>
              </a:rPr>
              <a:t> captures by cameras A and B, the 2 images go through a features extraction stage in which a feature vector is created for each.</a:t>
            </a:r>
          </a:p>
          <a:p>
            <a:pPr marL="171450" lvl="0" indent="-171450">
              <a:buFont typeface="Arial" pitchFamily="34" charset="0"/>
              <a:buChar char="•"/>
            </a:pPr>
            <a:r>
              <a:rPr lang="en-US" sz="1200" kern="1200" dirty="0" smtClean="0">
                <a:solidFill>
                  <a:schemeClr val="tx1"/>
                </a:solidFill>
                <a:effectLst/>
                <a:latin typeface="+mn-lt"/>
                <a:ea typeface="+mn-ea"/>
                <a:cs typeface="+mn-cs"/>
              </a:rPr>
              <a:t>Pairs of FVs are concatenated creating “positive” pairs when both FVs belong to the same subject and “negative” pairs when each FV belongs to a different subject.</a:t>
            </a:r>
          </a:p>
          <a:p>
            <a:pPr marL="171450" lvl="0" indent="-171450">
              <a:buFont typeface="Arial" pitchFamily="34" charset="0"/>
              <a:buChar char="•"/>
            </a:pPr>
            <a:r>
              <a:rPr lang="en-US" sz="1200" kern="1200" dirty="0" smtClean="0">
                <a:solidFill>
                  <a:schemeClr val="tx1"/>
                </a:solidFill>
                <a:effectLst/>
                <a:latin typeface="+mn-lt"/>
                <a:ea typeface="+mn-ea"/>
                <a:cs typeface="+mn-cs"/>
              </a:rPr>
              <a:t>All concatenated FVs are fed into a learning classifier outputting a ‘same’/’not same’ decision.</a:t>
            </a:r>
          </a:p>
          <a:p>
            <a:pPr marL="171450" lvl="0" indent="-171450">
              <a:buFont typeface="Arial" pitchFamily="34" charset="0"/>
              <a:buChar char="•"/>
            </a:pPr>
            <a:r>
              <a:rPr lang="en-US" sz="1200" kern="1200" dirty="0" smtClean="0">
                <a:solidFill>
                  <a:schemeClr val="tx1"/>
                </a:solidFill>
                <a:effectLst/>
                <a:latin typeface="+mn-lt"/>
                <a:ea typeface="+mn-ea"/>
                <a:cs typeface="+mn-cs"/>
              </a:rPr>
              <a:t>The FVs used here are HSV histograms extracted </a:t>
            </a:r>
            <a:r>
              <a:rPr lang="en-GB" sz="1200" kern="1200" dirty="0" smtClean="0">
                <a:solidFill>
                  <a:schemeClr val="tx1"/>
                </a:solidFill>
                <a:effectLst/>
                <a:latin typeface="+mn-lt"/>
                <a:ea typeface="+mn-ea"/>
                <a:cs typeface="+mn-cs"/>
              </a:rPr>
              <a:t>from </a:t>
            </a:r>
            <a:r>
              <a:rPr lang="en-US" sz="1200" kern="1200" dirty="0" smtClean="0">
                <a:solidFill>
                  <a:schemeClr val="tx1"/>
                </a:solidFill>
                <a:effectLst/>
                <a:latin typeface="+mn-lt"/>
                <a:ea typeface="+mn-ea"/>
                <a:cs typeface="+mn-cs"/>
              </a:rPr>
              <a:t>5 horizontal stripes of the image.</a:t>
            </a:r>
          </a:p>
          <a:p>
            <a:pPr marL="171450" lvl="0" indent="-171450">
              <a:buFont typeface="Arial" pitchFamily="34" charset="0"/>
              <a:buChar char="•"/>
            </a:pPr>
            <a:r>
              <a:rPr lang="en-US" sz="1200" kern="1200" dirty="0" smtClean="0">
                <a:solidFill>
                  <a:schemeClr val="tx1"/>
                </a:solidFill>
                <a:effectLst/>
                <a:latin typeface="+mn-lt"/>
                <a:ea typeface="+mn-ea"/>
                <a:cs typeface="+mn-cs"/>
              </a:rPr>
              <a:t>And the classifier is a binary SVM with an RBF kernel outputting decision values.</a:t>
            </a:r>
          </a:p>
          <a:p>
            <a:pPr marL="0" lvl="0" indent="0">
              <a:buFont typeface="Arial" pitchFamily="34" charset="0"/>
              <a:buNone/>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In the direct </a:t>
            </a:r>
            <a:r>
              <a:rPr lang="en-US" sz="1200" b="1" kern="1200" dirty="0" smtClean="0">
                <a:solidFill>
                  <a:schemeClr val="tx1"/>
                </a:solidFill>
                <a:effectLst/>
                <a:latin typeface="+mn-lt"/>
                <a:ea typeface="+mn-ea"/>
                <a:cs typeface="+mn-cs"/>
              </a:rPr>
              <a:t>SDALF</a:t>
            </a:r>
            <a:r>
              <a:rPr lang="en-US" sz="1200" kern="1200" dirty="0" smtClean="0">
                <a:solidFill>
                  <a:schemeClr val="tx1"/>
                </a:solidFill>
                <a:effectLst/>
                <a:latin typeface="+mn-lt"/>
                <a:ea typeface="+mn-ea"/>
                <a:cs typeface="+mn-cs"/>
              </a:rPr>
              <a:t>, given </a:t>
            </a:r>
            <a:r>
              <a:rPr lang="en-US" sz="1200" b="1" i="1" kern="1200" dirty="0" smtClean="0">
                <a:solidFill>
                  <a:schemeClr val="tx1"/>
                </a:solidFill>
                <a:effectLst/>
                <a:latin typeface="+mn-lt"/>
                <a:ea typeface="+mn-ea"/>
                <a:cs typeface="+mn-cs"/>
              </a:rPr>
              <a:t>2 subjects appearances</a:t>
            </a:r>
            <a:r>
              <a:rPr lang="en-US" sz="1200" kern="1200" dirty="0" smtClean="0">
                <a:solidFill>
                  <a:schemeClr val="tx1"/>
                </a:solidFill>
                <a:effectLst/>
                <a:latin typeface="+mn-lt"/>
                <a:ea typeface="+mn-ea"/>
                <a:cs typeface="+mn-cs"/>
              </a:rPr>
              <a:t> in any 2 locations,  </a:t>
            </a:r>
          </a:p>
          <a:p>
            <a:pPr marL="171450" lvl="0" indent="-171450">
              <a:buFont typeface="Arial" pitchFamily="34" charset="0"/>
              <a:buChar char="•"/>
            </a:pPr>
            <a:r>
              <a:rPr lang="en-US" sz="1200" kern="1200" dirty="0" smtClean="0">
                <a:solidFill>
                  <a:schemeClr val="tx1"/>
                </a:solidFill>
                <a:effectLst/>
                <a:latin typeface="+mn-lt"/>
                <a:ea typeface="+mn-ea"/>
                <a:cs typeface="+mn-cs"/>
              </a:rPr>
              <a:t>The first stage is the localization of meaningful body part exploiting symmetry and asymmetry of the body.</a:t>
            </a:r>
          </a:p>
          <a:p>
            <a:pPr marL="171450" lvl="0" indent="-171450">
              <a:buFont typeface="Arial" pitchFamily="34" charset="0"/>
              <a:buChar char="•"/>
            </a:pPr>
            <a:r>
              <a:rPr lang="en-US" sz="1200" kern="1200" dirty="0" smtClean="0">
                <a:solidFill>
                  <a:schemeClr val="tx1"/>
                </a:solidFill>
                <a:effectLst/>
                <a:latin typeface="+mn-lt"/>
                <a:ea typeface="+mn-ea"/>
                <a:cs typeface="+mn-cs"/>
              </a:rPr>
              <a:t>Then weighted HSV histograms are extracted from each part, followed by the extraction of maximally stable color regions (MSCR) and recurrent highly structured patches (RHSP).</a:t>
            </a:r>
          </a:p>
          <a:p>
            <a:pPr marL="171450" lvl="0" indent="-171450">
              <a:buFont typeface="Arial" pitchFamily="34" charset="0"/>
              <a:buChar char="•"/>
            </a:pPr>
            <a:r>
              <a:rPr lang="en-US" sz="1200" kern="1200" dirty="0" smtClean="0">
                <a:solidFill>
                  <a:schemeClr val="tx1"/>
                </a:solidFill>
                <a:effectLst/>
                <a:latin typeface="+mn-lt"/>
                <a:ea typeface="+mn-ea"/>
                <a:cs typeface="+mn-cs"/>
              </a:rPr>
              <a:t>Matching of the SDALF descriptors gives the similarity measure between the candidates.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5</a:t>
            </a:fld>
            <a:endParaRPr lang="en-US"/>
          </a:p>
        </p:txBody>
      </p:sp>
    </p:spTree>
    <p:extLst>
      <p:ext uri="{BB962C8B-B14F-4D97-AF65-F5344CB8AC3E}">
        <p14:creationId xmlns:p14="http://schemas.microsoft.com/office/powerpoint/2010/main" val="204746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motivation to our work arises when working with more than two cameras.</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Suppose we want to do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in a site with N cameras, </a:t>
                </a:r>
              </a:p>
              <a:p>
                <a:pPr marL="171450" lvl="0" indent="-171450">
                  <a:buFont typeface="Arial" pitchFamily="34" charset="0"/>
                  <a:buChar char="•"/>
                </a:pPr>
                <a:r>
                  <a:rPr lang="en-US" sz="1200" kern="1200" dirty="0">
                    <a:solidFill>
                      <a:schemeClr val="tx1"/>
                    </a:solidFill>
                    <a:effectLst/>
                    <a:latin typeface="+mn-lt"/>
                    <a:ea typeface="+mn-ea"/>
                    <a:cs typeface="+mn-cs"/>
                  </a:rPr>
                  <a:t>we may either perform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just by applying a direct method, which is less accurate</a:t>
                </a:r>
              </a:p>
              <a:p>
                <a:pPr marL="171450" lvl="0" indent="-171450">
                  <a:buFont typeface="Arial" pitchFamily="34" charset="0"/>
                  <a:buChar char="•"/>
                </a:pPr>
                <a:r>
                  <a:rPr lang="en-US" sz="1200" kern="1200" dirty="0">
                    <a:solidFill>
                      <a:schemeClr val="tx1"/>
                    </a:solidFill>
                    <a:effectLst/>
                    <a:latin typeface="+mn-lt"/>
                    <a:ea typeface="+mn-ea"/>
                    <a:cs typeface="+mn-cs"/>
                  </a:rPr>
                  <a:t>Or</a:t>
                </a:r>
              </a:p>
              <a:p>
                <a:pPr marL="171450" lvl="0" indent="-171450">
                  <a:buFont typeface="Arial" pitchFamily="34" charset="0"/>
                  <a:buChar char="•"/>
                </a:pPr>
                <a:r>
                  <a:rPr lang="en-US" sz="1200" kern="1200" dirty="0">
                    <a:solidFill>
                      <a:schemeClr val="tx1"/>
                    </a:solidFill>
                    <a:effectLst/>
                    <a:latin typeface="+mn-lt"/>
                    <a:ea typeface="+mn-ea"/>
                    <a:cs typeface="+mn-cs"/>
                  </a:rPr>
                  <a:t>We may apply a learning based method but then, </a:t>
                </a:r>
                <a:r>
                  <a:rPr lang="en-US" sz="1200" b="1" i="1" kern="1200" dirty="0">
                    <a:solidFill>
                      <a:schemeClr val="tx1"/>
                    </a:solidFill>
                    <a:effectLst/>
                    <a:latin typeface="+mn-lt"/>
                    <a:ea typeface="+mn-ea"/>
                    <a:cs typeface="+mn-cs"/>
                  </a:rPr>
                  <a:t>distinct  inter-camera training sets</a:t>
                </a:r>
                <a:r>
                  <a:rPr lang="en-US" sz="1200" kern="1200" dirty="0">
                    <a:solidFill>
                      <a:schemeClr val="tx1"/>
                    </a:solidFill>
                    <a:effectLst/>
                    <a:latin typeface="+mn-lt"/>
                    <a:ea typeface="+mn-ea"/>
                    <a:cs typeface="+mn-cs"/>
                  </a:rPr>
                  <a:t> must be collected and annotated for each camera-pair. </a:t>
                </a:r>
              </a:p>
              <a:p>
                <a:pPr marL="171450" lvl="0" indent="-171450">
                  <a:buFont typeface="Arial" pitchFamily="34" charset="0"/>
                  <a:buChar char="•"/>
                </a:pPr>
                <a:r>
                  <a:rPr lang="en-US" sz="1200" kern="1200" dirty="0">
                    <a:solidFill>
                      <a:schemeClr val="tx1"/>
                    </a:solidFill>
                    <a:effectLst/>
                    <a:latin typeface="+mn-lt"/>
                    <a:ea typeface="+mn-ea"/>
                    <a:cs typeface="+mn-cs"/>
                  </a:rPr>
                  <a:t>Such a requirement may be very computationally expensive and impractical for real life applications.</a:t>
                </a:r>
              </a:p>
              <a:p>
                <a:pPr marL="171450" lvl="0" indent="-171450">
                  <a:buFont typeface="Arial" pitchFamily="34" charset="0"/>
                  <a:buChar char="•"/>
                </a:pPr>
                <a:r>
                  <a:rPr lang="en-US" sz="1200" kern="1200" dirty="0">
                    <a:solidFill>
                      <a:schemeClr val="tx1"/>
                    </a:solidFill>
                    <a:effectLst/>
                    <a:latin typeface="+mn-lt"/>
                    <a:ea typeface="+mn-ea"/>
                    <a:cs typeface="+mn-cs"/>
                  </a:rPr>
                  <a:t>In our work, we aim at reducing the number of the required direct inter-camera training sets from </a:t>
                </a:r>
                <a14:m>
                  <m:oMath xmlns:m="http://schemas.openxmlformats.org/officeDocument/2006/math">
                    <m:r>
                      <a:rPr lang="en-US" sz="1200" i="1" kern="1200">
                        <a:solidFill>
                          <a:schemeClr val="tx1"/>
                        </a:solidFill>
                        <a:effectLst/>
                        <a:latin typeface="Cambria Math"/>
                        <a:ea typeface="+mn-ea"/>
                        <a:cs typeface="+mn-cs"/>
                      </a:rPr>
                      <m:t>𝑂</m:t>
                    </m:r>
                    <m:r>
                      <a:rPr lang="en-US" sz="1200" i="1" kern="1200">
                        <a:solidFill>
                          <a:schemeClr val="tx1"/>
                        </a:solidFill>
                        <a:effectLst/>
                        <a:latin typeface="Cambria Math"/>
                        <a:ea typeface="+mn-ea"/>
                        <a:cs typeface="+mn-cs"/>
                      </a:rPr>
                      <m:t>(</m:t>
                    </m:r>
                    <m:sSup>
                      <m:sSupPr>
                        <m:ctrlPr>
                          <a:rPr lang="en-US" sz="1200" i="1" kern="1200">
                            <a:solidFill>
                              <a:schemeClr val="tx1"/>
                            </a:solidFill>
                            <a:effectLst/>
                            <a:latin typeface="Cambria Math"/>
                            <a:ea typeface="+mn-ea"/>
                            <a:cs typeface="+mn-cs"/>
                          </a:rPr>
                        </m:ctrlPr>
                      </m:sSupPr>
                      <m:e>
                        <m:r>
                          <a:rPr lang="en-US" sz="1200" i="1" kern="1200">
                            <a:solidFill>
                              <a:schemeClr val="tx1"/>
                            </a:solidFill>
                            <a:effectLst/>
                            <a:latin typeface="Cambria Math"/>
                            <a:ea typeface="+mn-ea"/>
                            <a:cs typeface="+mn-cs"/>
                          </a:rPr>
                          <m:t>𝑁</m:t>
                        </m:r>
                      </m:e>
                      <m:sup>
                        <m:r>
                          <a:rPr lang="en-US" sz="1200" i="1" kern="1200">
                            <a:solidFill>
                              <a:schemeClr val="tx1"/>
                            </a:solidFill>
                            <a:effectLst/>
                            <a:latin typeface="Cambria Math"/>
                            <a:ea typeface="+mn-ea"/>
                            <a:cs typeface="+mn-cs"/>
                          </a:rPr>
                          <m:t>2</m:t>
                        </m:r>
                      </m:sup>
                    </m:sSup>
                    <m:r>
                      <a:rPr lang="en-US" sz="1200" i="1"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 – the order of N square </a:t>
                </a:r>
                <a:r>
                  <a:rPr lang="en-US" sz="1200" b="1" kern="1200" dirty="0">
                    <a:solidFill>
                      <a:schemeClr val="tx1"/>
                    </a:solidFill>
                    <a:effectLst/>
                    <a:latin typeface="+mn-lt"/>
                    <a:ea typeface="+mn-ea"/>
                    <a:cs typeface="+mn-cs"/>
                  </a:rPr>
                  <a:t>while preserving the superior performance of the learning based approach.</a:t>
                </a:r>
                <a:endParaRPr lang="en-US" sz="1200" kern="1200" dirty="0">
                  <a:solidFill>
                    <a:schemeClr val="tx1"/>
                  </a:solidFill>
                  <a:effectLst/>
                  <a:latin typeface="+mn-lt"/>
                  <a:ea typeface="+mn-ea"/>
                  <a:cs typeface="+mn-cs"/>
                </a:endParaRPr>
              </a:p>
              <a:p>
                <a:pPr marL="171450" indent="-171450">
                  <a:buFont typeface="Arial"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motivation to our work arises when working with more than two cameras.</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Suppose we want to do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in a site with N cameras, </a:t>
                </a:r>
              </a:p>
              <a:p>
                <a:pPr marL="171450" lvl="0" indent="-171450">
                  <a:buFont typeface="Arial" pitchFamily="34" charset="0"/>
                  <a:buChar char="•"/>
                </a:pPr>
                <a:r>
                  <a:rPr lang="en-US" sz="1200" kern="1200" dirty="0">
                    <a:solidFill>
                      <a:schemeClr val="tx1"/>
                    </a:solidFill>
                    <a:effectLst/>
                    <a:latin typeface="+mn-lt"/>
                    <a:ea typeface="+mn-ea"/>
                    <a:cs typeface="+mn-cs"/>
                  </a:rPr>
                  <a:t>we may either perform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just by applying a direct method, which is less accurate</a:t>
                </a:r>
              </a:p>
              <a:p>
                <a:pPr marL="171450" lvl="0" indent="-171450">
                  <a:buFont typeface="Arial" pitchFamily="34" charset="0"/>
                  <a:buChar char="•"/>
                </a:pPr>
                <a:r>
                  <a:rPr lang="en-US" sz="1200" kern="1200" dirty="0">
                    <a:solidFill>
                      <a:schemeClr val="tx1"/>
                    </a:solidFill>
                    <a:effectLst/>
                    <a:latin typeface="+mn-lt"/>
                    <a:ea typeface="+mn-ea"/>
                    <a:cs typeface="+mn-cs"/>
                  </a:rPr>
                  <a:t>Or</a:t>
                </a:r>
              </a:p>
              <a:p>
                <a:pPr marL="171450" lvl="0" indent="-171450">
                  <a:buFont typeface="Arial" pitchFamily="34" charset="0"/>
                  <a:buChar char="•"/>
                </a:pPr>
                <a:r>
                  <a:rPr lang="en-US" sz="1200" kern="1200" dirty="0">
                    <a:solidFill>
                      <a:schemeClr val="tx1"/>
                    </a:solidFill>
                    <a:effectLst/>
                    <a:latin typeface="+mn-lt"/>
                    <a:ea typeface="+mn-ea"/>
                    <a:cs typeface="+mn-cs"/>
                  </a:rPr>
                  <a:t>We may apply a learning based method but then, </a:t>
                </a:r>
                <a:r>
                  <a:rPr lang="en-US" sz="1200" b="1" i="1" kern="1200" dirty="0">
                    <a:solidFill>
                      <a:schemeClr val="tx1"/>
                    </a:solidFill>
                    <a:effectLst/>
                    <a:latin typeface="+mn-lt"/>
                    <a:ea typeface="+mn-ea"/>
                    <a:cs typeface="+mn-cs"/>
                  </a:rPr>
                  <a:t>distinct  inter-camera training sets</a:t>
                </a:r>
                <a:r>
                  <a:rPr lang="en-US" sz="1200" kern="1200" dirty="0">
                    <a:solidFill>
                      <a:schemeClr val="tx1"/>
                    </a:solidFill>
                    <a:effectLst/>
                    <a:latin typeface="+mn-lt"/>
                    <a:ea typeface="+mn-ea"/>
                    <a:cs typeface="+mn-cs"/>
                  </a:rPr>
                  <a:t> must be collected and annotated for each camera-pair. </a:t>
                </a:r>
              </a:p>
              <a:p>
                <a:pPr marL="171450" lvl="0" indent="-171450">
                  <a:buFont typeface="Arial" pitchFamily="34" charset="0"/>
                  <a:buChar char="•"/>
                </a:pPr>
                <a:r>
                  <a:rPr lang="en-US" sz="1200" kern="1200" dirty="0">
                    <a:solidFill>
                      <a:schemeClr val="tx1"/>
                    </a:solidFill>
                    <a:effectLst/>
                    <a:latin typeface="+mn-lt"/>
                    <a:ea typeface="+mn-ea"/>
                    <a:cs typeface="+mn-cs"/>
                  </a:rPr>
                  <a:t>Such a requirement may be very computationally expensive and impractical for real life applications.</a:t>
                </a:r>
              </a:p>
              <a:p>
                <a:pPr marL="171450" lvl="0" indent="-171450">
                  <a:buFont typeface="Arial" pitchFamily="34" charset="0"/>
                  <a:buChar char="•"/>
                </a:pPr>
                <a:r>
                  <a:rPr lang="en-US" sz="1200" kern="1200" dirty="0">
                    <a:solidFill>
                      <a:schemeClr val="tx1"/>
                    </a:solidFill>
                    <a:effectLst/>
                    <a:latin typeface="+mn-lt"/>
                    <a:ea typeface="+mn-ea"/>
                    <a:cs typeface="+mn-cs"/>
                  </a:rPr>
                  <a:t>In our work, we aim at reducing the number of the required direct inter-camera training sets from </a:t>
                </a:r>
                <a:r>
                  <a:rPr lang="en-US" sz="1200" i="0" kern="1200">
                    <a:solidFill>
                      <a:schemeClr val="tx1"/>
                    </a:solidFill>
                    <a:effectLst/>
                    <a:latin typeface="+mn-lt"/>
                    <a:ea typeface="+mn-ea"/>
                    <a:cs typeface="+mn-cs"/>
                  </a:rPr>
                  <a:t>𝑂(𝑁^2)</a:t>
                </a:r>
                <a:r>
                  <a:rPr lang="en-US" sz="1200" kern="1200" dirty="0">
                    <a:solidFill>
                      <a:schemeClr val="tx1"/>
                    </a:solidFill>
                    <a:effectLst/>
                    <a:latin typeface="+mn-lt"/>
                    <a:ea typeface="+mn-ea"/>
                    <a:cs typeface="+mn-cs"/>
                  </a:rPr>
                  <a:t> – the order of N square </a:t>
                </a:r>
                <a:r>
                  <a:rPr lang="en-US" sz="1200" b="1" kern="1200" dirty="0">
                    <a:solidFill>
                      <a:schemeClr val="tx1"/>
                    </a:solidFill>
                    <a:effectLst/>
                    <a:latin typeface="+mn-lt"/>
                    <a:ea typeface="+mn-ea"/>
                    <a:cs typeface="+mn-cs"/>
                  </a:rPr>
                  <a:t>while preserving the superior performance of the learning based approach.</a:t>
                </a:r>
                <a:endParaRPr lang="en-US" sz="1200" kern="1200" dirty="0">
                  <a:solidFill>
                    <a:schemeClr val="tx1"/>
                  </a:solidFill>
                  <a:effectLst/>
                  <a:latin typeface="+mn-lt"/>
                  <a:ea typeface="+mn-ea"/>
                  <a:cs typeface="+mn-cs"/>
                </a:endParaRPr>
              </a:p>
              <a:p>
                <a:pPr marL="171450" indent="-171450">
                  <a:buFont typeface="Arial"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fld id="{6B6613DB-84E4-45B5-BA87-130CD8F23F2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4746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We present a transitive algorithm which uses inter-camera training sets only for N-1 camera-pairs, but still </a:t>
                </a:r>
                <a:r>
                  <a:rPr lang="en-US" sz="1200" b="1" kern="1200" dirty="0">
                    <a:solidFill>
                      <a:schemeClr val="tx1"/>
                    </a:solidFill>
                    <a:effectLst/>
                    <a:latin typeface="+mn-lt"/>
                    <a:ea typeface="+mn-ea"/>
                    <a:cs typeface="+mn-cs"/>
                  </a:rPr>
                  <a:t>performs better than the direct methods</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rtl="0">
                  <a:buFont typeface="Arial" pitchFamily="34" charset="0"/>
                  <a:buChar char="•"/>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These N-1 camera pairs are referred to as “directly trainable pairs</a:t>
                </a:r>
                <a:r>
                  <a:rPr lang="en-US" sz="1200" kern="1200" dirty="0" smtClean="0">
                    <a:solidFill>
                      <a:schemeClr val="tx1"/>
                    </a:solidFill>
                    <a:effectLst/>
                    <a:latin typeface="+mn-lt"/>
                    <a:ea typeface="+mn-ea"/>
                    <a:cs typeface="+mn-cs"/>
                  </a:rPr>
                  <a:t>”.</a:t>
                </a:r>
              </a:p>
              <a:p>
                <a:pPr marL="171450" lvl="0" indent="-171450">
                  <a:buFont typeface="Arial" pitchFamily="34" charset="0"/>
                  <a:buChar char="•"/>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Given the training sets associated for example with the camera pairs [C1 C2] and [C2 C3] the transitive algorithm </a:t>
                </a:r>
                <a:r>
                  <a:rPr lang="en-US" sz="1200" b="1" kern="1200" dirty="0">
                    <a:solidFill>
                      <a:schemeClr val="tx1"/>
                    </a:solidFill>
                    <a:effectLst/>
                    <a:latin typeface="+mn-lt"/>
                    <a:ea typeface="+mn-ea"/>
                    <a:cs typeface="+mn-cs"/>
                  </a:rPr>
                  <a:t>infers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classifier for [C1 C3]. </a:t>
                </a:r>
              </a:p>
              <a:p>
                <a:pPr marL="171450" lvl="0" indent="-171450">
                  <a:buFont typeface="Arial" pitchFamily="34" charset="0"/>
                  <a:buChar char="•"/>
                </a:pPr>
                <a:r>
                  <a:rPr lang="en-US" sz="1200" kern="1200" dirty="0">
                    <a:solidFill>
                      <a:schemeClr val="tx1"/>
                    </a:solidFill>
                    <a:effectLst/>
                    <a:latin typeface="+mn-lt"/>
                    <a:ea typeface="+mn-ea"/>
                    <a:cs typeface="+mn-cs"/>
                  </a:rPr>
                  <a:t>Similarly, all “double step” classifiers </a:t>
                </a:r>
                <a:r>
                  <a:rPr lang="en-US" sz="1200" b="1" kern="1200" dirty="0">
                    <a:solidFill>
                      <a:schemeClr val="tx1"/>
                    </a:solidFill>
                    <a:effectLst/>
                    <a:latin typeface="+mn-lt"/>
                    <a:ea typeface="+mn-ea"/>
                    <a:cs typeface="+mn-cs"/>
                  </a:rPr>
                  <a:t>can be inferred</a:t>
                </a:r>
                <a:r>
                  <a:rPr lang="en-US" sz="1200" kern="1200" dirty="0">
                    <a:solidFill>
                      <a:schemeClr val="tx1"/>
                    </a:solidFill>
                    <a:effectLst/>
                    <a:latin typeface="+mn-lt"/>
                    <a:ea typeface="+mn-ea"/>
                    <a:cs typeface="+mn-cs"/>
                  </a:rPr>
                  <a:t> for such “non directly trainable pairs</a:t>
                </a:r>
                <a:r>
                  <a:rPr lang="en-US" sz="1200" kern="1200" dirty="0" smtClean="0">
                    <a:solidFill>
                      <a:schemeClr val="tx1"/>
                    </a:solidFill>
                    <a:effectLst/>
                    <a:latin typeface="+mn-lt"/>
                    <a:ea typeface="+mn-ea"/>
                    <a:cs typeface="+mn-cs"/>
                  </a:rPr>
                  <a:t>”</a:t>
                </a:r>
              </a:p>
              <a:p>
                <a:pPr marL="0" lvl="0" indent="0">
                  <a:buFont typeface="Arial" pitchFamily="34" charset="0"/>
                  <a:buNone/>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Then, by recursively applying the transitive algorithm, the inter-camera classifiers for any other camera pair in the system can be </a:t>
                </a:r>
                <a:r>
                  <a:rPr lang="en-US" sz="1200" b="1" kern="1200" dirty="0">
                    <a:solidFill>
                      <a:schemeClr val="tx1"/>
                    </a:solidFill>
                    <a:effectLst/>
                    <a:latin typeface="+mn-lt"/>
                    <a:ea typeface="+mn-ea"/>
                    <a:cs typeface="+mn-cs"/>
                  </a:rPr>
                  <a:t>deduced</a:t>
                </a:r>
                <a:r>
                  <a:rPr lang="en-US" sz="1200" kern="1200" dirty="0">
                    <a:solidFill>
                      <a:schemeClr val="tx1"/>
                    </a:solidFill>
                    <a:effectLst/>
                    <a:latin typeface="+mn-lt"/>
                    <a:ea typeface="+mn-ea"/>
                    <a:cs typeface="+mn-cs"/>
                  </a:rPr>
                  <a:t>. </a:t>
                </a:r>
              </a:p>
              <a:p>
                <a:pPr marL="171450" lvl="0" indent="-171450">
                  <a:buFont typeface="Arial" pitchFamily="34" charset="0"/>
                  <a:buChar char="•"/>
                </a:pPr>
                <a:r>
                  <a:rPr lang="en-US" sz="1200" kern="1200" dirty="0">
                    <a:solidFill>
                      <a:schemeClr val="tx1"/>
                    </a:solidFill>
                    <a:effectLst/>
                    <a:latin typeface="+mn-lt"/>
                    <a:ea typeface="+mn-ea"/>
                    <a:cs typeface="+mn-cs"/>
                  </a:rPr>
                  <a:t>In this way we are significantly minimizing the number of the required direct inter-camera training sets from </a:t>
                </a:r>
                <a14:m>
                  <m:oMath xmlns:m="http://schemas.openxmlformats.org/officeDocument/2006/math">
                    <m:r>
                      <a:rPr lang="en-US" sz="1200" i="1" kern="1200">
                        <a:solidFill>
                          <a:schemeClr val="tx1"/>
                        </a:solidFill>
                        <a:effectLst/>
                        <a:latin typeface="Cambria Math"/>
                        <a:ea typeface="+mn-ea"/>
                        <a:cs typeface="+mn-cs"/>
                      </a:rPr>
                      <m:t>𝑁</m:t>
                    </m:r>
                  </m:oMath>
                </a14:m>
                <a:r>
                  <a:rPr lang="en-US" sz="1200" kern="1200" dirty="0">
                    <a:solidFill>
                      <a:schemeClr val="tx1"/>
                    </a:solidFill>
                    <a:effectLst/>
                    <a:latin typeface="+mn-lt"/>
                    <a:ea typeface="+mn-ea"/>
                    <a:cs typeface="+mn-cs"/>
                  </a:rPr>
                  <a:t> square to </a:t>
                </a:r>
                <a14:m>
                  <m:oMath xmlns:m="http://schemas.openxmlformats.org/officeDocument/2006/math">
                    <m:r>
                      <a:rPr lang="en-US" sz="1200" i="1" kern="1200">
                        <a:solidFill>
                          <a:schemeClr val="tx1"/>
                        </a:solidFill>
                        <a:effectLst/>
                        <a:latin typeface="Cambria Math"/>
                        <a:ea typeface="+mn-ea"/>
                        <a:cs typeface="+mn-cs"/>
                      </a:rPr>
                      <m:t>𝑁</m:t>
                    </m:r>
                  </m:oMath>
                </a14:m>
                <a:r>
                  <a:rPr lang="en-US" sz="1200" kern="1200" dirty="0">
                    <a:solidFill>
                      <a:schemeClr val="tx1"/>
                    </a:solidFill>
                    <a:effectLst/>
                    <a:latin typeface="+mn-lt"/>
                    <a:ea typeface="+mn-ea"/>
                    <a:cs typeface="+mn-cs"/>
                  </a:rPr>
                  <a:t>.</a:t>
                </a:r>
              </a:p>
              <a:p>
                <a:pPr marL="171450" indent="-171450">
                  <a:buFont typeface="Arial"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We present a transitive algorithm which uses inter-camera training sets only for N-1 camera-pairs, but still </a:t>
                </a:r>
                <a:r>
                  <a:rPr lang="en-US" sz="1200" b="1" kern="1200" dirty="0">
                    <a:solidFill>
                      <a:schemeClr val="tx1"/>
                    </a:solidFill>
                    <a:effectLst/>
                    <a:latin typeface="+mn-lt"/>
                    <a:ea typeface="+mn-ea"/>
                    <a:cs typeface="+mn-cs"/>
                  </a:rPr>
                  <a:t>performs better than the direct methods</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rtl="0">
                  <a:buFont typeface="Arial" pitchFamily="34" charset="0"/>
                  <a:buChar char="•"/>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These N-1 camera pairs are referred to as “directly trainable pairs</a:t>
                </a:r>
                <a:r>
                  <a:rPr lang="en-US" sz="1200" kern="1200" dirty="0" smtClean="0">
                    <a:solidFill>
                      <a:schemeClr val="tx1"/>
                    </a:solidFill>
                    <a:effectLst/>
                    <a:latin typeface="+mn-lt"/>
                    <a:ea typeface="+mn-ea"/>
                    <a:cs typeface="+mn-cs"/>
                  </a:rPr>
                  <a:t>”.</a:t>
                </a:r>
              </a:p>
              <a:p>
                <a:pPr marL="171450" lvl="0" indent="-171450">
                  <a:buFont typeface="Arial" pitchFamily="34" charset="0"/>
                  <a:buChar char="•"/>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Given the training sets associated for example with the camera pairs [C1 C2] and [C2 C3] the transitive algorithm </a:t>
                </a:r>
                <a:r>
                  <a:rPr lang="en-US" sz="1200" b="1" kern="1200" dirty="0">
                    <a:solidFill>
                      <a:schemeClr val="tx1"/>
                    </a:solidFill>
                    <a:effectLst/>
                    <a:latin typeface="+mn-lt"/>
                    <a:ea typeface="+mn-ea"/>
                    <a:cs typeface="+mn-cs"/>
                  </a:rPr>
                  <a:t>infers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ReID</a:t>
                </a:r>
                <a:r>
                  <a:rPr lang="en-US" sz="1200" kern="1200" dirty="0">
                    <a:solidFill>
                      <a:schemeClr val="tx1"/>
                    </a:solidFill>
                    <a:effectLst/>
                    <a:latin typeface="+mn-lt"/>
                    <a:ea typeface="+mn-ea"/>
                    <a:cs typeface="+mn-cs"/>
                  </a:rPr>
                  <a:t> classifier for [C1 C3]. </a:t>
                </a:r>
              </a:p>
              <a:p>
                <a:pPr marL="171450" lvl="0" indent="-171450">
                  <a:buFont typeface="Arial" pitchFamily="34" charset="0"/>
                  <a:buChar char="•"/>
                </a:pPr>
                <a:r>
                  <a:rPr lang="en-US" sz="1200" kern="1200" dirty="0">
                    <a:solidFill>
                      <a:schemeClr val="tx1"/>
                    </a:solidFill>
                    <a:effectLst/>
                    <a:latin typeface="+mn-lt"/>
                    <a:ea typeface="+mn-ea"/>
                    <a:cs typeface="+mn-cs"/>
                  </a:rPr>
                  <a:t>Similarly, all “double step” classifiers </a:t>
                </a:r>
                <a:r>
                  <a:rPr lang="en-US" sz="1200" b="1" kern="1200" dirty="0">
                    <a:solidFill>
                      <a:schemeClr val="tx1"/>
                    </a:solidFill>
                    <a:effectLst/>
                    <a:latin typeface="+mn-lt"/>
                    <a:ea typeface="+mn-ea"/>
                    <a:cs typeface="+mn-cs"/>
                  </a:rPr>
                  <a:t>can be inferred</a:t>
                </a:r>
                <a:r>
                  <a:rPr lang="en-US" sz="1200" kern="1200" dirty="0">
                    <a:solidFill>
                      <a:schemeClr val="tx1"/>
                    </a:solidFill>
                    <a:effectLst/>
                    <a:latin typeface="+mn-lt"/>
                    <a:ea typeface="+mn-ea"/>
                    <a:cs typeface="+mn-cs"/>
                  </a:rPr>
                  <a:t> for such “non directly trainable pairs</a:t>
                </a:r>
                <a:r>
                  <a:rPr lang="en-US" sz="1200" kern="1200" dirty="0" smtClean="0">
                    <a:solidFill>
                      <a:schemeClr val="tx1"/>
                    </a:solidFill>
                    <a:effectLst/>
                    <a:latin typeface="+mn-lt"/>
                    <a:ea typeface="+mn-ea"/>
                    <a:cs typeface="+mn-cs"/>
                  </a:rPr>
                  <a:t>”</a:t>
                </a:r>
              </a:p>
              <a:p>
                <a:pPr marL="0" lvl="0" indent="0">
                  <a:buFont typeface="Arial" pitchFamily="34" charset="0"/>
                  <a:buNone/>
                </a:pP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Then, by recursively applying the transitive algorithm, the inter-camera classifiers for any other camera pair in the system can be </a:t>
                </a:r>
                <a:r>
                  <a:rPr lang="en-US" sz="1200" b="1" kern="1200" dirty="0">
                    <a:solidFill>
                      <a:schemeClr val="tx1"/>
                    </a:solidFill>
                    <a:effectLst/>
                    <a:latin typeface="+mn-lt"/>
                    <a:ea typeface="+mn-ea"/>
                    <a:cs typeface="+mn-cs"/>
                  </a:rPr>
                  <a:t>deduced</a:t>
                </a:r>
                <a:r>
                  <a:rPr lang="en-US" sz="1200" kern="1200" dirty="0">
                    <a:solidFill>
                      <a:schemeClr val="tx1"/>
                    </a:solidFill>
                    <a:effectLst/>
                    <a:latin typeface="+mn-lt"/>
                    <a:ea typeface="+mn-ea"/>
                    <a:cs typeface="+mn-cs"/>
                  </a:rPr>
                  <a:t>. </a:t>
                </a:r>
              </a:p>
              <a:p>
                <a:pPr marL="171450" lvl="0" indent="-171450">
                  <a:buFont typeface="Arial" pitchFamily="34" charset="0"/>
                  <a:buChar char="•"/>
                </a:pPr>
                <a:r>
                  <a:rPr lang="en-US" sz="1200" kern="1200" dirty="0">
                    <a:solidFill>
                      <a:schemeClr val="tx1"/>
                    </a:solidFill>
                    <a:effectLst/>
                    <a:latin typeface="+mn-lt"/>
                    <a:ea typeface="+mn-ea"/>
                    <a:cs typeface="+mn-cs"/>
                  </a:rPr>
                  <a:t>In this way we are significantly minimizing the number of the required direct inter-camera training sets from </a:t>
                </a:r>
                <a:r>
                  <a:rPr lang="en-US" sz="1200" i="0" kern="1200">
                    <a:solidFill>
                      <a:schemeClr val="tx1"/>
                    </a:solidFill>
                    <a:effectLst/>
                    <a:latin typeface="+mn-lt"/>
                    <a:ea typeface="+mn-ea"/>
                    <a:cs typeface="+mn-cs"/>
                  </a:rPr>
                  <a:t>𝑁</a:t>
                </a:r>
                <a:r>
                  <a:rPr lang="en-US" sz="1200" kern="1200" dirty="0">
                    <a:solidFill>
                      <a:schemeClr val="tx1"/>
                    </a:solidFill>
                    <a:effectLst/>
                    <a:latin typeface="+mn-lt"/>
                    <a:ea typeface="+mn-ea"/>
                    <a:cs typeface="+mn-cs"/>
                  </a:rPr>
                  <a:t> square to </a:t>
                </a:r>
                <a:r>
                  <a:rPr lang="en-US" sz="1200" i="0" kern="1200">
                    <a:solidFill>
                      <a:schemeClr val="tx1"/>
                    </a:solidFill>
                    <a:effectLst/>
                    <a:latin typeface="+mn-lt"/>
                    <a:ea typeface="+mn-ea"/>
                    <a:cs typeface="+mn-cs"/>
                  </a:rPr>
                  <a:t>𝑁</a:t>
                </a:r>
                <a:r>
                  <a:rPr lang="en-US" sz="1200" kern="1200" dirty="0">
                    <a:solidFill>
                      <a:schemeClr val="tx1"/>
                    </a:solidFill>
                    <a:effectLst/>
                    <a:latin typeface="+mn-lt"/>
                    <a:ea typeface="+mn-ea"/>
                    <a:cs typeface="+mn-cs"/>
                  </a:rPr>
                  <a:t>.</a:t>
                </a:r>
              </a:p>
              <a:p>
                <a:pPr marL="171450" indent="-171450">
                  <a:buFont typeface="Arial"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fld id="{6B6613DB-84E4-45B5-BA87-130CD8F23F2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4746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Another advantage arises when a new camera is added, since then </a:t>
            </a:r>
            <a:r>
              <a:rPr lang="en-US" sz="1200" b="1" kern="1200" dirty="0" smtClean="0">
                <a:solidFill>
                  <a:schemeClr val="tx1"/>
                </a:solidFill>
                <a:effectLst/>
                <a:latin typeface="+mn-lt"/>
                <a:ea typeface="+mn-ea"/>
                <a:cs typeface="+mn-cs"/>
              </a:rPr>
              <a:t>collecting data for only one pair</a:t>
            </a:r>
            <a:r>
              <a:rPr lang="en-US" sz="1200" kern="1200" dirty="0" smtClean="0">
                <a:solidFill>
                  <a:schemeClr val="tx1"/>
                </a:solidFill>
                <a:effectLst/>
                <a:latin typeface="+mn-lt"/>
                <a:ea typeface="+mn-ea"/>
                <a:cs typeface="+mn-cs"/>
              </a:rPr>
              <a:t>  is required.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6613DB-84E4-45B5-BA87-130CD8F23F22}" type="slidenum">
              <a:rPr lang="en-US" smtClean="0"/>
              <a:t>8</a:t>
            </a:fld>
            <a:endParaRPr lang="en-US"/>
          </a:p>
        </p:txBody>
      </p:sp>
    </p:spTree>
    <p:extLst>
      <p:ext uri="{BB962C8B-B14F-4D97-AF65-F5344CB8AC3E}">
        <p14:creationId xmlns:p14="http://schemas.microsoft.com/office/powerpoint/2010/main" val="204746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We will now focus on a camera triplet case out of the system. </a:t>
            </a:r>
          </a:p>
          <a:p>
            <a:pPr marL="171450" lvl="0" indent="-171450">
              <a:buFont typeface="Arial" pitchFamily="34" charset="0"/>
              <a:buChar char="•"/>
            </a:pPr>
            <a:r>
              <a:rPr lang="en-US" sz="1200" kern="1200" dirty="0" smtClean="0">
                <a:solidFill>
                  <a:schemeClr val="tx1"/>
                </a:solidFill>
                <a:effectLst/>
                <a:latin typeface="+mn-lt"/>
                <a:ea typeface="+mn-ea"/>
                <a:cs typeface="+mn-cs"/>
              </a:rPr>
              <a:t>For convenience, from now, we will </a:t>
            </a:r>
            <a:r>
              <a:rPr lang="en-US" sz="1200" b="1" kern="1200" dirty="0" smtClean="0">
                <a:solidFill>
                  <a:schemeClr val="tx1"/>
                </a:solidFill>
                <a:effectLst/>
                <a:latin typeface="+mn-lt"/>
                <a:ea typeface="+mn-ea"/>
                <a:cs typeface="+mn-cs"/>
              </a:rPr>
              <a:t>denote</a:t>
            </a:r>
            <a:r>
              <a:rPr lang="en-US" sz="1200" kern="1200" dirty="0" smtClean="0">
                <a:solidFill>
                  <a:schemeClr val="tx1"/>
                </a:solidFill>
                <a:effectLst/>
                <a:latin typeface="+mn-lt"/>
                <a:ea typeface="+mn-ea"/>
                <a:cs typeface="+mn-cs"/>
              </a:rPr>
              <a:t> the three cameras [A B C].</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B6613DB-84E4-45B5-BA87-130CD8F23F22}" type="slidenum">
              <a:rPr lang="en-US" smtClean="0"/>
              <a:t>9</a:t>
            </a:fld>
            <a:endParaRPr lang="en-US"/>
          </a:p>
        </p:txBody>
      </p:sp>
    </p:spTree>
    <p:extLst>
      <p:ext uri="{BB962C8B-B14F-4D97-AF65-F5344CB8AC3E}">
        <p14:creationId xmlns:p14="http://schemas.microsoft.com/office/powerpoint/2010/main" val="204746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4D8D9-0D01-4FAE-8BFA-E9B79C8391AD}"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201159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4D8D9-0D01-4FAE-8BFA-E9B79C8391AD}"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200521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4D8D9-0D01-4FAE-8BFA-E9B79C8391AD}"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82140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4D8D9-0D01-4FAE-8BFA-E9B79C8391AD}"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1806449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4D8D9-0D01-4FAE-8BFA-E9B79C8391AD}"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139700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4D8D9-0D01-4FAE-8BFA-E9B79C8391AD}"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353075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C4D8D9-0D01-4FAE-8BFA-E9B79C8391AD}" type="datetimeFigureOut">
              <a:rPr lang="en-US" smtClean="0"/>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232087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C4D8D9-0D01-4FAE-8BFA-E9B79C8391AD}" type="datetimeFigureOut">
              <a:rPr lang="en-US" smtClean="0"/>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303202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4D8D9-0D01-4FAE-8BFA-E9B79C8391AD}" type="datetimeFigureOut">
              <a:rPr lang="en-US" smtClean="0"/>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4046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4D8D9-0D01-4FAE-8BFA-E9B79C8391AD}"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16895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4D8D9-0D01-4FAE-8BFA-E9B79C8391AD}"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6F923-1B4E-47AC-9A58-6AB845FB0FE7}" type="slidenum">
              <a:rPr lang="en-US" smtClean="0"/>
              <a:t>‹#›</a:t>
            </a:fld>
            <a:endParaRPr lang="en-US"/>
          </a:p>
        </p:txBody>
      </p:sp>
    </p:spTree>
    <p:extLst>
      <p:ext uri="{BB962C8B-B14F-4D97-AF65-F5344CB8AC3E}">
        <p14:creationId xmlns:p14="http://schemas.microsoft.com/office/powerpoint/2010/main" val="92672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4D8D9-0D01-4FAE-8BFA-E9B79C8391AD}" type="datetimeFigureOut">
              <a:rPr lang="en-US" smtClean="0"/>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6F923-1B4E-47AC-9A58-6AB845FB0FE7}" type="slidenum">
              <a:rPr lang="en-US" smtClean="0"/>
              <a:t>‹#›</a:t>
            </a:fld>
            <a:endParaRPr lang="en-US"/>
          </a:p>
        </p:txBody>
      </p:sp>
    </p:spTree>
    <p:extLst>
      <p:ext uri="{BB962C8B-B14F-4D97-AF65-F5344CB8AC3E}">
        <p14:creationId xmlns:p14="http://schemas.microsoft.com/office/powerpoint/2010/main" val="274344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1.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notesSlide" Target="../notesSlides/notesSlide10.xml"/><Relationship Id="rId21" Type="http://schemas.openxmlformats.org/officeDocument/2006/relationships/image" Target="../media/image21.jpeg"/><Relationship Id="rId7" Type="http://schemas.openxmlformats.org/officeDocument/2006/relationships/image" Target="../media/image46.pn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slideLayout" Target="../slideLayouts/slideLayout2.xml"/><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tags" Target="../tags/tag6.xml"/><Relationship Id="rId6" Type="http://schemas.openxmlformats.org/officeDocument/2006/relationships/image" Target="../media/image45.png"/><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71.pn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70.png"/><Relationship Id="rId9" Type="http://schemas.openxmlformats.org/officeDocument/2006/relationships/image" Target="../media/image48.pn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notesSlide" Target="../notesSlides/notesSlide11.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3.png"/><Relationship Id="rId10" Type="http://schemas.openxmlformats.org/officeDocument/2006/relationships/image" Target="../media/image49.png"/><Relationship Id="rId9" Type="http://schemas.openxmlformats.org/officeDocument/2006/relationships/image" Target="../media/image480.png"/></Relationships>
</file>

<file path=ppt/slides/_rels/slide1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470.png"/><Relationship Id="rId18" Type="http://schemas.openxmlformats.org/officeDocument/2006/relationships/image" Target="../media/image53.png"/><Relationship Id="rId3" Type="http://schemas.openxmlformats.org/officeDocument/2006/relationships/notesSlide" Target="../notesSlides/notesSlide12.xml"/><Relationship Id="rId7" Type="http://schemas.openxmlformats.org/officeDocument/2006/relationships/image" Target="../media/image76.png"/><Relationship Id="rId17"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image" Target="../media/image70.png"/><Relationship Id="rId1" Type="http://schemas.openxmlformats.org/officeDocument/2006/relationships/tags" Target="../tags/tag8.xml"/><Relationship Id="rId6" Type="http://schemas.openxmlformats.org/officeDocument/2006/relationships/image" Target="../media/image180.png"/><Relationship Id="rId15" Type="http://schemas.openxmlformats.org/officeDocument/2006/relationships/image" Target="../media/image49.png"/><Relationship Id="rId19" Type="http://schemas.openxmlformats.org/officeDocument/2006/relationships/image" Target="../media/image54.png"/><Relationship Id="rId9" Type="http://schemas.openxmlformats.org/officeDocument/2006/relationships/image" Target="../media/image78.png"/><Relationship Id="rId14" Type="http://schemas.openxmlformats.org/officeDocument/2006/relationships/image" Target="../media/image480.png"/></Relationships>
</file>

<file path=ppt/slides/_rels/slide13.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55.png"/><Relationship Id="rId3" Type="http://schemas.openxmlformats.org/officeDocument/2006/relationships/notesSlide" Target="../notesSlides/notesSlide13.xml"/><Relationship Id="rId17" Type="http://schemas.openxmlformats.org/officeDocument/2006/relationships/image" Target="../media/image78.png"/><Relationship Id="rId2" Type="http://schemas.openxmlformats.org/officeDocument/2006/relationships/slideLayout" Target="../slideLayouts/slideLayout2.xml"/><Relationship Id="rId16" Type="http://schemas.openxmlformats.org/officeDocument/2006/relationships/image" Target="../media/image49.png"/><Relationship Id="rId1" Type="http://schemas.openxmlformats.org/officeDocument/2006/relationships/tags" Target="../tags/tag9.xml"/><Relationship Id="rId6" Type="http://schemas.openxmlformats.org/officeDocument/2006/relationships/image" Target="../media/image180.png"/><Relationship Id="rId15" Type="http://schemas.openxmlformats.org/officeDocument/2006/relationships/image" Target="../media/image480.png"/><Relationship Id="rId9" Type="http://schemas.openxmlformats.org/officeDocument/2006/relationships/image" Target="../media/image460.png"/><Relationship Id="rId14" Type="http://schemas.openxmlformats.org/officeDocument/2006/relationships/image" Target="../media/image470.png"/></Relationships>
</file>

<file path=ppt/slides/_rels/slide14.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notesSlide" Target="../notesSlides/notesSlide14.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9.png"/><Relationship Id="rId10" Type="http://schemas.openxmlformats.org/officeDocument/2006/relationships/image" Target="../media/image49.png"/><Relationship Id="rId9" Type="http://schemas.openxmlformats.org/officeDocument/2006/relationships/image" Target="../media/image480.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5.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9.png"/><Relationship Id="rId11" Type="http://schemas.openxmlformats.org/officeDocument/2006/relationships/image" Target="../media/image49.png"/><Relationship Id="rId10" Type="http://schemas.openxmlformats.org/officeDocument/2006/relationships/image" Target="../media/image480.png"/><Relationship Id="rId9" Type="http://schemas.openxmlformats.org/officeDocument/2006/relationships/image" Target="../media/image470.png"/></Relationships>
</file>

<file path=ppt/slides/_rels/slide16.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570.png"/><Relationship Id="rId18" Type="http://schemas.openxmlformats.org/officeDocument/2006/relationships/image" Target="../media/image640.png"/><Relationship Id="rId3" Type="http://schemas.openxmlformats.org/officeDocument/2006/relationships/notesSlide" Target="../notesSlides/notesSlide16.xml"/><Relationship Id="rId7" Type="http://schemas.openxmlformats.org/officeDocument/2006/relationships/image" Target="../media/image260.png"/><Relationship Id="rId12" Type="http://schemas.openxmlformats.org/officeDocument/2006/relationships/image" Target="../media/image72.png"/><Relationship Id="rId17" Type="http://schemas.openxmlformats.org/officeDocument/2006/relationships/image" Target="../media/image630.png"/><Relationship Id="rId2" Type="http://schemas.openxmlformats.org/officeDocument/2006/relationships/slideLayout" Target="../slideLayouts/slideLayout2.xml"/><Relationship Id="rId16" Type="http://schemas.openxmlformats.org/officeDocument/2006/relationships/image" Target="../media/image620.png"/><Relationship Id="rId1" Type="http://schemas.openxmlformats.org/officeDocument/2006/relationships/tags" Target="../tags/tag12.xml"/><Relationship Id="rId11" Type="http://schemas.openxmlformats.org/officeDocument/2006/relationships/image" Target="../media/image600.png"/><Relationship Id="rId15" Type="http://schemas.openxmlformats.org/officeDocument/2006/relationships/image" Target="../media/image590.png"/><Relationship Id="rId10" Type="http://schemas.openxmlformats.org/officeDocument/2006/relationships/image" Target="../media/image69.png"/><Relationship Id="rId4" Type="http://schemas.openxmlformats.org/officeDocument/2006/relationships/image" Target="../media/image32.emf"/><Relationship Id="rId9" Type="http://schemas.openxmlformats.org/officeDocument/2006/relationships/image" Target="../media/image280.png"/><Relationship Id="rId1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630.png"/><Relationship Id="rId3" Type="http://schemas.openxmlformats.org/officeDocument/2006/relationships/image" Target="../media/image33.emf"/><Relationship Id="rId7" Type="http://schemas.openxmlformats.org/officeDocument/2006/relationships/image" Target="../media/image270.png"/><Relationship Id="rId12" Type="http://schemas.openxmlformats.org/officeDocument/2006/relationships/image" Target="../media/image660.png"/><Relationship Id="rId17" Type="http://schemas.openxmlformats.org/officeDocument/2006/relationships/image" Target="../media/image74.png"/><Relationship Id="rId2" Type="http://schemas.openxmlformats.org/officeDocument/2006/relationships/notesSlide" Target="../notesSlides/notesSlide17.xml"/><Relationship Id="rId16" Type="http://schemas.openxmlformats.org/officeDocument/2006/relationships/image" Target="../media/image670.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49.png"/><Relationship Id="rId15" Type="http://schemas.openxmlformats.org/officeDocument/2006/relationships/image" Target="../media/image69.png"/><Relationship Id="rId10" Type="http://schemas.openxmlformats.org/officeDocument/2006/relationships/image" Target="../media/image480.png"/><Relationship Id="rId9" Type="http://schemas.openxmlformats.org/officeDocument/2006/relationships/image" Target="../media/image470.png"/><Relationship Id="rId14" Type="http://schemas.openxmlformats.org/officeDocument/2006/relationships/image" Target="../media/image640.png"/></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8.emf"/><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6.emf"/><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30.png"/><Relationship Id="rId7" Type="http://schemas.openxmlformats.org/officeDocument/2006/relationships/image" Target="../media/image7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10.png"/><Relationship Id="rId5" Type="http://schemas.openxmlformats.org/officeDocument/2006/relationships/image" Target="../media/image70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110.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20.png"/><Relationship Id="rId1" Type="http://schemas.openxmlformats.org/officeDocument/2006/relationships/tags" Target="../tags/tag4.xml"/><Relationship Id="rId6" Type="http://schemas.openxmlformats.org/officeDocument/2006/relationships/image" Target="../media/image100.png"/><Relationship Id="rId11" Type="http://schemas.openxmlformats.org/officeDocument/2006/relationships/image" Target="../media/image151.png"/><Relationship Id="rId15" Type="http://schemas.openxmlformats.org/officeDocument/2006/relationships/image" Target="../media/image19.png"/><Relationship Id="rId10" Type="http://schemas.openxmlformats.org/officeDocument/2006/relationships/image" Target="../media/image14.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notesSlide" Target="../notesSlides/notesSlide7.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slideLayout" Target="../slideLayouts/slideLayout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tags" Target="../tags/tag5.xml"/><Relationship Id="rId6" Type="http://schemas.openxmlformats.org/officeDocument/2006/relationships/image" Target="../media/image38.png"/><Relationship Id="rId11"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140.png"/><Relationship Id="rId10" Type="http://schemas.openxmlformats.org/officeDocument/2006/relationships/image" Target="../media/image28.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3.png"/><Relationship Id="rId7" Type="http://schemas.openxmlformats.org/officeDocument/2006/relationships/image" Target="../media/image380.png"/><Relationship Id="rId12" Type="http://schemas.openxmlformats.org/officeDocument/2006/relationships/image" Target="../media/image281.png"/><Relationship Id="rId17" Type="http://schemas.openxmlformats.org/officeDocument/2006/relationships/image" Target="../media/image44.png"/><Relationship Id="rId2" Type="http://schemas.openxmlformats.org/officeDocument/2006/relationships/notesSlide" Target="../notesSlides/notesSlide9.xml"/><Relationship Id="rId16"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image" Target="../media/image42.png"/><Relationship Id="rId5" Type="http://schemas.openxmlformats.org/officeDocument/2006/relationships/image" Target="../media/image150.png"/><Relationship Id="rId15" Type="http://schemas.openxmlformats.org/officeDocument/2006/relationships/image" Target="../media/image311.png"/><Relationship Id="rId10" Type="http://schemas.openxmlformats.org/officeDocument/2006/relationships/image" Target="../media/image41.png"/><Relationship Id="rId9" Type="http://schemas.openxmlformats.org/officeDocument/2006/relationships/image" Target="../media/image40.png"/><Relationship Id="rId14" Type="http://schemas.openxmlformats.org/officeDocument/2006/relationships/image" Target="../media/image3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19200" y="838200"/>
            <a:ext cx="6705600" cy="1828800"/>
          </a:xfrm>
          <a:prstGeom prst="roundRect">
            <a:avLst/>
          </a:prstGeom>
          <a:solidFill>
            <a:srgbClr val="6674FA"/>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effectLst>
                  <a:innerShdw blurRad="63500" dist="50800" dir="18900000">
                    <a:prstClr val="black">
                      <a:alpha val="50000"/>
                    </a:prstClr>
                  </a:innerShdw>
                </a:effectLst>
              </a:rPr>
              <a:t>Transitive Re-identification</a:t>
            </a:r>
            <a:endParaRPr lang="en-US" sz="4200" dirty="0">
              <a:effectLst>
                <a:innerShdw blurRad="63500" dist="50800" dir="18900000">
                  <a:prstClr val="black">
                    <a:alpha val="50000"/>
                  </a:prstClr>
                </a:innerShdw>
              </a:effectLst>
            </a:endParaRPr>
          </a:p>
        </p:txBody>
      </p:sp>
      <p:pic>
        <p:nvPicPr>
          <p:cNvPr id="6" name="Picture 5" descr="technion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03" y="5446787"/>
            <a:ext cx="1061782" cy="13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1211826" y="2900717"/>
                <a:ext cx="7170174" cy="375552"/>
              </a:xfrm>
              <a:prstGeom prst="rect">
                <a:avLst/>
              </a:prstGeom>
            </p:spPr>
            <p:txBody>
              <a:bodyPr wrap="square">
                <a:spAutoFit/>
              </a:bodyPr>
              <a:lstStyle/>
              <a:p>
                <a14:m>
                  <m:oMath xmlns:m="http://schemas.openxmlformats.org/officeDocument/2006/math">
                    <m:sSup>
                      <m:sSupPr>
                        <m:ctrlPr>
                          <a:rPr lang="en-US" b="1" i="1" smtClean="0">
                            <a:latin typeface="Cambria Math"/>
                          </a:rPr>
                        </m:ctrlPr>
                      </m:sSupPr>
                      <m:e>
                        <m:r>
                          <m:rPr>
                            <m:nor/>
                          </m:rPr>
                          <a:rPr lang="en-US" b="1" i="0" dirty="0" smtClean="0"/>
                          <m:t>Yulia</m:t>
                        </m:r>
                        <m:r>
                          <m:rPr>
                            <m:nor/>
                          </m:rPr>
                          <a:rPr lang="en-US" b="1" dirty="0" smtClean="0"/>
                          <m:t> </m:t>
                        </m:r>
                        <m:r>
                          <m:rPr>
                            <m:nor/>
                          </m:rPr>
                          <a:rPr lang="en-US" b="1" i="0" dirty="0" smtClean="0"/>
                          <m:t>Brand</m:t>
                        </m:r>
                      </m:e>
                      <m:sup>
                        <m:r>
                          <a:rPr lang="en-US" b="1" i="1" smtClean="0">
                            <a:latin typeface="Cambria Math"/>
                          </a:rPr>
                          <m:t>𝟏</m:t>
                        </m:r>
                      </m:sup>
                    </m:sSup>
                  </m:oMath>
                </a14:m>
                <a:r>
                  <a:rPr lang="en-US" b="1" dirty="0" smtClean="0"/>
                  <a:t>	   </a:t>
                </a:r>
                <a14:m>
                  <m:oMath xmlns:m="http://schemas.openxmlformats.org/officeDocument/2006/math">
                    <m:sSup>
                      <m:sSupPr>
                        <m:ctrlPr>
                          <a:rPr lang="en-US" b="1" i="1" smtClean="0">
                            <a:latin typeface="Cambria Math"/>
                          </a:rPr>
                        </m:ctrlPr>
                      </m:sSupPr>
                      <m:e>
                        <m:r>
                          <m:rPr>
                            <m:nor/>
                          </m:rPr>
                          <a:rPr lang="en-US" b="1" i="0" smtClean="0">
                            <a:latin typeface="Cambria Math"/>
                          </a:rPr>
                          <m:t>  </m:t>
                        </m:r>
                        <m:r>
                          <m:rPr>
                            <m:nor/>
                          </m:rPr>
                          <a:rPr lang="en-US" b="1" dirty="0" smtClean="0"/>
                          <m:t>Tamar</m:t>
                        </m:r>
                        <m:r>
                          <m:rPr>
                            <m:nor/>
                          </m:rPr>
                          <a:rPr lang="en-US" b="1" dirty="0" smtClean="0"/>
                          <m:t> </m:t>
                        </m:r>
                        <m:r>
                          <m:rPr>
                            <m:nor/>
                          </m:rPr>
                          <a:rPr lang="en-US" b="1" dirty="0" smtClean="0"/>
                          <m:t>Avraham</m:t>
                        </m:r>
                      </m:e>
                      <m:sup>
                        <m:r>
                          <a:rPr lang="en-US" b="1" i="1" smtClean="0">
                            <a:latin typeface="Cambria Math"/>
                          </a:rPr>
                          <m:t>𝟐</m:t>
                        </m:r>
                      </m:sup>
                    </m:sSup>
                  </m:oMath>
                </a14:m>
                <a:r>
                  <a:rPr lang="en-US" b="1" dirty="0" smtClean="0"/>
                  <a:t>	 </a:t>
                </a:r>
                <a14:m>
                  <m:oMath xmlns:m="http://schemas.openxmlformats.org/officeDocument/2006/math">
                    <m:sSup>
                      <m:sSupPr>
                        <m:ctrlPr>
                          <a:rPr lang="en-US" b="1" i="1" smtClean="0">
                            <a:latin typeface="Cambria Math"/>
                          </a:rPr>
                        </m:ctrlPr>
                      </m:sSupPr>
                      <m:e>
                        <m:r>
                          <m:rPr>
                            <m:nor/>
                          </m:rPr>
                          <a:rPr lang="en-US" b="1" dirty="0" smtClean="0"/>
                          <m:t>Michael</m:t>
                        </m:r>
                        <m:r>
                          <m:rPr>
                            <m:nor/>
                          </m:rPr>
                          <a:rPr lang="en-US" b="1" dirty="0" smtClean="0"/>
                          <m:t> </m:t>
                        </m:r>
                        <m:r>
                          <m:rPr>
                            <m:nor/>
                          </m:rPr>
                          <a:rPr lang="en-US" b="1" dirty="0" smtClean="0"/>
                          <m:t>Lindenbaum</m:t>
                        </m:r>
                      </m:e>
                      <m:sup>
                        <m:r>
                          <a:rPr lang="en-US" b="1" i="1" smtClean="0">
                            <a:latin typeface="Cambria Math"/>
                          </a:rPr>
                          <m:t>𝟐</m:t>
                        </m:r>
                      </m:sup>
                    </m:sSup>
                  </m:oMath>
                </a14:m>
                <a:endParaRPr lang="en-US" b="1" dirty="0"/>
              </a:p>
            </p:txBody>
          </p:sp>
        </mc:Choice>
        <mc:Fallback xmlns="">
          <p:sp>
            <p:nvSpPr>
              <p:cNvPr id="7" name="Rectangle 6"/>
              <p:cNvSpPr>
                <a:spLocks noRot="1" noChangeAspect="1" noMove="1" noResize="1" noEditPoints="1" noAdjustHandles="1" noChangeArrowheads="1" noChangeShapeType="1" noTextEdit="1"/>
              </p:cNvSpPr>
              <p:nvPr/>
            </p:nvSpPr>
            <p:spPr>
              <a:xfrm>
                <a:off x="1211826" y="2900717"/>
                <a:ext cx="7170174" cy="37555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362200" y="3733800"/>
                <a:ext cx="4419600" cy="102874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𝟏</m:t>
                          </m:r>
                        </m:e>
                        <m:sub>
                          <m:r>
                            <m:rPr>
                              <m:nor/>
                            </m:rPr>
                            <a:rPr lang="en-US" b="1" dirty="0" smtClean="0"/>
                            <m:t>Electrical</m:t>
                          </m:r>
                          <m:r>
                            <m:rPr>
                              <m:nor/>
                            </m:rPr>
                            <a:rPr lang="en-US" b="1" dirty="0" smtClean="0"/>
                            <m:t> </m:t>
                          </m:r>
                          <m:r>
                            <m:rPr>
                              <m:nor/>
                            </m:rPr>
                            <a:rPr lang="en-US" b="1" dirty="0" smtClean="0"/>
                            <m:t>Engineering</m:t>
                          </m:r>
                          <m:r>
                            <m:rPr>
                              <m:nor/>
                            </m:rPr>
                            <a:rPr lang="en-US" b="1" dirty="0" smtClean="0"/>
                            <m:t> </m:t>
                          </m:r>
                          <m:r>
                            <m:rPr>
                              <m:nor/>
                            </m:rPr>
                            <a:rPr lang="en-US" b="1" dirty="0" smtClean="0"/>
                            <m:t>Department</m:t>
                          </m:r>
                          <m:r>
                            <m:rPr>
                              <m:nor/>
                            </m:rPr>
                            <a:rPr lang="en-US" b="1" dirty="0" smtClean="0"/>
                            <m:t> </m:t>
                          </m:r>
                        </m:sub>
                      </m:sSub>
                    </m:oMath>
                  </m:oMathPara>
                </a14:m>
                <a:endParaRPr lang="en-US" b="1" dirty="0" smtClean="0"/>
              </a:p>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𝟐</m:t>
                          </m:r>
                        </m:e>
                        <m:sub>
                          <m:r>
                            <m:rPr>
                              <m:nor/>
                            </m:rPr>
                            <a:rPr lang="en-US" b="1" dirty="0" smtClean="0"/>
                            <m:t>Computer</m:t>
                          </m:r>
                          <m:r>
                            <m:rPr>
                              <m:nor/>
                            </m:rPr>
                            <a:rPr lang="en-US" b="1" dirty="0" smtClean="0"/>
                            <m:t> </m:t>
                          </m:r>
                          <m:r>
                            <m:rPr>
                              <m:nor/>
                            </m:rPr>
                            <a:rPr lang="en-US" b="1" dirty="0" smtClean="0"/>
                            <m:t>Science</m:t>
                          </m:r>
                          <m:r>
                            <m:rPr>
                              <m:nor/>
                            </m:rPr>
                            <a:rPr lang="en-US" b="1" dirty="0" smtClean="0"/>
                            <m:t> </m:t>
                          </m:r>
                          <m:r>
                            <m:rPr>
                              <m:nor/>
                            </m:rPr>
                            <a:rPr lang="en-US" b="1" dirty="0" smtClean="0"/>
                            <m:t>Department</m:t>
                          </m:r>
                          <m:r>
                            <m:rPr>
                              <m:nor/>
                            </m:rPr>
                            <a:rPr lang="en-US" b="1" dirty="0" smtClean="0"/>
                            <m:t> </m:t>
                          </m:r>
                        </m:sub>
                      </m:sSub>
                    </m:oMath>
                  </m:oMathPara>
                </a14:m>
                <a:endParaRPr lang="en-US" b="1" dirty="0"/>
              </a:p>
              <a:p>
                <a:pPr algn="ctr"/>
                <a:r>
                  <a:rPr lang="en-US" b="1" dirty="0" err="1" smtClean="0"/>
                  <a:t>Technion</a:t>
                </a:r>
                <a:r>
                  <a:rPr lang="en-US" b="1" dirty="0" smtClean="0"/>
                  <a:t> </a:t>
                </a:r>
                <a:r>
                  <a:rPr lang="en-US" b="1" dirty="0"/>
                  <a:t>- I.I.T. Haifa, Israel</a:t>
                </a:r>
              </a:p>
            </p:txBody>
          </p:sp>
        </mc:Choice>
        <mc:Fallback xmlns="">
          <p:sp>
            <p:nvSpPr>
              <p:cNvPr id="8" name="Rectangle 7"/>
              <p:cNvSpPr>
                <a:spLocks noRot="1" noChangeAspect="1" noMove="1" noResize="1" noEditPoints="1" noAdjustHandles="1" noChangeArrowheads="1" noChangeShapeType="1" noTextEdit="1"/>
              </p:cNvSpPr>
              <p:nvPr/>
            </p:nvSpPr>
            <p:spPr>
              <a:xfrm>
                <a:off x="2362200" y="3733800"/>
                <a:ext cx="4419600" cy="1028743"/>
              </a:xfrm>
              <a:prstGeom prst="rect">
                <a:avLst/>
              </a:prstGeom>
              <a:blipFill rotWithShape="1">
                <a:blip r:embed="rId7"/>
                <a:stretch>
                  <a:fillRect b="-8333"/>
                </a:stretch>
              </a:blipFill>
            </p:spPr>
            <p:txBody>
              <a:bodyPr/>
              <a:lstStyle/>
              <a:p>
                <a:r>
                  <a:rPr lang="en-US">
                    <a:noFill/>
                  </a:rPr>
                  <a:t> </a:t>
                </a:r>
              </a:p>
            </p:txBody>
          </p:sp>
        </mc:Fallback>
      </mc:AlternateContent>
      <p:sp>
        <p:nvSpPr>
          <p:cNvPr id="9" name="Rectangle 8"/>
          <p:cNvSpPr/>
          <p:nvPr/>
        </p:nvSpPr>
        <p:spPr>
          <a:xfrm>
            <a:off x="3916916" y="5953682"/>
            <a:ext cx="1280672" cy="369332"/>
          </a:xfrm>
          <a:prstGeom prst="rect">
            <a:avLst/>
          </a:prstGeom>
        </p:spPr>
        <p:txBody>
          <a:bodyPr wrap="none">
            <a:spAutoFit/>
          </a:bodyPr>
          <a:lstStyle/>
          <a:p>
            <a:r>
              <a:rPr lang="en-US" b="1" dirty="0" smtClean="0"/>
              <a:t>BMVC 2013</a:t>
            </a:r>
            <a:endParaRPr lang="en-US" b="1" dirty="0"/>
          </a:p>
        </p:txBody>
      </p:sp>
      <p:sp>
        <p:nvSpPr>
          <p:cNvPr id="10" name="Rectangle 9"/>
          <p:cNvSpPr/>
          <p:nvPr/>
        </p:nvSpPr>
        <p:spPr>
          <a:xfrm>
            <a:off x="1447800" y="5342930"/>
            <a:ext cx="7187380" cy="523220"/>
          </a:xfrm>
          <a:prstGeom prst="rect">
            <a:avLst/>
          </a:prstGeom>
        </p:spPr>
        <p:txBody>
          <a:bodyPr wrap="square">
            <a:spAutoFit/>
          </a:bodyPr>
          <a:lstStyle/>
          <a:p>
            <a:r>
              <a:rPr lang="en-US" sz="1400" b="1" dirty="0"/>
              <a:t>This research was supported by the MAGNET program in the Israeli ministry of industry</a:t>
            </a:r>
          </a:p>
          <a:p>
            <a:r>
              <a:rPr lang="en-US" sz="1400" b="1" dirty="0"/>
              <a:t>and commerce, by the Israeli ministry of science and by the E. and J. Bishop research fund.</a:t>
            </a:r>
          </a:p>
        </p:txBody>
      </p:sp>
      <p:sp>
        <p:nvSpPr>
          <p:cNvPr id="11" name="Rectangle 10"/>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a:solidFill>
                  <a:schemeClr val="bg1">
                    <a:lumMod val="75000"/>
                  </a:schemeClr>
                </a:solidFill>
              </a:rPr>
              <a:t>Introduction</a:t>
            </a:r>
            <a:r>
              <a:rPr lang="en-US" sz="1400" b="1" dirty="0" smtClean="0"/>
              <a:t>	   </a:t>
            </a:r>
            <a:r>
              <a:rPr lang="en-US" sz="1400" b="1" dirty="0">
                <a:solidFill>
                  <a:schemeClr val="bg1">
                    <a:lumMod val="75000"/>
                  </a:schemeClr>
                </a:solidFill>
              </a:rPr>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spTree>
    <p:extLst>
      <p:ext uri="{BB962C8B-B14F-4D97-AF65-F5344CB8AC3E}">
        <p14:creationId xmlns:p14="http://schemas.microsoft.com/office/powerpoint/2010/main" val="356519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a:t>The Transitive Alg. </a:t>
            </a:r>
            <a:r>
              <a:rPr lang="en-US" sz="1400" b="1" dirty="0">
                <a:solidFill>
                  <a:schemeClr val="bg1">
                    <a:lumMod val="75000"/>
                  </a:schemeClr>
                </a:solidFill>
              </a:rPr>
              <a:t>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a:t>The Transitive Algorithm</a:t>
            </a:r>
          </a:p>
        </p:txBody>
      </p:sp>
      <p:cxnSp>
        <p:nvCxnSpPr>
          <p:cNvPr id="32" name="Straight Connector 31"/>
          <p:cNvCxnSpPr>
            <a:stCxn id="29" idx="6"/>
          </p:cNvCxnSpPr>
          <p:nvPr/>
        </p:nvCxnSpPr>
        <p:spPr>
          <a:xfrm>
            <a:off x="7762885" y="637586"/>
            <a:ext cx="723374" cy="597006"/>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a:stCxn id="30" idx="4"/>
            <a:endCxn id="31" idx="0"/>
          </p:cNvCxnSpPr>
          <p:nvPr/>
        </p:nvCxnSpPr>
        <p:spPr>
          <a:xfrm>
            <a:off x="8747039" y="1700641"/>
            <a:ext cx="0" cy="704582"/>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7634969" y="856415"/>
            <a:ext cx="851290" cy="1634514"/>
          </a:xfrm>
          <a:prstGeom prst="line">
            <a:avLst/>
          </a:prstGeom>
          <a:ln w="28575">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Oval 28"/>
              <p:cNvSpPr/>
              <p:nvPr/>
            </p:nvSpPr>
            <p:spPr>
              <a:xfrm>
                <a:off x="7121364" y="316198"/>
                <a:ext cx="641521" cy="64277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29" name="Oval 28"/>
              <p:cNvSpPr>
                <a:spLocks noRot="1" noChangeAspect="1" noMove="1" noResize="1" noEditPoints="1" noAdjustHandles="1" noChangeArrowheads="1" noChangeShapeType="1" noTextEdit="1"/>
              </p:cNvSpPr>
              <p:nvPr/>
            </p:nvSpPr>
            <p:spPr>
              <a:xfrm>
                <a:off x="7121364" y="316198"/>
                <a:ext cx="641521" cy="642776"/>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p:cNvSpPr/>
              <p:nvPr/>
            </p:nvSpPr>
            <p:spPr>
              <a:xfrm>
                <a:off x="8426279" y="1057863"/>
                <a:ext cx="641521" cy="6427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30" name="Oval 29"/>
              <p:cNvSpPr>
                <a:spLocks noRot="1" noChangeAspect="1" noMove="1" noResize="1" noEditPoints="1" noAdjustHandles="1" noChangeArrowheads="1" noChangeShapeType="1" noTextEdit="1"/>
              </p:cNvSpPr>
              <p:nvPr/>
            </p:nvSpPr>
            <p:spPr>
              <a:xfrm>
                <a:off x="8426279" y="1057863"/>
                <a:ext cx="641521" cy="642776"/>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p:cNvSpPr/>
              <p:nvPr/>
            </p:nvSpPr>
            <p:spPr>
              <a:xfrm>
                <a:off x="8426279" y="2405224"/>
                <a:ext cx="641521" cy="64277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31" name="Oval 30"/>
              <p:cNvSpPr>
                <a:spLocks noRot="1" noChangeAspect="1" noMove="1" noResize="1" noEditPoints="1" noAdjustHandles="1" noChangeArrowheads="1" noChangeShapeType="1" noTextEdit="1"/>
              </p:cNvSpPr>
              <p:nvPr/>
            </p:nvSpPr>
            <p:spPr>
              <a:xfrm>
                <a:off x="8426279" y="2405224"/>
                <a:ext cx="641521" cy="642776"/>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17322" y="1234592"/>
                <a:ext cx="7010400" cy="133882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lnSpc>
                    <a:spcPct val="150000"/>
                  </a:lnSpc>
                  <a:buFont typeface="Arial" pitchFamily="34" charset="0"/>
                  <a:buChar char="•"/>
                </a:pPr>
                <a:r>
                  <a:rPr lang="en-US" dirty="0" smtClean="0"/>
                  <a:t>Given </a:t>
                </a:r>
                <a:r>
                  <a:rPr lang="en-US" dirty="0"/>
                  <a:t>two training sets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𝐴𝐵</m:t>
                        </m:r>
                      </m:sub>
                    </m:sSub>
                    <m:r>
                      <a:rPr lang="en-US" i="1">
                        <a:latin typeface="Cambria Math"/>
                      </a:rPr>
                      <m:t>,</m:t>
                    </m:r>
                    <m:sSub>
                      <m:sSubPr>
                        <m:ctrlPr>
                          <a:rPr lang="en-US" i="1">
                            <a:latin typeface="Cambria Math"/>
                          </a:rPr>
                        </m:ctrlPr>
                      </m:sSubPr>
                      <m:e>
                        <m:r>
                          <a:rPr lang="en-US" i="1">
                            <a:latin typeface="Cambria Math"/>
                          </a:rPr>
                          <m:t>𝑆</m:t>
                        </m:r>
                      </m:e>
                      <m:sub>
                        <m:r>
                          <a:rPr lang="en-US" i="1">
                            <a:latin typeface="Cambria Math"/>
                          </a:rPr>
                          <m:t>𝐵𝐶</m:t>
                        </m:r>
                      </m:sub>
                    </m:sSub>
                  </m:oMath>
                </a14:m>
                <a:r>
                  <a:rPr lang="en-US" dirty="0"/>
                  <a:t> associated with camera-pairs </a:t>
                </a:r>
                <a14:m>
                  <m:oMath xmlns:m="http://schemas.openxmlformats.org/officeDocument/2006/math">
                    <m:r>
                      <a:rPr lang="en-US" i="1">
                        <a:latin typeface="Cambria Math"/>
                      </a:rPr>
                      <m:t>(</m:t>
                    </m:r>
                    <m:r>
                      <a:rPr lang="en-US" i="1">
                        <a:latin typeface="Cambria Math"/>
                      </a:rPr>
                      <m:t>𝐴</m:t>
                    </m:r>
                    <m:r>
                      <a:rPr lang="en-US" i="1">
                        <a:latin typeface="Cambria Math"/>
                      </a:rPr>
                      <m:t>,</m:t>
                    </m:r>
                    <m:r>
                      <a:rPr lang="en-US" i="1">
                        <a:latin typeface="Cambria Math"/>
                      </a:rPr>
                      <m:t>𝐵</m:t>
                    </m:r>
                    <m:r>
                      <a:rPr lang="en-US" i="1">
                        <a:latin typeface="Cambria Math"/>
                      </a:rPr>
                      <m:t>) </m:t>
                    </m:r>
                  </m:oMath>
                </a14:m>
                <a:r>
                  <a:rPr lang="en-US" dirty="0"/>
                  <a:t>and </a:t>
                </a:r>
                <a14:m>
                  <m:oMath xmlns:m="http://schemas.openxmlformats.org/officeDocument/2006/math">
                    <m:r>
                      <a:rPr lang="en-US" i="1">
                        <a:latin typeface="Cambria Math"/>
                      </a:rPr>
                      <m:t>(</m:t>
                    </m:r>
                    <m:r>
                      <a:rPr lang="en-US" i="1">
                        <a:latin typeface="Cambria Math"/>
                      </a:rPr>
                      <m:t>𝐵</m:t>
                    </m:r>
                    <m:r>
                      <a:rPr lang="en-US" i="1">
                        <a:latin typeface="Cambria Math"/>
                      </a:rPr>
                      <m:t>,</m:t>
                    </m:r>
                    <m:r>
                      <a:rPr lang="en-US" i="1">
                        <a:latin typeface="Cambria Math"/>
                      </a:rPr>
                      <m:t>𝐶</m:t>
                    </m:r>
                    <m:r>
                      <a:rPr lang="en-US" i="1">
                        <a:latin typeface="Cambria Math"/>
                      </a:rPr>
                      <m:t>) </m:t>
                    </m:r>
                  </m:oMath>
                </a14:m>
                <a:r>
                  <a:rPr lang="en-US" dirty="0"/>
                  <a:t>, respectively, </a:t>
                </a:r>
                <a:r>
                  <a:rPr lang="en-US" dirty="0" smtClean="0"/>
                  <a:t>we would like to infer </a:t>
                </a:r>
                <a:r>
                  <a:rPr lang="en-US" dirty="0"/>
                  <a:t>a classifier for the </a:t>
                </a:r>
                <a14:m>
                  <m:oMath xmlns:m="http://schemas.openxmlformats.org/officeDocument/2006/math">
                    <m:r>
                      <a:rPr lang="en-US" i="1">
                        <a:latin typeface="Cambria Math"/>
                      </a:rPr>
                      <m:t>(</m:t>
                    </m:r>
                    <m:r>
                      <a:rPr lang="en-US" i="1">
                        <a:latin typeface="Cambria Math"/>
                      </a:rPr>
                      <m:t>𝐴</m:t>
                    </m:r>
                    <m:r>
                      <a:rPr lang="en-US" i="1">
                        <a:latin typeface="Cambria Math"/>
                      </a:rPr>
                      <m:t>,</m:t>
                    </m:r>
                    <m:r>
                      <a:rPr lang="en-US" i="1">
                        <a:latin typeface="Cambria Math"/>
                      </a:rPr>
                      <m:t>𝐶</m:t>
                    </m:r>
                    <m:r>
                      <a:rPr lang="en-US" i="1">
                        <a:latin typeface="Cambria Math"/>
                      </a:rPr>
                      <m:t>) </m:t>
                    </m:r>
                  </m:oMath>
                </a14:m>
                <a:r>
                  <a:rPr lang="en-US" dirty="0"/>
                  <a:t>camera-pair, for which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𝐴𝐶</m:t>
                        </m:r>
                      </m:sub>
                    </m:sSub>
                  </m:oMath>
                </a14:m>
                <a:r>
                  <a:rPr lang="en-US" dirty="0"/>
                  <a:t> is missing</a:t>
                </a:r>
                <a:r>
                  <a:rPr lang="en-US" dirty="0" smtClean="0"/>
                  <a:t>.</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17322" y="1234592"/>
                <a:ext cx="7010400" cy="1338828"/>
              </a:xfrm>
              <a:prstGeom prst="rect">
                <a:avLst/>
              </a:prstGeom>
              <a:blipFill rotWithShape="1">
                <a:blip r:embed="rId9"/>
                <a:stretch>
                  <a:fillRect/>
                </a:stretch>
              </a:blipFill>
            </p:spPr>
            <p:txBody>
              <a:bodyPr/>
              <a:lstStyle/>
              <a:p>
                <a:r>
                  <a:rPr lang="en-US">
                    <a:noFill/>
                  </a:rPr>
                  <a:t> </a:t>
                </a:r>
              </a:p>
            </p:txBody>
          </p:sp>
        </mc:Fallback>
      </mc:AlternateContent>
      <p:grpSp>
        <p:nvGrpSpPr>
          <p:cNvPr id="191" name="Group 190"/>
          <p:cNvGrpSpPr/>
          <p:nvPr/>
        </p:nvGrpSpPr>
        <p:grpSpPr>
          <a:xfrm>
            <a:off x="605217" y="2753425"/>
            <a:ext cx="3665341" cy="4040043"/>
            <a:chOff x="152400" y="209278"/>
            <a:chExt cx="5425548" cy="5980193"/>
          </a:xfrm>
        </p:grpSpPr>
        <p:sp>
          <p:nvSpPr>
            <p:cNvPr id="192" name="Rectangle 191"/>
            <p:cNvSpPr/>
            <p:nvPr/>
          </p:nvSpPr>
          <p:spPr>
            <a:xfrm>
              <a:off x="152400" y="209278"/>
              <a:ext cx="5425548" cy="598019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2182684" y="209278"/>
              <a:ext cx="1630997" cy="546696"/>
            </a:xfrm>
            <a:prstGeom prst="rect">
              <a:avLst/>
            </a:prstGeom>
            <a:noFill/>
          </p:spPr>
          <p:txBody>
            <a:bodyPr wrap="square" rtlCol="0">
              <a:spAutoFit/>
            </a:bodyPr>
            <a:lstStyle/>
            <a:p>
              <a:r>
                <a:rPr lang="en-US" b="1" dirty="0" smtClean="0"/>
                <a:t>Training</a:t>
              </a:r>
              <a:endParaRPr lang="en-US" b="1" dirty="0"/>
            </a:p>
          </p:txBody>
        </p:sp>
      </p:grpSp>
      <p:grpSp>
        <p:nvGrpSpPr>
          <p:cNvPr id="194" name="Group 193"/>
          <p:cNvGrpSpPr/>
          <p:nvPr/>
        </p:nvGrpSpPr>
        <p:grpSpPr>
          <a:xfrm>
            <a:off x="755999" y="3122757"/>
            <a:ext cx="1606201" cy="3557665"/>
            <a:chOff x="381000" y="758112"/>
            <a:chExt cx="2377548" cy="5266163"/>
          </a:xfrm>
        </p:grpSpPr>
        <p:sp>
          <p:nvSpPr>
            <p:cNvPr id="195" name="Round Diagonal Corner Rectangle 194"/>
            <p:cNvSpPr/>
            <p:nvPr/>
          </p:nvSpPr>
          <p:spPr>
            <a:xfrm>
              <a:off x="381000" y="836154"/>
              <a:ext cx="2377548" cy="5188121"/>
            </a:xfrm>
            <a:prstGeom prst="round2DiagRect">
              <a:avLst/>
            </a:prstGeom>
            <a:solidFill>
              <a:schemeClr val="bg1">
                <a:lumMod val="8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95"/>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1684956" y="1223675"/>
              <a:ext cx="914400" cy="1463040"/>
            </a:xfrm>
            <a:prstGeom prst="rect">
              <a:avLst/>
            </a:prstGeom>
          </p:spPr>
        </p:pic>
        <p:pic>
          <p:nvPicPr>
            <p:cNvPr id="197" name="Picture 196"/>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a:off x="609600" y="2808635"/>
              <a:ext cx="914400" cy="1463040"/>
            </a:xfrm>
            <a:prstGeom prst="rect">
              <a:avLst/>
            </a:prstGeom>
          </p:spPr>
        </p:pic>
        <p:pic>
          <p:nvPicPr>
            <p:cNvPr id="198" name="Picture 197"/>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1684956" y="2823875"/>
              <a:ext cx="914400" cy="1463040"/>
            </a:xfrm>
            <a:prstGeom prst="rect">
              <a:avLst/>
            </a:prstGeom>
          </p:spPr>
        </p:pic>
        <p:pic>
          <p:nvPicPr>
            <p:cNvPr id="199" name="Picture 198"/>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609600" y="4382002"/>
              <a:ext cx="914400" cy="1463040"/>
            </a:xfrm>
            <a:prstGeom prst="rect">
              <a:avLst/>
            </a:prstGeom>
          </p:spPr>
        </p:pic>
        <p:pic>
          <p:nvPicPr>
            <p:cNvPr id="200" name="Picture 199"/>
            <p:cNvPicPr preferRelativeResize="0">
              <a:picLocks/>
            </p:cNvPicPr>
            <p:nvPr/>
          </p:nvPicPr>
          <p:blipFill>
            <a:blip r:embed="rId14">
              <a:extLst>
                <a:ext uri="{28A0092B-C50C-407E-A947-70E740481C1C}">
                  <a14:useLocalDpi xmlns:a14="http://schemas.microsoft.com/office/drawing/2010/main" val="0"/>
                </a:ext>
              </a:extLst>
            </a:blip>
            <a:stretch>
              <a:fillRect/>
            </a:stretch>
          </p:blipFill>
          <p:spPr>
            <a:xfrm>
              <a:off x="1684956" y="4382002"/>
              <a:ext cx="914400" cy="1463040"/>
            </a:xfrm>
            <a:prstGeom prst="rect">
              <a:avLst/>
            </a:prstGeom>
          </p:spPr>
        </p:pic>
        <p:sp>
          <p:nvSpPr>
            <p:cNvPr id="201" name="TextBox 200"/>
            <p:cNvSpPr txBox="1"/>
            <p:nvPr/>
          </p:nvSpPr>
          <p:spPr>
            <a:xfrm>
              <a:off x="829161" y="758112"/>
              <a:ext cx="324128" cy="369332"/>
            </a:xfrm>
            <a:prstGeom prst="rect">
              <a:avLst/>
            </a:prstGeom>
            <a:noFill/>
          </p:spPr>
          <p:txBody>
            <a:bodyPr wrap="none" rtlCol="0">
              <a:spAutoFit/>
            </a:bodyPr>
            <a:lstStyle/>
            <a:p>
              <a:r>
                <a:rPr lang="en-US" b="1" dirty="0" smtClean="0"/>
                <a:t>A</a:t>
              </a:r>
              <a:endParaRPr lang="en-US" b="1" dirty="0"/>
            </a:p>
          </p:txBody>
        </p:sp>
        <p:sp>
          <p:nvSpPr>
            <p:cNvPr id="202" name="TextBox 201"/>
            <p:cNvSpPr txBox="1"/>
            <p:nvPr/>
          </p:nvSpPr>
          <p:spPr>
            <a:xfrm>
              <a:off x="1983246" y="758112"/>
              <a:ext cx="324128" cy="369332"/>
            </a:xfrm>
            <a:prstGeom prst="rect">
              <a:avLst/>
            </a:prstGeom>
            <a:noFill/>
          </p:spPr>
          <p:txBody>
            <a:bodyPr wrap="none" rtlCol="0">
              <a:spAutoFit/>
            </a:bodyPr>
            <a:lstStyle/>
            <a:p>
              <a:r>
                <a:rPr lang="en-US" b="1" dirty="0" smtClean="0"/>
                <a:t>B</a:t>
              </a:r>
              <a:endParaRPr lang="en-US" b="1" dirty="0"/>
            </a:p>
          </p:txBody>
        </p:sp>
        <p:pic>
          <p:nvPicPr>
            <p:cNvPr id="203" name="Picture 202"/>
            <p:cNvPicPr preferRelativeResize="0">
              <a:picLocks/>
            </p:cNvPicPr>
            <p:nvPr/>
          </p:nvPicPr>
          <p:blipFill>
            <a:blip r:embed="rId15">
              <a:extLst>
                <a:ext uri="{28A0092B-C50C-407E-A947-70E740481C1C}">
                  <a14:useLocalDpi xmlns:a14="http://schemas.microsoft.com/office/drawing/2010/main" val="0"/>
                </a:ext>
              </a:extLst>
            </a:blip>
            <a:stretch>
              <a:fillRect/>
            </a:stretch>
          </p:blipFill>
          <p:spPr>
            <a:xfrm>
              <a:off x="609600" y="1205486"/>
              <a:ext cx="914400" cy="1463040"/>
            </a:xfrm>
            <a:prstGeom prst="rect">
              <a:avLst/>
            </a:prstGeom>
          </p:spPr>
        </p:pic>
      </p:grpSp>
      <p:grpSp>
        <p:nvGrpSpPr>
          <p:cNvPr id="204" name="Group 203"/>
          <p:cNvGrpSpPr/>
          <p:nvPr/>
        </p:nvGrpSpPr>
        <p:grpSpPr>
          <a:xfrm>
            <a:off x="5562600" y="2741757"/>
            <a:ext cx="2353050" cy="4037020"/>
            <a:chOff x="5943599" y="192006"/>
            <a:chExt cx="3483053" cy="5975719"/>
          </a:xfrm>
        </p:grpSpPr>
        <p:grpSp>
          <p:nvGrpSpPr>
            <p:cNvPr id="205" name="Group 204"/>
            <p:cNvGrpSpPr/>
            <p:nvPr/>
          </p:nvGrpSpPr>
          <p:grpSpPr>
            <a:xfrm>
              <a:off x="5943599" y="192006"/>
              <a:ext cx="3483053" cy="5975719"/>
              <a:chOff x="5943599" y="192006"/>
              <a:chExt cx="3483053" cy="5975719"/>
            </a:xfrm>
          </p:grpSpPr>
          <p:sp>
            <p:nvSpPr>
              <p:cNvPr id="209" name="Rectangle 208"/>
              <p:cNvSpPr/>
              <p:nvPr/>
            </p:nvSpPr>
            <p:spPr>
              <a:xfrm>
                <a:off x="5943599" y="192006"/>
                <a:ext cx="3483053" cy="5975719"/>
              </a:xfrm>
              <a:prstGeom prst="rect">
                <a:avLst/>
              </a:prstGeom>
              <a:solidFill>
                <a:schemeClr val="bg1">
                  <a:lumMod val="75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p:cNvPicPr preferRelativeResize="0">
                <a:picLocks/>
              </p:cNvPicPr>
              <p:nvPr/>
            </p:nvPicPr>
            <p:blipFill>
              <a:blip r:embed="rId16">
                <a:extLst>
                  <a:ext uri="{28A0092B-C50C-407E-A947-70E740481C1C}">
                    <a14:useLocalDpi xmlns:a14="http://schemas.microsoft.com/office/drawing/2010/main" val="0"/>
                  </a:ext>
                </a:extLst>
              </a:blip>
              <a:stretch>
                <a:fillRect/>
              </a:stretch>
            </p:blipFill>
            <p:spPr>
              <a:xfrm>
                <a:off x="6424965" y="2786512"/>
                <a:ext cx="914400" cy="1463040"/>
              </a:xfrm>
              <a:prstGeom prst="rect">
                <a:avLst/>
              </a:prstGeom>
            </p:spPr>
          </p:pic>
          <p:pic>
            <p:nvPicPr>
              <p:cNvPr id="211" name="Picture 210"/>
              <p:cNvPicPr preferRelativeResize="0">
                <a:picLocks/>
              </p:cNvPicPr>
              <p:nvPr/>
            </p:nvPicPr>
            <p:blipFill>
              <a:blip r:embed="rId17">
                <a:extLst>
                  <a:ext uri="{28A0092B-C50C-407E-A947-70E740481C1C}">
                    <a14:useLocalDpi xmlns:a14="http://schemas.microsoft.com/office/drawing/2010/main" val="0"/>
                  </a:ext>
                </a:extLst>
              </a:blip>
              <a:stretch>
                <a:fillRect/>
              </a:stretch>
            </p:blipFill>
            <p:spPr>
              <a:xfrm>
                <a:off x="7467600" y="2786512"/>
                <a:ext cx="914400" cy="1463040"/>
              </a:xfrm>
              <a:prstGeom prst="rect">
                <a:avLst/>
              </a:prstGeom>
            </p:spPr>
          </p:pic>
          <p:pic>
            <p:nvPicPr>
              <p:cNvPr id="212" name="Picture 211"/>
              <p:cNvPicPr preferRelativeResize="0">
                <a:picLocks/>
              </p:cNvPicPr>
              <p:nvPr/>
            </p:nvPicPr>
            <p:blipFill>
              <a:blip r:embed="rId18">
                <a:extLst>
                  <a:ext uri="{28A0092B-C50C-407E-A947-70E740481C1C}">
                    <a14:useLocalDpi xmlns:a14="http://schemas.microsoft.com/office/drawing/2010/main" val="0"/>
                  </a:ext>
                </a:extLst>
              </a:blip>
              <a:stretch>
                <a:fillRect/>
              </a:stretch>
            </p:blipFill>
            <p:spPr>
              <a:xfrm>
                <a:off x="6424965" y="1205486"/>
                <a:ext cx="914400" cy="1463040"/>
              </a:xfrm>
              <a:prstGeom prst="rect">
                <a:avLst/>
              </a:prstGeom>
            </p:spPr>
          </p:pic>
          <p:pic>
            <p:nvPicPr>
              <p:cNvPr id="213" name="Picture 212"/>
              <p:cNvPicPr preferRelativeResize="0">
                <a:picLocks/>
              </p:cNvPicPr>
              <p:nvPr/>
            </p:nvPicPr>
            <p:blipFill>
              <a:blip r:embed="rId19">
                <a:extLst>
                  <a:ext uri="{28A0092B-C50C-407E-A947-70E740481C1C}">
                    <a14:useLocalDpi xmlns:a14="http://schemas.microsoft.com/office/drawing/2010/main" val="0"/>
                  </a:ext>
                </a:extLst>
              </a:blip>
              <a:stretch>
                <a:fillRect/>
              </a:stretch>
            </p:blipFill>
            <p:spPr>
              <a:xfrm>
                <a:off x="7467600" y="4408835"/>
                <a:ext cx="914400" cy="1463040"/>
              </a:xfrm>
              <a:prstGeom prst="rect">
                <a:avLst/>
              </a:prstGeom>
            </p:spPr>
          </p:pic>
          <p:pic>
            <p:nvPicPr>
              <p:cNvPr id="214" name="Picture 213"/>
              <p:cNvPicPr preferRelativeResize="0">
                <a:picLocks/>
              </p:cNvPicPr>
              <p:nvPr/>
            </p:nvPicPr>
            <p:blipFill>
              <a:blip r:embed="rId20">
                <a:extLst>
                  <a:ext uri="{28A0092B-C50C-407E-A947-70E740481C1C}">
                    <a14:useLocalDpi xmlns:a14="http://schemas.microsoft.com/office/drawing/2010/main" val="0"/>
                  </a:ext>
                </a:extLst>
              </a:blip>
              <a:stretch>
                <a:fillRect/>
              </a:stretch>
            </p:blipFill>
            <p:spPr>
              <a:xfrm>
                <a:off x="6434343" y="4382002"/>
                <a:ext cx="914400" cy="1463040"/>
              </a:xfrm>
              <a:prstGeom prst="rect">
                <a:avLst/>
              </a:prstGeom>
            </p:spPr>
          </p:pic>
          <p:pic>
            <p:nvPicPr>
              <p:cNvPr id="215" name="Picture 214"/>
              <p:cNvPicPr preferRelativeResize="0">
                <a:picLocks/>
              </p:cNvPicPr>
              <p:nvPr/>
            </p:nvPicPr>
            <p:blipFill>
              <a:blip r:embed="rId21">
                <a:extLst>
                  <a:ext uri="{28A0092B-C50C-407E-A947-70E740481C1C}">
                    <a14:useLocalDpi xmlns:a14="http://schemas.microsoft.com/office/drawing/2010/main" val="0"/>
                  </a:ext>
                </a:extLst>
              </a:blip>
              <a:stretch>
                <a:fillRect/>
              </a:stretch>
            </p:blipFill>
            <p:spPr>
              <a:xfrm>
                <a:off x="7464418" y="1220234"/>
                <a:ext cx="914400" cy="1463040"/>
              </a:xfrm>
              <a:prstGeom prst="rect">
                <a:avLst/>
              </a:prstGeom>
            </p:spPr>
          </p:pic>
          <p:sp>
            <p:nvSpPr>
              <p:cNvPr id="216" name="TextBox 215"/>
              <p:cNvSpPr txBox="1"/>
              <p:nvPr/>
            </p:nvSpPr>
            <p:spPr>
              <a:xfrm>
                <a:off x="6694424" y="758112"/>
                <a:ext cx="324128" cy="369332"/>
              </a:xfrm>
              <a:prstGeom prst="rect">
                <a:avLst/>
              </a:prstGeom>
              <a:noFill/>
            </p:spPr>
            <p:txBody>
              <a:bodyPr wrap="none" rtlCol="0">
                <a:spAutoFit/>
              </a:bodyPr>
              <a:lstStyle/>
              <a:p>
                <a:r>
                  <a:rPr lang="en-US" b="1" dirty="0" smtClean="0"/>
                  <a:t>A</a:t>
                </a:r>
                <a:endParaRPr lang="en-US" b="1" dirty="0"/>
              </a:p>
            </p:txBody>
          </p:sp>
          <p:sp>
            <p:nvSpPr>
              <p:cNvPr id="217" name="TextBox 216"/>
              <p:cNvSpPr txBox="1"/>
              <p:nvPr/>
            </p:nvSpPr>
            <p:spPr>
              <a:xfrm>
                <a:off x="7741453" y="758112"/>
                <a:ext cx="306494" cy="369332"/>
              </a:xfrm>
              <a:prstGeom prst="rect">
                <a:avLst/>
              </a:prstGeom>
              <a:noFill/>
            </p:spPr>
            <p:txBody>
              <a:bodyPr wrap="none" rtlCol="0">
                <a:spAutoFit/>
              </a:bodyPr>
              <a:lstStyle/>
              <a:p>
                <a:r>
                  <a:rPr lang="en-US" b="1" dirty="0" smtClean="0"/>
                  <a:t>C</a:t>
                </a:r>
                <a:endParaRPr lang="en-US" b="1" dirty="0"/>
              </a:p>
            </p:txBody>
          </p:sp>
          <p:sp>
            <p:nvSpPr>
              <p:cNvPr id="218" name="TextBox 217"/>
              <p:cNvSpPr txBox="1"/>
              <p:nvPr/>
            </p:nvSpPr>
            <p:spPr>
              <a:xfrm>
                <a:off x="8328519" y="1295400"/>
                <a:ext cx="736099" cy="892552"/>
              </a:xfrm>
              <a:prstGeom prst="rect">
                <a:avLst/>
              </a:prstGeom>
              <a:noFill/>
            </p:spPr>
            <p:txBody>
              <a:bodyPr wrap="none" rtlCol="0">
                <a:spAutoFit/>
              </a:bodyPr>
              <a:lstStyle/>
              <a:p>
                <a:r>
                  <a:rPr lang="en-US" sz="2600" b="1" dirty="0" smtClean="0"/>
                  <a:t>= </a:t>
                </a:r>
                <a:r>
                  <a:rPr lang="en-US" sz="5200" b="1" dirty="0" smtClean="0"/>
                  <a:t>?</a:t>
                </a:r>
                <a:endParaRPr lang="en-US" sz="5200" b="1" dirty="0"/>
              </a:p>
            </p:txBody>
          </p:sp>
          <p:sp>
            <p:nvSpPr>
              <p:cNvPr id="219" name="TextBox 218"/>
              <p:cNvSpPr txBox="1"/>
              <p:nvPr/>
            </p:nvSpPr>
            <p:spPr>
              <a:xfrm>
                <a:off x="7032802" y="209277"/>
                <a:ext cx="1226573" cy="546696"/>
              </a:xfrm>
              <a:prstGeom prst="rect">
                <a:avLst/>
              </a:prstGeom>
              <a:noFill/>
            </p:spPr>
            <p:txBody>
              <a:bodyPr wrap="square" rtlCol="0">
                <a:spAutoFit/>
              </a:bodyPr>
              <a:lstStyle/>
              <a:p>
                <a:r>
                  <a:rPr lang="en-US" b="1" dirty="0" smtClean="0"/>
                  <a:t>Test</a:t>
                </a:r>
                <a:endParaRPr lang="en-US" b="1" dirty="0"/>
              </a:p>
            </p:txBody>
          </p:sp>
          <p:sp>
            <p:nvSpPr>
              <p:cNvPr id="220" name="TextBox 219"/>
              <p:cNvSpPr txBox="1"/>
              <p:nvPr/>
            </p:nvSpPr>
            <p:spPr>
              <a:xfrm>
                <a:off x="8331701" y="2895600"/>
                <a:ext cx="736099" cy="892552"/>
              </a:xfrm>
              <a:prstGeom prst="rect">
                <a:avLst/>
              </a:prstGeom>
              <a:noFill/>
            </p:spPr>
            <p:txBody>
              <a:bodyPr wrap="none" rtlCol="0">
                <a:spAutoFit/>
              </a:bodyPr>
              <a:lstStyle/>
              <a:p>
                <a:r>
                  <a:rPr lang="en-US" sz="2600" b="1" dirty="0" smtClean="0"/>
                  <a:t>= </a:t>
                </a:r>
                <a:r>
                  <a:rPr lang="en-US" sz="5200" b="1" dirty="0" smtClean="0"/>
                  <a:t>?</a:t>
                </a:r>
                <a:endParaRPr lang="en-US" sz="5200" b="1" dirty="0"/>
              </a:p>
            </p:txBody>
          </p:sp>
          <p:sp>
            <p:nvSpPr>
              <p:cNvPr id="221" name="TextBox 220"/>
              <p:cNvSpPr txBox="1"/>
              <p:nvPr/>
            </p:nvSpPr>
            <p:spPr>
              <a:xfrm>
                <a:off x="8331701" y="4517648"/>
                <a:ext cx="736099" cy="892552"/>
              </a:xfrm>
              <a:prstGeom prst="rect">
                <a:avLst/>
              </a:prstGeom>
              <a:noFill/>
            </p:spPr>
            <p:txBody>
              <a:bodyPr wrap="none" rtlCol="0">
                <a:spAutoFit/>
              </a:bodyPr>
              <a:lstStyle/>
              <a:p>
                <a:r>
                  <a:rPr lang="en-US" sz="2600" b="1" dirty="0" smtClean="0"/>
                  <a:t>= </a:t>
                </a:r>
                <a:r>
                  <a:rPr lang="en-US" sz="5200" b="1" dirty="0" smtClean="0"/>
                  <a:t>?</a:t>
                </a:r>
                <a:endParaRPr lang="en-US" sz="5200" b="1" dirty="0"/>
              </a:p>
            </p:txBody>
          </p:sp>
        </p:grpSp>
        <p:pic>
          <p:nvPicPr>
            <p:cNvPr id="206" name="Picture 205"/>
            <p:cNvPicPr preferRelativeResize="0">
              <a:picLocks/>
            </p:cNvPicPr>
            <p:nvPr/>
          </p:nvPicPr>
          <p:blipFill>
            <a:blip r:embed="rId22">
              <a:extLst>
                <a:ext uri="{28A0092B-C50C-407E-A947-70E740481C1C}">
                  <a14:useLocalDpi xmlns:a14="http://schemas.microsoft.com/office/drawing/2010/main" val="0"/>
                </a:ext>
              </a:extLst>
            </a:blip>
            <a:stretch>
              <a:fillRect/>
            </a:stretch>
          </p:blipFill>
          <p:spPr>
            <a:xfrm>
              <a:off x="6424965" y="2786512"/>
              <a:ext cx="914400" cy="1463040"/>
            </a:xfrm>
            <a:prstGeom prst="rect">
              <a:avLst/>
            </a:prstGeom>
          </p:spPr>
        </p:pic>
        <p:pic>
          <p:nvPicPr>
            <p:cNvPr id="207" name="Picture 206"/>
            <p:cNvPicPr preferRelativeResize="0">
              <a:picLocks/>
            </p:cNvPicPr>
            <p:nvPr/>
          </p:nvPicPr>
          <p:blipFill>
            <a:blip r:embed="rId23">
              <a:extLst>
                <a:ext uri="{28A0092B-C50C-407E-A947-70E740481C1C}">
                  <a14:useLocalDpi xmlns:a14="http://schemas.microsoft.com/office/drawing/2010/main" val="0"/>
                </a:ext>
              </a:extLst>
            </a:blip>
            <a:stretch>
              <a:fillRect/>
            </a:stretch>
          </p:blipFill>
          <p:spPr>
            <a:xfrm>
              <a:off x="6424965" y="4382002"/>
              <a:ext cx="914400" cy="1463040"/>
            </a:xfrm>
            <a:prstGeom prst="rect">
              <a:avLst/>
            </a:prstGeom>
          </p:spPr>
        </p:pic>
        <p:pic>
          <p:nvPicPr>
            <p:cNvPr id="208" name="Picture 207"/>
            <p:cNvPicPr preferRelativeResize="0">
              <a:picLocks/>
            </p:cNvPicPr>
            <p:nvPr/>
          </p:nvPicPr>
          <p:blipFill>
            <a:blip r:embed="rId24">
              <a:extLst>
                <a:ext uri="{28A0092B-C50C-407E-A947-70E740481C1C}">
                  <a14:useLocalDpi xmlns:a14="http://schemas.microsoft.com/office/drawing/2010/main" val="0"/>
                </a:ext>
              </a:extLst>
            </a:blip>
            <a:stretch>
              <a:fillRect/>
            </a:stretch>
          </p:blipFill>
          <p:spPr>
            <a:xfrm>
              <a:off x="7464418" y="1201598"/>
              <a:ext cx="914400" cy="1463040"/>
            </a:xfrm>
            <a:prstGeom prst="rect">
              <a:avLst/>
            </a:prstGeom>
          </p:spPr>
        </p:pic>
      </p:grpSp>
      <p:grpSp>
        <p:nvGrpSpPr>
          <p:cNvPr id="222" name="Group 221"/>
          <p:cNvGrpSpPr/>
          <p:nvPr/>
        </p:nvGrpSpPr>
        <p:grpSpPr>
          <a:xfrm>
            <a:off x="2590800" y="3122757"/>
            <a:ext cx="1544354" cy="3562071"/>
            <a:chOff x="3063349" y="758112"/>
            <a:chExt cx="2286000" cy="5272684"/>
          </a:xfrm>
        </p:grpSpPr>
        <p:sp>
          <p:nvSpPr>
            <p:cNvPr id="223" name="Round Diagonal Corner Rectangle 222"/>
            <p:cNvSpPr/>
            <p:nvPr/>
          </p:nvSpPr>
          <p:spPr>
            <a:xfrm rot="10800000" flipH="1">
              <a:off x="3063349" y="842675"/>
              <a:ext cx="2286000" cy="5188121"/>
            </a:xfrm>
            <a:prstGeom prst="round2DiagRect">
              <a:avLst/>
            </a:prstGeom>
            <a:solidFill>
              <a:schemeClr val="bg1">
                <a:lumMod val="8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4" name="Picture 223"/>
            <p:cNvPicPr preferRelativeResize="0">
              <a:picLocks/>
            </p:cNvPicPr>
            <p:nvPr/>
          </p:nvPicPr>
          <p:blipFill>
            <a:blip r:embed="rId25">
              <a:extLst>
                <a:ext uri="{28A0092B-C50C-407E-A947-70E740481C1C}">
                  <a14:useLocalDpi xmlns:a14="http://schemas.microsoft.com/office/drawing/2010/main" val="0"/>
                </a:ext>
              </a:extLst>
            </a:blip>
            <a:stretch>
              <a:fillRect/>
            </a:stretch>
          </p:blipFill>
          <p:spPr>
            <a:xfrm>
              <a:off x="3215749" y="4382002"/>
              <a:ext cx="914400" cy="1463040"/>
            </a:xfrm>
            <a:prstGeom prst="rect">
              <a:avLst/>
            </a:prstGeom>
          </p:spPr>
        </p:pic>
        <p:pic>
          <p:nvPicPr>
            <p:cNvPr id="225" name="Picture 224"/>
            <p:cNvPicPr preferRelativeResize="0">
              <a:picLocks/>
            </p:cNvPicPr>
            <p:nvPr/>
          </p:nvPicPr>
          <p:blipFill>
            <a:blip r:embed="rId26" cstate="print">
              <a:extLst>
                <a:ext uri="{28A0092B-C50C-407E-A947-70E740481C1C}">
                  <a14:useLocalDpi xmlns:a14="http://schemas.microsoft.com/office/drawing/2010/main" val="0"/>
                </a:ext>
              </a:extLst>
            </a:blip>
            <a:stretch>
              <a:fillRect/>
            </a:stretch>
          </p:blipFill>
          <p:spPr>
            <a:xfrm>
              <a:off x="4267200" y="4389376"/>
              <a:ext cx="914400" cy="1463040"/>
            </a:xfrm>
            <a:prstGeom prst="rect">
              <a:avLst/>
            </a:prstGeom>
          </p:spPr>
        </p:pic>
        <p:pic>
          <p:nvPicPr>
            <p:cNvPr id="226" name="Picture 225"/>
            <p:cNvPicPr preferRelativeResize="0">
              <a:picLocks/>
            </p:cNvPicPr>
            <p:nvPr/>
          </p:nvPicPr>
          <p:blipFill>
            <a:blip r:embed="rId27">
              <a:extLst>
                <a:ext uri="{28A0092B-C50C-407E-A947-70E740481C1C}">
                  <a14:useLocalDpi xmlns:a14="http://schemas.microsoft.com/office/drawing/2010/main" val="0"/>
                </a:ext>
              </a:extLst>
            </a:blip>
            <a:stretch>
              <a:fillRect/>
            </a:stretch>
          </p:blipFill>
          <p:spPr>
            <a:xfrm>
              <a:off x="3239437" y="2808635"/>
              <a:ext cx="914400" cy="1463040"/>
            </a:xfrm>
            <a:prstGeom prst="rect">
              <a:avLst/>
            </a:prstGeom>
          </p:spPr>
        </p:pic>
        <p:pic>
          <p:nvPicPr>
            <p:cNvPr id="227" name="Picture 226"/>
            <p:cNvPicPr preferRelativeResize="0">
              <a:picLocks/>
            </p:cNvPicPr>
            <p:nvPr/>
          </p:nvPicPr>
          <p:blipFill>
            <a:blip r:embed="rId28">
              <a:extLst>
                <a:ext uri="{28A0092B-C50C-407E-A947-70E740481C1C}">
                  <a14:useLocalDpi xmlns:a14="http://schemas.microsoft.com/office/drawing/2010/main" val="0"/>
                </a:ext>
              </a:extLst>
            </a:blip>
            <a:stretch>
              <a:fillRect/>
            </a:stretch>
          </p:blipFill>
          <p:spPr>
            <a:xfrm>
              <a:off x="4267200" y="2808635"/>
              <a:ext cx="914400" cy="1463040"/>
            </a:xfrm>
            <a:prstGeom prst="rect">
              <a:avLst/>
            </a:prstGeom>
          </p:spPr>
        </p:pic>
        <p:pic>
          <p:nvPicPr>
            <p:cNvPr id="228" name="Picture 227"/>
            <p:cNvPicPr preferRelativeResize="0">
              <a:picLocks/>
            </p:cNvPicPr>
            <p:nvPr/>
          </p:nvPicPr>
          <p:blipFill>
            <a:blip r:embed="rId29">
              <a:extLst>
                <a:ext uri="{28A0092B-C50C-407E-A947-70E740481C1C}">
                  <a14:useLocalDpi xmlns:a14="http://schemas.microsoft.com/office/drawing/2010/main" val="0"/>
                </a:ext>
              </a:extLst>
            </a:blip>
            <a:stretch>
              <a:fillRect/>
            </a:stretch>
          </p:blipFill>
          <p:spPr>
            <a:xfrm>
              <a:off x="3239437" y="1223675"/>
              <a:ext cx="914400" cy="1463040"/>
            </a:xfrm>
            <a:prstGeom prst="rect">
              <a:avLst/>
            </a:prstGeom>
          </p:spPr>
        </p:pic>
        <p:sp>
          <p:nvSpPr>
            <p:cNvPr id="229" name="TextBox 228"/>
            <p:cNvSpPr txBox="1"/>
            <p:nvPr/>
          </p:nvSpPr>
          <p:spPr>
            <a:xfrm>
              <a:off x="3423412" y="758112"/>
              <a:ext cx="324128" cy="369332"/>
            </a:xfrm>
            <a:prstGeom prst="rect">
              <a:avLst/>
            </a:prstGeom>
            <a:noFill/>
          </p:spPr>
          <p:txBody>
            <a:bodyPr wrap="none" rtlCol="0">
              <a:spAutoFit/>
            </a:bodyPr>
            <a:lstStyle/>
            <a:p>
              <a:r>
                <a:rPr lang="en-US" b="1" dirty="0" smtClean="0"/>
                <a:t>B</a:t>
              </a:r>
              <a:endParaRPr lang="en-US" b="1" dirty="0"/>
            </a:p>
          </p:txBody>
        </p:sp>
        <p:sp>
          <p:nvSpPr>
            <p:cNvPr id="230" name="TextBox 229"/>
            <p:cNvSpPr txBox="1"/>
            <p:nvPr/>
          </p:nvSpPr>
          <p:spPr>
            <a:xfrm>
              <a:off x="4470441" y="758112"/>
              <a:ext cx="306494" cy="369332"/>
            </a:xfrm>
            <a:prstGeom prst="rect">
              <a:avLst/>
            </a:prstGeom>
            <a:noFill/>
          </p:spPr>
          <p:txBody>
            <a:bodyPr wrap="none" rtlCol="0">
              <a:spAutoFit/>
            </a:bodyPr>
            <a:lstStyle/>
            <a:p>
              <a:r>
                <a:rPr lang="en-US" b="1" dirty="0" smtClean="0"/>
                <a:t>C</a:t>
              </a:r>
              <a:endParaRPr lang="en-US" b="1" dirty="0"/>
            </a:p>
          </p:txBody>
        </p:sp>
        <p:pic>
          <p:nvPicPr>
            <p:cNvPr id="231" name="Picture 230"/>
            <p:cNvPicPr preferRelativeResize="0">
              <a:picLocks/>
            </p:cNvPicPr>
            <p:nvPr/>
          </p:nvPicPr>
          <p:blipFill>
            <a:blip r:embed="rId30" cstate="print">
              <a:extLst>
                <a:ext uri="{28A0092B-C50C-407E-A947-70E740481C1C}">
                  <a14:useLocalDpi xmlns:a14="http://schemas.microsoft.com/office/drawing/2010/main" val="0"/>
                </a:ext>
              </a:extLst>
            </a:blip>
            <a:stretch>
              <a:fillRect/>
            </a:stretch>
          </p:blipFill>
          <p:spPr>
            <a:xfrm>
              <a:off x="4258383" y="1223675"/>
              <a:ext cx="914400" cy="1463040"/>
            </a:xfrm>
            <a:prstGeom prst="rect">
              <a:avLst/>
            </a:prstGeom>
          </p:spPr>
        </p:pic>
      </p:grpSp>
      <p:cxnSp>
        <p:nvCxnSpPr>
          <p:cNvPr id="232" name="Straight Arrow Connector 231"/>
          <p:cNvCxnSpPr/>
          <p:nvPr/>
        </p:nvCxnSpPr>
        <p:spPr>
          <a:xfrm>
            <a:off x="4648200" y="4360912"/>
            <a:ext cx="609600"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33" name="Rectangle 232"/>
              <p:cNvSpPr/>
              <p:nvPr/>
            </p:nvSpPr>
            <p:spPr>
              <a:xfrm>
                <a:off x="8001000" y="545068"/>
                <a:ext cx="612604"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b="1" i="1">
                              <a:latin typeface="Cambria Math"/>
                            </a:rPr>
                          </m:ctrlPr>
                        </m:sSubPr>
                        <m:e>
                          <m:r>
                            <a:rPr lang="en-US" b="1" i="1">
                              <a:latin typeface="Cambria Math"/>
                            </a:rPr>
                            <m:t>𝑺</m:t>
                          </m:r>
                        </m:e>
                        <m:sub>
                          <m:r>
                            <a:rPr lang="en-US" b="1" i="1">
                              <a:solidFill>
                                <a:srgbClr val="FF0000"/>
                              </a:solidFill>
                              <a:latin typeface="Cambria Math"/>
                            </a:rPr>
                            <m:t>𝑨</m:t>
                          </m:r>
                          <m:r>
                            <a:rPr lang="en-US" b="1" i="1">
                              <a:solidFill>
                                <a:srgbClr val="00B050"/>
                              </a:solidFill>
                              <a:latin typeface="Cambria Math"/>
                            </a:rPr>
                            <m:t>𝑩</m:t>
                          </m:r>
                        </m:sub>
                      </m:sSub>
                    </m:oMath>
                  </m:oMathPara>
                </a14:m>
                <a:endParaRPr lang="en-US" b="1" dirty="0"/>
              </a:p>
            </p:txBody>
          </p:sp>
        </mc:Choice>
        <mc:Fallback xmlns="">
          <p:sp>
            <p:nvSpPr>
              <p:cNvPr id="233" name="Rectangle 232"/>
              <p:cNvSpPr>
                <a:spLocks noRot="1" noChangeAspect="1" noMove="1" noResize="1" noEditPoints="1" noAdjustHandles="1" noChangeArrowheads="1" noChangeShapeType="1" noTextEdit="1"/>
              </p:cNvSpPr>
              <p:nvPr/>
            </p:nvSpPr>
            <p:spPr>
              <a:xfrm>
                <a:off x="8001000" y="545068"/>
                <a:ext cx="612604" cy="369332"/>
              </a:xfrm>
              <a:prstGeom prst="rect">
                <a:avLst/>
              </a:prstGeom>
              <a:blipFill rotWithShape="1">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Rectangle 233"/>
              <p:cNvSpPr/>
              <p:nvPr/>
            </p:nvSpPr>
            <p:spPr>
              <a:xfrm>
                <a:off x="8649082" y="1840468"/>
                <a:ext cx="6061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𝑺</m:t>
                          </m:r>
                        </m:e>
                        <m:sub>
                          <m:r>
                            <a:rPr lang="en-US" b="1" i="1">
                              <a:solidFill>
                                <a:srgbClr val="00B050"/>
                              </a:solidFill>
                              <a:latin typeface="Cambria Math"/>
                            </a:rPr>
                            <m:t>𝑩</m:t>
                          </m:r>
                          <m:r>
                            <a:rPr lang="en-US" b="1" i="1">
                              <a:solidFill>
                                <a:srgbClr val="7030A0"/>
                              </a:solidFill>
                              <a:latin typeface="Cambria Math"/>
                            </a:rPr>
                            <m:t>𝑪</m:t>
                          </m:r>
                        </m:sub>
                      </m:sSub>
                    </m:oMath>
                  </m:oMathPara>
                </a14:m>
                <a:endParaRPr lang="en-US" dirty="0"/>
              </a:p>
            </p:txBody>
          </p:sp>
        </mc:Choice>
        <mc:Fallback xmlns="">
          <p:sp>
            <p:nvSpPr>
              <p:cNvPr id="234" name="Rectangle 233"/>
              <p:cNvSpPr>
                <a:spLocks noRot="1" noChangeAspect="1" noMove="1" noResize="1" noEditPoints="1" noAdjustHandles="1" noChangeArrowheads="1" noChangeShapeType="1" noTextEdit="1"/>
              </p:cNvSpPr>
              <p:nvPr/>
            </p:nvSpPr>
            <p:spPr>
              <a:xfrm>
                <a:off x="8649082" y="1840468"/>
                <a:ext cx="606192" cy="369332"/>
              </a:xfrm>
              <a:prstGeom prst="rect">
                <a:avLst/>
              </a:prstGeom>
              <a:blipFill rotWithShape="1">
                <a:blip r:embed="rId32"/>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369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a:t>The Transitive Alg. </a:t>
            </a:r>
            <a:r>
              <a:rPr lang="en-US" sz="1400" b="1" dirty="0">
                <a:solidFill>
                  <a:schemeClr val="bg1">
                    <a:lumMod val="75000"/>
                  </a:schemeClr>
                </a:solidFill>
              </a:rPr>
              <a:t>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a:t>
            </a:r>
            <a:r>
              <a:rPr lang="en-US" sz="1400" b="1" dirty="0">
                <a:solidFill>
                  <a:schemeClr val="bg1">
                    <a:lumMod val="75000"/>
                  </a:schemeClr>
                </a:solidFill>
              </a:rPr>
              <a:t>Summary &amp; Future Work</a:t>
            </a:r>
          </a:p>
        </p:txBody>
      </p:sp>
      <p:sp>
        <p:nvSpPr>
          <p:cNvPr id="35" name="Rectangle 3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a:t>The Transitive Algorithm</a:t>
            </a:r>
          </a:p>
        </p:txBody>
      </p:sp>
      <p:sp>
        <p:nvSpPr>
          <p:cNvPr id="27" name="Rectangle 26"/>
          <p:cNvSpPr/>
          <p:nvPr/>
        </p:nvSpPr>
        <p:spPr>
          <a:xfrm>
            <a:off x="152400" y="6019800"/>
            <a:ext cx="7620000" cy="7620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9" name="Rectangle 18"/>
              <p:cNvSpPr/>
              <p:nvPr/>
            </p:nvSpPr>
            <p:spPr>
              <a:xfrm>
                <a:off x="304800" y="1279281"/>
                <a:ext cx="8458200"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t>Expanding the learning based method – the </a:t>
                </a:r>
                <a:r>
                  <a:rPr lang="en-US" dirty="0" smtClean="0">
                    <a:solidFill>
                      <a:srgbClr val="FF0000"/>
                    </a:solidFill>
                  </a:rPr>
                  <a:t>Naive</a:t>
                </a:r>
                <a:r>
                  <a:rPr lang="en-US" dirty="0" smtClean="0"/>
                  <a:t> solution:</a:t>
                </a:r>
                <a:br>
                  <a:rPr lang="en-US" dirty="0" smtClean="0"/>
                </a:br>
                <a:r>
                  <a:rPr lang="en-US" dirty="0" smtClean="0"/>
                  <a:t>training the </a:t>
                </a:r>
                <a14:m>
                  <m:oMath xmlns:m="http://schemas.openxmlformats.org/officeDocument/2006/math">
                    <m:r>
                      <a:rPr lang="en-US" i="1">
                        <a:latin typeface="Cambria Math"/>
                      </a:rPr>
                      <m:t>(</m:t>
                    </m:r>
                    <m:r>
                      <a:rPr lang="en-US" i="1">
                        <a:latin typeface="Cambria Math"/>
                      </a:rPr>
                      <m:t>𝐴</m:t>
                    </m:r>
                    <m:r>
                      <a:rPr lang="en-US" i="1">
                        <a:latin typeface="Cambria Math"/>
                      </a:rPr>
                      <m:t>,</m:t>
                    </m:r>
                    <m:r>
                      <a:rPr lang="en-US" i="1">
                        <a:latin typeface="Cambria Math"/>
                      </a:rPr>
                      <m:t>𝐶</m:t>
                    </m:r>
                    <m:r>
                      <a:rPr lang="en-US" i="1">
                        <a:latin typeface="Cambria Math"/>
                      </a:rPr>
                      <m:t>)</m:t>
                    </m:r>
                  </m:oMath>
                </a14:m>
                <a:r>
                  <a:rPr lang="en-US" dirty="0" smtClean="0"/>
                  <a:t> classifier with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𝐴𝐵</m:t>
                        </m:r>
                      </m:sub>
                    </m:sSub>
                    <m:sSub>
                      <m:sSubPr>
                        <m:ctrlPr>
                          <a:rPr lang="en-US" i="1">
                            <a:latin typeface="Cambria Math"/>
                          </a:rPr>
                        </m:ctrlPr>
                      </m:sSubPr>
                      <m:e>
                        <m:r>
                          <a:rPr lang="en-US" i="1" smtClean="0">
                            <a:latin typeface="Cambria Math"/>
                            <a:ea typeface="Cambria Math"/>
                          </a:rPr>
                          <m:t>∪</m:t>
                        </m:r>
                        <m:r>
                          <a:rPr lang="en-US" i="1">
                            <a:latin typeface="Cambria Math"/>
                          </a:rPr>
                          <m:t>𝑆</m:t>
                        </m:r>
                      </m:e>
                      <m:sub>
                        <m:r>
                          <a:rPr lang="en-US" i="1">
                            <a:latin typeface="Cambria Math"/>
                          </a:rPr>
                          <m:t>𝐵𝐶</m:t>
                        </m:r>
                      </m:sub>
                    </m:sSub>
                  </m:oMath>
                </a14:m>
                <a:endParaRPr lang="en-US" dirty="0" smtClean="0"/>
              </a:p>
            </p:txBody>
          </p:sp>
        </mc:Choice>
        <mc:Fallback xmlns="">
          <p:sp>
            <p:nvSpPr>
              <p:cNvPr id="19" name="Rectangle 18"/>
              <p:cNvSpPr>
                <a:spLocks noRot="1" noChangeAspect="1" noMove="1" noResize="1" noEditPoints="1" noAdjustHandles="1" noChangeArrowheads="1" noChangeShapeType="1" noTextEdit="1"/>
              </p:cNvSpPr>
              <p:nvPr/>
            </p:nvSpPr>
            <p:spPr>
              <a:xfrm>
                <a:off x="304800" y="1279281"/>
                <a:ext cx="8458200" cy="646331"/>
              </a:xfrm>
              <a:prstGeom prst="rect">
                <a:avLst/>
              </a:prstGeom>
              <a:blipFill rotWithShape="1">
                <a:blip r:embed="rId6"/>
                <a:stretch>
                  <a:fillRect/>
                </a:stretch>
              </a:blipFill>
            </p:spPr>
            <p:txBody>
              <a:bodyPr/>
              <a:lstStyle/>
              <a:p>
                <a:r>
                  <a:rPr lang="en-US">
                    <a:noFill/>
                  </a:rPr>
                  <a:t> </a:t>
                </a:r>
              </a:p>
            </p:txBody>
          </p:sp>
        </mc:Fallback>
      </mc:AlternateContent>
      <p:grpSp>
        <p:nvGrpSpPr>
          <p:cNvPr id="10" name="Group 9"/>
          <p:cNvGrpSpPr/>
          <p:nvPr/>
        </p:nvGrpSpPr>
        <p:grpSpPr>
          <a:xfrm>
            <a:off x="394076" y="1905000"/>
            <a:ext cx="6844924" cy="3925064"/>
            <a:chOff x="394076" y="1868763"/>
            <a:chExt cx="6844924" cy="3925064"/>
          </a:xfrm>
        </p:grpSpPr>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76" y="1868763"/>
              <a:ext cx="6844924" cy="392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498106" y="2388513"/>
              <a:ext cx="549894" cy="430887"/>
            </a:xfrm>
            <a:prstGeom prst="rect">
              <a:avLst/>
            </a:prstGeom>
            <a:noFill/>
          </p:spPr>
          <p:txBody>
            <a:bodyPr wrap="none" rtlCol="0">
              <a:spAutoFit/>
            </a:bodyPr>
            <a:lstStyle/>
            <a:p>
              <a:r>
                <a:rPr lang="en-US" sz="2200" b="1" dirty="0" smtClean="0">
                  <a:solidFill>
                    <a:srgbClr val="0C6044"/>
                  </a:solidFill>
                </a:rPr>
                <a:t>ICT</a:t>
              </a:r>
              <a:endParaRPr lang="en-US" sz="2200" b="1" dirty="0">
                <a:solidFill>
                  <a:srgbClr val="0C6044"/>
                </a:solidFill>
              </a:endParaRPr>
            </a:p>
          </p:txBody>
        </p:sp>
        <p:sp>
          <p:nvSpPr>
            <p:cNvPr id="30" name="TextBox 29"/>
            <p:cNvSpPr txBox="1"/>
            <p:nvPr/>
          </p:nvSpPr>
          <p:spPr>
            <a:xfrm>
              <a:off x="3975476" y="3074313"/>
              <a:ext cx="909031" cy="430887"/>
            </a:xfrm>
            <a:prstGeom prst="rect">
              <a:avLst/>
            </a:prstGeom>
            <a:noFill/>
          </p:spPr>
          <p:txBody>
            <a:bodyPr wrap="none" rtlCol="0">
              <a:spAutoFit/>
            </a:bodyPr>
            <a:lstStyle/>
            <a:p>
              <a:r>
                <a:rPr lang="en-US" sz="2200" b="1" dirty="0" smtClean="0"/>
                <a:t>SDALF</a:t>
              </a:r>
              <a:endParaRPr lang="en-US" sz="2200" b="1" dirty="0"/>
            </a:p>
          </p:txBody>
        </p:sp>
        <p:sp>
          <p:nvSpPr>
            <p:cNvPr id="31" name="TextBox 30"/>
            <p:cNvSpPr txBox="1"/>
            <p:nvPr/>
          </p:nvSpPr>
          <p:spPr>
            <a:xfrm>
              <a:off x="2452359" y="3886200"/>
              <a:ext cx="1281441" cy="430887"/>
            </a:xfrm>
            <a:prstGeom prst="rect">
              <a:avLst/>
            </a:prstGeom>
            <a:noFill/>
          </p:spPr>
          <p:txBody>
            <a:bodyPr wrap="none" rtlCol="0">
              <a:spAutoFit/>
            </a:bodyPr>
            <a:lstStyle/>
            <a:p>
              <a:r>
                <a:rPr lang="en-US" sz="2200" b="1" dirty="0" smtClean="0">
                  <a:solidFill>
                    <a:srgbClr val="FF0000"/>
                  </a:solidFill>
                </a:rPr>
                <a:t>Naive ICT</a:t>
              </a:r>
              <a:endParaRPr lang="en-US" sz="2200" b="1" dirty="0">
                <a:solidFill>
                  <a:srgbClr val="FF0000"/>
                </a:solidFill>
              </a:endParaRPr>
            </a:p>
          </p:txBody>
        </p:sp>
      </p:grpSp>
      <p:cxnSp>
        <p:nvCxnSpPr>
          <p:cNvPr id="32" name="Straight Arrow Connector 31"/>
          <p:cNvCxnSpPr/>
          <p:nvPr/>
        </p:nvCxnSpPr>
        <p:spPr>
          <a:xfrm flipV="1">
            <a:off x="2956875" y="2855637"/>
            <a:ext cx="0" cy="706242"/>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04800" y="6012359"/>
            <a:ext cx="7685809"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200" dirty="0"/>
              <a:t>Our goal is to find a more effective use of the available training </a:t>
            </a:r>
            <a:r>
              <a:rPr lang="en-US" sz="2200" dirty="0" smtClean="0"/>
              <a:t>sets that </a:t>
            </a:r>
            <a:r>
              <a:rPr lang="en-US" sz="2200" dirty="0"/>
              <a:t>will decrease this performance gap.</a:t>
            </a:r>
            <a:endParaRPr lang="en-US" sz="2200" dirty="0" smtClean="0"/>
          </a:p>
        </p:txBody>
      </p:sp>
      <p:grpSp>
        <p:nvGrpSpPr>
          <p:cNvPr id="20" name="Group 19"/>
          <p:cNvGrpSpPr/>
          <p:nvPr/>
        </p:nvGrpSpPr>
        <p:grpSpPr>
          <a:xfrm>
            <a:off x="7121364" y="316198"/>
            <a:ext cx="1946436" cy="2731802"/>
            <a:chOff x="270036" y="1371600"/>
            <a:chExt cx="1101564" cy="1512602"/>
          </a:xfrm>
        </p:grpSpPr>
        <p:grpSp>
          <p:nvGrpSpPr>
            <p:cNvPr id="21" name="Group 20"/>
            <p:cNvGrpSpPr/>
            <p:nvPr/>
          </p:nvGrpSpPr>
          <p:grpSpPr>
            <a:xfrm>
              <a:off x="560705" y="1549553"/>
              <a:ext cx="629364" cy="1026198"/>
              <a:chOff x="4465018" y="3658665"/>
              <a:chExt cx="1056734" cy="1757682"/>
            </a:xfrm>
          </p:grpSpPr>
          <p:cxnSp>
            <p:nvCxnSpPr>
              <p:cNvPr id="25" name="Straight Connector 24"/>
              <p:cNvCxnSpPr>
                <a:stCxn id="22"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p:cNvCxnSpPr>
                <a:stCxn id="23" idx="4"/>
                <a:endCxn id="24"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2" name="Oval 21"/>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29" name="Oval 28"/>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30" name="Oval 29"/>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31" name="Oval 30"/>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0"/>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18206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6121735" y="5107759"/>
            <a:ext cx="253329" cy="330055"/>
          </a:xfrm>
          <a:prstGeom prst="ellipse">
            <a:avLst/>
          </a:prstGeom>
          <a:gradFill>
            <a:gsLst>
              <a:gs pos="0">
                <a:schemeClr val="accent2">
                  <a:tint val="50000"/>
                  <a:satMod val="300000"/>
                  <a:alpha val="5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sp>
        <p:nvSpPr>
          <p:cNvPr id="31" name="Rectangle 30"/>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a:t>The Transitive Alg. </a:t>
            </a:r>
            <a:r>
              <a:rPr lang="en-US" sz="1400" b="1" dirty="0">
                <a:solidFill>
                  <a:schemeClr val="bg1">
                    <a:lumMod val="75000"/>
                  </a:schemeClr>
                </a:solidFill>
              </a:rPr>
              <a:t>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a:t>
            </a:r>
            <a:r>
              <a:rPr lang="en-US" sz="1400" b="1" dirty="0">
                <a:solidFill>
                  <a:schemeClr val="bg1">
                    <a:lumMod val="75000"/>
                  </a:schemeClr>
                </a:solidFill>
              </a:rPr>
              <a:t>Summary &amp; Future Work</a:t>
            </a:r>
          </a:p>
        </p:txBody>
      </p:sp>
      <p:sp>
        <p:nvSpPr>
          <p:cNvPr id="26" name="Oval 25"/>
          <p:cNvSpPr/>
          <p:nvPr/>
        </p:nvSpPr>
        <p:spPr>
          <a:xfrm>
            <a:off x="1295400" y="1219200"/>
            <a:ext cx="327910" cy="427224"/>
          </a:xfrm>
          <a:prstGeom prst="ellipse">
            <a:avLst/>
          </a:prstGeom>
          <a:gradFill>
            <a:gsLst>
              <a:gs pos="0">
                <a:schemeClr val="accent2">
                  <a:tint val="50000"/>
                  <a:satMod val="300000"/>
                  <a:alpha val="5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sp>
        <p:nvSpPr>
          <p:cNvPr id="36" name="Oval 35"/>
          <p:cNvSpPr/>
          <p:nvPr/>
        </p:nvSpPr>
        <p:spPr>
          <a:xfrm>
            <a:off x="6248400" y="2513000"/>
            <a:ext cx="327910" cy="427224"/>
          </a:xfrm>
          <a:prstGeom prst="ellipse">
            <a:avLst/>
          </a:prstGeom>
          <a:gradFill>
            <a:gsLst>
              <a:gs pos="0">
                <a:schemeClr val="accent2">
                  <a:tint val="50000"/>
                  <a:satMod val="300000"/>
                  <a:alpha val="5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sp>
        <p:nvSpPr>
          <p:cNvPr id="7" name="Oval 6"/>
          <p:cNvSpPr/>
          <p:nvPr/>
        </p:nvSpPr>
        <p:spPr>
          <a:xfrm>
            <a:off x="1454980" y="2468376"/>
            <a:ext cx="327910" cy="427224"/>
          </a:xfrm>
          <a:prstGeom prst="ellipse">
            <a:avLst/>
          </a:prstGeom>
          <a:gradFill>
            <a:gsLst>
              <a:gs pos="0">
                <a:schemeClr val="accent2">
                  <a:tint val="50000"/>
                  <a:satMod val="300000"/>
                  <a:alpha val="5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a:t>The Transitive </a:t>
            </a:r>
            <a:r>
              <a:rPr lang="en-US" sz="4200" dirty="0" smtClean="0"/>
              <a:t>Algorithm</a:t>
            </a:r>
            <a:endParaRPr lang="en-US" sz="4200" dirty="0"/>
          </a:p>
        </p:txBody>
      </p:sp>
      <mc:AlternateContent xmlns:mc="http://schemas.openxmlformats.org/markup-compatibility/2006" xmlns:a14="http://schemas.microsoft.com/office/drawing/2010/main">
        <mc:Choice Requires="a14">
          <p:sp>
            <p:nvSpPr>
              <p:cNvPr id="214" name="Rectangle 213"/>
              <p:cNvSpPr/>
              <p:nvPr/>
            </p:nvSpPr>
            <p:spPr>
              <a:xfrm>
                <a:off x="3048000" y="2968823"/>
                <a:ext cx="156183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solidFill>
                          <a:latin typeface="Cambria Math"/>
                        </a:rPr>
                        <m:t>𝑷</m:t>
                      </m:r>
                      <m:d>
                        <m:dPr>
                          <m:ctrlPr>
                            <a:rPr lang="en-US" sz="1400" b="1" i="1" smtClean="0">
                              <a:solidFill>
                                <a:schemeClr val="tx1"/>
                              </a:solidFill>
                              <a:latin typeface="Cambria Math"/>
                            </a:rPr>
                          </m:ctrlPr>
                        </m:dPr>
                        <m:e>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𝑨𝑪</m:t>
                              </m:r>
                            </m:sub>
                          </m:sSub>
                        </m:e>
                        <m:e>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𝑨</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𝑪</m:t>
                              </m:r>
                            </m:sub>
                          </m:sSub>
                        </m:e>
                      </m:d>
                      <m:r>
                        <a:rPr lang="en-US" sz="1400" b="1" i="1" smtClean="0">
                          <a:solidFill>
                            <a:schemeClr val="tx1"/>
                          </a:solidFill>
                          <a:latin typeface="Cambria Math"/>
                        </a:rPr>
                        <m:t>=?</m:t>
                      </m:r>
                    </m:oMath>
                  </m:oMathPara>
                </a14:m>
                <a:endParaRPr lang="en-US" sz="1400" b="1" dirty="0">
                  <a:solidFill>
                    <a:schemeClr val="tx1"/>
                  </a:solidFill>
                </a:endParaRPr>
              </a:p>
            </p:txBody>
          </p:sp>
        </mc:Choice>
        <mc:Fallback xmlns="">
          <p:sp>
            <p:nvSpPr>
              <p:cNvPr id="214" name="Rectangle 213"/>
              <p:cNvSpPr>
                <a:spLocks noRot="1" noChangeAspect="1" noMove="1" noResize="1" noEditPoints="1" noAdjustHandles="1" noChangeArrowheads="1" noChangeShapeType="1" noTextEdit="1"/>
              </p:cNvSpPr>
              <p:nvPr/>
            </p:nvSpPr>
            <p:spPr>
              <a:xfrm>
                <a:off x="3048000" y="2968823"/>
                <a:ext cx="1561838" cy="307777"/>
              </a:xfrm>
              <a:prstGeom prst="rect">
                <a:avLst/>
              </a:prstGeom>
              <a:blipFill rotWithShape="1">
                <a:blip r:embed="rId6"/>
                <a:stretch>
                  <a:fillRect/>
                </a:stretch>
              </a:blipFill>
            </p:spPr>
            <p:txBody>
              <a:bodyPr/>
              <a:lstStyle/>
              <a:p>
                <a:r>
                  <a:rPr lang="en-US">
                    <a:noFill/>
                  </a:rPr>
                  <a:t> </a:t>
                </a:r>
              </a:p>
            </p:txBody>
          </p:sp>
        </mc:Fallback>
      </mc:AlternateContent>
      <p:sp>
        <p:nvSpPr>
          <p:cNvPr id="215" name="Rounded Rectangle 214"/>
          <p:cNvSpPr/>
          <p:nvPr/>
        </p:nvSpPr>
        <p:spPr>
          <a:xfrm>
            <a:off x="2997957" y="2874501"/>
            <a:ext cx="1726444" cy="4336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19" name="Bent Arrow 218"/>
          <p:cNvSpPr/>
          <p:nvPr/>
        </p:nvSpPr>
        <p:spPr>
          <a:xfrm rot="10800000">
            <a:off x="5257800" y="3000304"/>
            <a:ext cx="1440312" cy="200095"/>
          </a:xfrm>
          <a:prstGeom prst="ben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20" name="Bent Arrow 219"/>
          <p:cNvSpPr>
            <a:spLocks noChangeAspect="1"/>
          </p:cNvSpPr>
          <p:nvPr/>
        </p:nvSpPr>
        <p:spPr>
          <a:xfrm rot="10800000" flipH="1">
            <a:off x="1156236" y="3000305"/>
            <a:ext cx="1427591" cy="200094"/>
          </a:xfrm>
          <a:prstGeom prst="ben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30" name="Rectangle 229"/>
              <p:cNvSpPr/>
              <p:nvPr/>
            </p:nvSpPr>
            <p:spPr>
              <a:xfrm>
                <a:off x="609599" y="4942733"/>
                <a:ext cx="8342579" cy="7016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400" b="1" i="1" smtClean="0">
                          <a:latin typeface="Cambria Math" pitchFamily="18" charset="0"/>
                          <a:ea typeface="Cambria Math" pitchFamily="18" charset="0"/>
                        </a:rPr>
                        <m:t>𝐏</m:t>
                      </m:r>
                      <m:d>
                        <m:dPr>
                          <m:ctrlPr>
                            <a:rPr lang="en-US" sz="1400" b="1" i="1">
                              <a:latin typeface="Cambria Math"/>
                              <a:ea typeface="Cambria Math" pitchFamily="18" charset="0"/>
                            </a:rPr>
                          </m:ctrlPr>
                        </m:dPr>
                        <m:e>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𝒀</m:t>
                              </m:r>
                            </m:e>
                            <m:sub>
                              <m:r>
                                <a:rPr lang="en-US" sz="1400" b="1" i="1">
                                  <a:latin typeface="Cambria Math" pitchFamily="18" charset="0"/>
                                  <a:ea typeface="Cambria Math" pitchFamily="18" charset="0"/>
                                </a:rPr>
                                <m:t>𝑨𝑪</m:t>
                              </m:r>
                            </m:sub>
                          </m:sSub>
                        </m:e>
                        <m:e>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𝒙</m:t>
                              </m:r>
                            </m:e>
                            <m:sub>
                              <m:r>
                                <a:rPr lang="en-US" sz="1400" b="1" i="1">
                                  <a:latin typeface="Cambria Math" pitchFamily="18" charset="0"/>
                                  <a:ea typeface="Cambria Math" pitchFamily="18" charset="0"/>
                                </a:rPr>
                                <m:t>𝑨</m:t>
                              </m:r>
                            </m:sub>
                          </m:sSub>
                          <m:r>
                            <a:rPr lang="en-US" sz="1400" b="1" i="1">
                              <a:latin typeface="Cambria Math" pitchFamily="18" charset="0"/>
                              <a:ea typeface="Cambria Math" pitchFamily="18" charset="0"/>
                            </a:rPr>
                            <m:t>,</m:t>
                          </m:r>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𝒙</m:t>
                              </m:r>
                            </m:e>
                            <m:sub>
                              <m:r>
                                <a:rPr lang="en-US" sz="1400" b="1" i="1">
                                  <a:latin typeface="Cambria Math" pitchFamily="18" charset="0"/>
                                  <a:ea typeface="Cambria Math" pitchFamily="18" charset="0"/>
                                </a:rPr>
                                <m:t>𝑪</m:t>
                              </m:r>
                            </m:sub>
                          </m:sSub>
                        </m:e>
                      </m:d>
                      <m:r>
                        <a:rPr lang="en-US" sz="1400" b="1" i="1">
                          <a:latin typeface="Cambria Math" pitchFamily="18" charset="0"/>
                          <a:ea typeface="Cambria Math" pitchFamily="18" charset="0"/>
                        </a:rPr>
                        <m:t>=</m:t>
                      </m:r>
                      <m:nary>
                        <m:naryPr>
                          <m:chr m:val="∑"/>
                          <m:limLoc m:val="undOvr"/>
                          <m:supHide m:val="on"/>
                          <m:ctrlPr>
                            <a:rPr lang="en-US" sz="1400" b="1" i="1">
                              <a:latin typeface="Cambria Math"/>
                              <a:ea typeface="Cambria Math" pitchFamily="18" charset="0"/>
                            </a:rPr>
                          </m:ctrlPr>
                        </m:naryPr>
                        <m:sub>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𝒚</m:t>
                              </m:r>
                            </m:e>
                            <m:sub>
                              <m:r>
                                <a:rPr lang="en-US" sz="1400" b="1" i="1">
                                  <a:latin typeface="Cambria Math" pitchFamily="18" charset="0"/>
                                  <a:ea typeface="Cambria Math" pitchFamily="18" charset="0"/>
                                </a:rPr>
                                <m:t>𝑨𝑩</m:t>
                              </m:r>
                            </m:sub>
                          </m:sSub>
                          <m:r>
                            <a:rPr lang="en-US" sz="1400" b="1" i="1">
                              <a:latin typeface="Cambria Math" pitchFamily="18" charset="0"/>
                              <a:ea typeface="Cambria Math" pitchFamily="18" charset="0"/>
                            </a:rPr>
                            <m:t>∈{</m:t>
                          </m:r>
                          <m:r>
                            <a:rPr lang="en-US" sz="1400" b="1" i="1">
                              <a:latin typeface="Cambria Math" pitchFamily="18" charset="0"/>
                              <a:ea typeface="Cambria Math" pitchFamily="18" charset="0"/>
                            </a:rPr>
                            <m:t>𝟎</m:t>
                          </m:r>
                          <m:r>
                            <a:rPr lang="en-US" sz="1400" b="1" i="1">
                              <a:latin typeface="Cambria Math" pitchFamily="18" charset="0"/>
                              <a:ea typeface="Cambria Math" pitchFamily="18" charset="0"/>
                            </a:rPr>
                            <m:t>,</m:t>
                          </m:r>
                          <m:r>
                            <a:rPr lang="en-US" sz="1400" b="1" i="1">
                              <a:latin typeface="Cambria Math" pitchFamily="18" charset="0"/>
                              <a:ea typeface="Cambria Math" pitchFamily="18" charset="0"/>
                            </a:rPr>
                            <m:t>𝟏</m:t>
                          </m:r>
                          <m:r>
                            <a:rPr lang="en-US" sz="1400" b="1" i="1">
                              <a:latin typeface="Cambria Math" pitchFamily="18" charset="0"/>
                              <a:ea typeface="Cambria Math" pitchFamily="18" charset="0"/>
                            </a:rPr>
                            <m:t>}</m:t>
                          </m:r>
                        </m:sub>
                        <m:sup/>
                        <m:e>
                          <m:r>
                            <a:rPr lang="en-US" sz="1400" b="1" i="1" smtClean="0">
                              <a:latin typeface="Cambria Math"/>
                              <a:ea typeface="Cambria Math" pitchFamily="18" charset="0"/>
                            </a:rPr>
                            <m:t>  </m:t>
                          </m:r>
                          <m:nary>
                            <m:naryPr>
                              <m:chr m:val="∑"/>
                              <m:limLoc m:val="undOvr"/>
                              <m:supHide m:val="on"/>
                              <m:ctrlPr>
                                <a:rPr lang="en-US" sz="1400" b="1" i="1">
                                  <a:latin typeface="Cambria Math"/>
                                  <a:ea typeface="Cambria Math" pitchFamily="18" charset="0"/>
                                </a:rPr>
                              </m:ctrlPr>
                            </m:naryPr>
                            <m:sub>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𝒚</m:t>
                                  </m:r>
                                </m:e>
                                <m:sub>
                                  <m:r>
                                    <a:rPr lang="en-US" sz="1400" b="1" i="1">
                                      <a:latin typeface="Cambria Math" pitchFamily="18" charset="0"/>
                                      <a:ea typeface="Cambria Math" pitchFamily="18" charset="0"/>
                                    </a:rPr>
                                    <m:t>𝑩𝑪</m:t>
                                  </m:r>
                                </m:sub>
                              </m:sSub>
                              <m:r>
                                <a:rPr lang="en-US" sz="1400" b="1" i="1">
                                  <a:latin typeface="Cambria Math" pitchFamily="18" charset="0"/>
                                  <a:ea typeface="Cambria Math" pitchFamily="18" charset="0"/>
                                </a:rPr>
                                <m:t>∈{</m:t>
                              </m:r>
                              <m:r>
                                <a:rPr lang="en-US" sz="1400" b="1" i="1">
                                  <a:latin typeface="Cambria Math" pitchFamily="18" charset="0"/>
                                  <a:ea typeface="Cambria Math" pitchFamily="18" charset="0"/>
                                </a:rPr>
                                <m:t>𝟎</m:t>
                              </m:r>
                              <m:r>
                                <a:rPr lang="en-US" sz="1400" b="1" i="1">
                                  <a:latin typeface="Cambria Math" pitchFamily="18" charset="0"/>
                                  <a:ea typeface="Cambria Math" pitchFamily="18" charset="0"/>
                                </a:rPr>
                                <m:t>,</m:t>
                              </m:r>
                              <m:r>
                                <a:rPr lang="en-US" sz="1400" b="1" i="1">
                                  <a:latin typeface="Cambria Math" pitchFamily="18" charset="0"/>
                                  <a:ea typeface="Cambria Math" pitchFamily="18" charset="0"/>
                                </a:rPr>
                                <m:t>𝟏</m:t>
                              </m:r>
                              <m:r>
                                <a:rPr lang="en-US" sz="1400" b="1" i="1">
                                  <a:latin typeface="Cambria Math" pitchFamily="18" charset="0"/>
                                  <a:ea typeface="Cambria Math" pitchFamily="18" charset="0"/>
                                </a:rPr>
                                <m:t>}</m:t>
                              </m:r>
                            </m:sub>
                            <m:sup/>
                            <m:e>
                              <m:r>
                                <a:rPr lang="en-US" sz="1400" b="1" i="1" smtClean="0">
                                  <a:latin typeface="Cambria Math"/>
                                  <a:ea typeface="Cambria Math" pitchFamily="18" charset="0"/>
                                </a:rPr>
                                <m:t>  </m:t>
                              </m:r>
                              <m:nary>
                                <m:naryPr>
                                  <m:limLoc m:val="undOvr"/>
                                  <m:ctrlPr>
                                    <a:rPr lang="en-US" sz="1400" b="1" i="1">
                                      <a:latin typeface="Cambria Math"/>
                                      <a:ea typeface="Cambria Math" pitchFamily="18" charset="0"/>
                                    </a:rPr>
                                  </m:ctrlPr>
                                </m:naryPr>
                                <m:sub>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𝒙</m:t>
                                      </m:r>
                                    </m:e>
                                    <m:sub>
                                      <m:r>
                                        <a:rPr lang="en-US" sz="1400" b="1" i="1">
                                          <a:latin typeface="Cambria Math" pitchFamily="18" charset="0"/>
                                          <a:ea typeface="Cambria Math" pitchFamily="18" charset="0"/>
                                        </a:rPr>
                                        <m:t>𝑩</m:t>
                                      </m:r>
                                    </m:sub>
                                  </m:sSub>
                                  <m:r>
                                    <a:rPr lang="en-US" sz="1400" b="1" i="1">
                                      <a:latin typeface="Cambria Math" pitchFamily="18" charset="0"/>
                                      <a:ea typeface="Cambria Math" pitchFamily="18" charset="0"/>
                                    </a:rPr>
                                    <m:t>∈</m:t>
                                  </m:r>
                                  <m:sSup>
                                    <m:sSupPr>
                                      <m:ctrlPr>
                                        <a:rPr lang="en-US" sz="1400" b="1" i="1">
                                          <a:latin typeface="Cambria Math"/>
                                          <a:ea typeface="Cambria Math" pitchFamily="18" charset="0"/>
                                        </a:rPr>
                                      </m:ctrlPr>
                                    </m:sSupPr>
                                    <m:e>
                                      <m:r>
                                        <a:rPr lang="en-US" sz="1400" b="1" i="1">
                                          <a:latin typeface="Cambria Math" pitchFamily="18" charset="0"/>
                                          <a:ea typeface="Cambria Math" pitchFamily="18" charset="0"/>
                                        </a:rPr>
                                        <m:t>𝑹</m:t>
                                      </m:r>
                                    </m:e>
                                    <m:sup>
                                      <m:r>
                                        <a:rPr lang="en-US" sz="1400" b="1" i="1">
                                          <a:latin typeface="Cambria Math" pitchFamily="18" charset="0"/>
                                          <a:ea typeface="Cambria Math" pitchFamily="18" charset="0"/>
                                        </a:rPr>
                                        <m:t>𝒅</m:t>
                                      </m:r>
                                    </m:sup>
                                  </m:sSup>
                                </m:sub>
                                <m:sup>
                                  <m:r>
                                    <a:rPr lang="en-US" sz="1400" b="1" i="1">
                                      <a:latin typeface="Cambria Math" pitchFamily="18" charset="0"/>
                                      <a:ea typeface="Cambria Math" pitchFamily="18" charset="0"/>
                                    </a:rPr>
                                    <m:t> </m:t>
                                  </m:r>
                                </m:sup>
                                <m:e>
                                  <m:r>
                                    <a:rPr lang="en-US" sz="1400" b="1" i="1">
                                      <a:latin typeface="Cambria Math" pitchFamily="18" charset="0"/>
                                      <a:ea typeface="Cambria Math" pitchFamily="18" charset="0"/>
                                    </a:rPr>
                                    <m:t>𝑷</m:t>
                                  </m:r>
                                  <m:d>
                                    <m:dPr>
                                      <m:endChr m:val="|"/>
                                      <m:ctrlPr>
                                        <a:rPr lang="en-US" sz="1400" b="1" i="1">
                                          <a:latin typeface="Cambria Math"/>
                                          <a:ea typeface="Cambria Math" pitchFamily="18" charset="0"/>
                                        </a:rPr>
                                      </m:ctrlPr>
                                    </m:dPr>
                                    <m:e>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𝒀</m:t>
                                          </m:r>
                                        </m:e>
                                        <m:sub>
                                          <m:r>
                                            <a:rPr lang="en-US" sz="1400" b="1" i="1">
                                              <a:latin typeface="Cambria Math" pitchFamily="18" charset="0"/>
                                              <a:ea typeface="Cambria Math" pitchFamily="18" charset="0"/>
                                            </a:rPr>
                                            <m:t>𝑨𝑪</m:t>
                                          </m:r>
                                        </m:sub>
                                      </m:sSub>
                                      <m:r>
                                        <a:rPr lang="en-US" sz="1400" b="1" i="1">
                                          <a:latin typeface="Cambria Math" pitchFamily="18" charset="0"/>
                                          <a:ea typeface="Cambria Math" pitchFamily="18" charset="0"/>
                                        </a:rPr>
                                        <m:t>, </m:t>
                                      </m:r>
                                      <m:sSub>
                                        <m:sSubPr>
                                          <m:ctrlPr>
                                            <a:rPr lang="en-US" sz="1400" b="1" i="1" smtClean="0">
                                              <a:solidFill>
                                                <a:srgbClr val="FF0000"/>
                                              </a:solidFill>
                                              <a:latin typeface="Cambria Math"/>
                                              <a:ea typeface="Cambria Math" pitchFamily="18" charset="0"/>
                                            </a:rPr>
                                          </m:ctrlPr>
                                        </m:sSubPr>
                                        <m:e>
                                          <m:r>
                                            <a:rPr lang="en-US" sz="1400" b="1" i="1">
                                              <a:solidFill>
                                                <a:srgbClr val="FF0000"/>
                                              </a:solidFill>
                                              <a:latin typeface="Cambria Math" pitchFamily="18" charset="0"/>
                                              <a:ea typeface="Cambria Math" pitchFamily="18" charset="0"/>
                                            </a:rPr>
                                            <m:t>𝒀</m:t>
                                          </m:r>
                                        </m:e>
                                        <m:sub>
                                          <m:r>
                                            <a:rPr lang="en-US" sz="1400" b="1" i="1">
                                              <a:solidFill>
                                                <a:srgbClr val="FF0000"/>
                                              </a:solidFill>
                                              <a:latin typeface="Cambria Math" pitchFamily="18" charset="0"/>
                                              <a:ea typeface="Cambria Math" pitchFamily="18" charset="0"/>
                                            </a:rPr>
                                            <m:t>𝑨𝑩</m:t>
                                          </m:r>
                                        </m:sub>
                                      </m:sSub>
                                      <m:r>
                                        <a:rPr lang="en-US" sz="1400" b="1" i="1">
                                          <a:solidFill>
                                            <a:srgbClr val="FF0000"/>
                                          </a:solidFill>
                                          <a:latin typeface="Cambria Math" pitchFamily="18" charset="0"/>
                                          <a:ea typeface="Cambria Math" pitchFamily="18" charset="0"/>
                                        </a:rPr>
                                        <m:t>=</m:t>
                                      </m:r>
                                      <m:sSub>
                                        <m:sSubPr>
                                          <m:ctrlPr>
                                            <a:rPr lang="en-US" sz="1400" b="1" i="1">
                                              <a:solidFill>
                                                <a:srgbClr val="FF0000"/>
                                              </a:solidFill>
                                              <a:latin typeface="Cambria Math"/>
                                              <a:ea typeface="Cambria Math" pitchFamily="18" charset="0"/>
                                            </a:rPr>
                                          </m:ctrlPr>
                                        </m:sSubPr>
                                        <m:e>
                                          <m:r>
                                            <a:rPr lang="en-US" sz="1400" b="1" i="1">
                                              <a:solidFill>
                                                <a:srgbClr val="FF0000"/>
                                              </a:solidFill>
                                              <a:latin typeface="Cambria Math" pitchFamily="18" charset="0"/>
                                              <a:ea typeface="Cambria Math" pitchFamily="18" charset="0"/>
                                            </a:rPr>
                                            <m:t>𝒚</m:t>
                                          </m:r>
                                        </m:e>
                                        <m:sub>
                                          <m:r>
                                            <a:rPr lang="en-US" sz="1400" b="1" i="1">
                                              <a:solidFill>
                                                <a:srgbClr val="FF0000"/>
                                              </a:solidFill>
                                              <a:latin typeface="Cambria Math" pitchFamily="18" charset="0"/>
                                              <a:ea typeface="Cambria Math" pitchFamily="18" charset="0"/>
                                            </a:rPr>
                                            <m:t>𝑨𝑩</m:t>
                                          </m:r>
                                        </m:sub>
                                      </m:sSub>
                                      <m:r>
                                        <a:rPr lang="en-US" sz="1400" b="1" i="1">
                                          <a:solidFill>
                                            <a:srgbClr val="FF0000"/>
                                          </a:solidFill>
                                          <a:latin typeface="Cambria Math" pitchFamily="18" charset="0"/>
                                          <a:ea typeface="Cambria Math" pitchFamily="18" charset="0"/>
                                        </a:rPr>
                                        <m:t>,</m:t>
                                      </m:r>
                                      <m:sSub>
                                        <m:sSubPr>
                                          <m:ctrlPr>
                                            <a:rPr lang="en-US" sz="1400" b="1" i="1">
                                              <a:solidFill>
                                                <a:srgbClr val="FF0000"/>
                                              </a:solidFill>
                                              <a:latin typeface="Cambria Math"/>
                                              <a:ea typeface="Cambria Math" pitchFamily="18" charset="0"/>
                                            </a:rPr>
                                          </m:ctrlPr>
                                        </m:sSubPr>
                                        <m:e>
                                          <m:r>
                                            <a:rPr lang="en-US" sz="1400" b="1" i="1">
                                              <a:solidFill>
                                                <a:srgbClr val="FF0000"/>
                                              </a:solidFill>
                                              <a:latin typeface="Cambria Math" pitchFamily="18" charset="0"/>
                                              <a:ea typeface="Cambria Math" pitchFamily="18" charset="0"/>
                                            </a:rPr>
                                            <m:t>𝒀</m:t>
                                          </m:r>
                                        </m:e>
                                        <m:sub>
                                          <m:r>
                                            <a:rPr lang="en-US" sz="1400" b="1" i="1">
                                              <a:solidFill>
                                                <a:srgbClr val="FF0000"/>
                                              </a:solidFill>
                                              <a:latin typeface="Cambria Math" pitchFamily="18" charset="0"/>
                                              <a:ea typeface="Cambria Math" pitchFamily="18" charset="0"/>
                                            </a:rPr>
                                            <m:t>𝑩𝑪</m:t>
                                          </m:r>
                                        </m:sub>
                                      </m:sSub>
                                      <m:r>
                                        <a:rPr lang="en-US" sz="1400" b="1" i="1">
                                          <a:solidFill>
                                            <a:srgbClr val="FF0000"/>
                                          </a:solidFill>
                                          <a:latin typeface="Cambria Math" pitchFamily="18" charset="0"/>
                                          <a:ea typeface="Cambria Math" pitchFamily="18" charset="0"/>
                                        </a:rPr>
                                        <m:t>=</m:t>
                                      </m:r>
                                      <m:sSub>
                                        <m:sSubPr>
                                          <m:ctrlPr>
                                            <a:rPr lang="en-US" sz="1400" b="1" i="1">
                                              <a:solidFill>
                                                <a:srgbClr val="FF0000"/>
                                              </a:solidFill>
                                              <a:latin typeface="Cambria Math"/>
                                              <a:ea typeface="Cambria Math" pitchFamily="18" charset="0"/>
                                            </a:rPr>
                                          </m:ctrlPr>
                                        </m:sSubPr>
                                        <m:e>
                                          <m:r>
                                            <a:rPr lang="en-US" sz="1400" b="1" i="1">
                                              <a:solidFill>
                                                <a:srgbClr val="FF0000"/>
                                              </a:solidFill>
                                              <a:latin typeface="Cambria Math" pitchFamily="18" charset="0"/>
                                              <a:ea typeface="Cambria Math" pitchFamily="18" charset="0"/>
                                            </a:rPr>
                                            <m:t>𝒚</m:t>
                                          </m:r>
                                        </m:e>
                                        <m:sub>
                                          <m:r>
                                            <a:rPr lang="en-US" sz="1400" b="1" i="1">
                                              <a:solidFill>
                                                <a:srgbClr val="FF0000"/>
                                              </a:solidFill>
                                              <a:latin typeface="Cambria Math" pitchFamily="18" charset="0"/>
                                              <a:ea typeface="Cambria Math" pitchFamily="18" charset="0"/>
                                            </a:rPr>
                                            <m:t>𝑩𝑪</m:t>
                                          </m:r>
                                        </m:sub>
                                      </m:sSub>
                                      <m:r>
                                        <a:rPr lang="en-US" sz="1400" b="1" i="1">
                                          <a:solidFill>
                                            <a:srgbClr val="FF0000"/>
                                          </a:solidFill>
                                          <a:latin typeface="Cambria Math" pitchFamily="18" charset="0"/>
                                          <a:ea typeface="Cambria Math" pitchFamily="18" charset="0"/>
                                        </a:rPr>
                                        <m:t>, </m:t>
                                      </m:r>
                                      <m:sSub>
                                        <m:sSubPr>
                                          <m:ctrlPr>
                                            <a:rPr lang="en-US" sz="1400" b="1" i="1">
                                              <a:solidFill>
                                                <a:srgbClr val="FF0000"/>
                                              </a:solidFill>
                                              <a:latin typeface="Cambria Math"/>
                                              <a:ea typeface="Cambria Math" pitchFamily="18" charset="0"/>
                                            </a:rPr>
                                          </m:ctrlPr>
                                        </m:sSubPr>
                                        <m:e>
                                          <m:r>
                                            <a:rPr lang="en-US" sz="1400" b="1" i="1">
                                              <a:solidFill>
                                                <a:srgbClr val="FF0000"/>
                                              </a:solidFill>
                                              <a:latin typeface="Cambria Math" pitchFamily="18" charset="0"/>
                                              <a:ea typeface="Cambria Math" pitchFamily="18" charset="0"/>
                                            </a:rPr>
                                            <m:t>𝒙</m:t>
                                          </m:r>
                                        </m:e>
                                        <m:sub>
                                          <m:r>
                                            <a:rPr lang="en-US" sz="1400" b="1" i="1">
                                              <a:solidFill>
                                                <a:srgbClr val="FF0000"/>
                                              </a:solidFill>
                                              <a:latin typeface="Cambria Math" pitchFamily="18" charset="0"/>
                                              <a:ea typeface="Cambria Math" pitchFamily="18" charset="0"/>
                                            </a:rPr>
                                            <m:t>𝑩</m:t>
                                          </m:r>
                                        </m:sub>
                                      </m:sSub>
                                      <m:r>
                                        <a:rPr lang="en-US" sz="1400" b="1" i="1">
                                          <a:solidFill>
                                            <a:srgbClr val="FF0000"/>
                                          </a:solidFill>
                                          <a:latin typeface="Cambria Math" pitchFamily="18" charset="0"/>
                                          <a:ea typeface="Cambria Math" pitchFamily="18" charset="0"/>
                                        </a:rPr>
                                        <m:t> </m:t>
                                      </m:r>
                                    </m:e>
                                  </m:d>
                                </m:e>
                              </m:nary>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𝒙</m:t>
                                  </m:r>
                                </m:e>
                                <m:sub>
                                  <m:r>
                                    <a:rPr lang="en-US" sz="1400" b="1" i="1">
                                      <a:latin typeface="Cambria Math" pitchFamily="18" charset="0"/>
                                      <a:ea typeface="Cambria Math" pitchFamily="18" charset="0"/>
                                    </a:rPr>
                                    <m:t>𝑨</m:t>
                                  </m:r>
                                </m:sub>
                              </m:sSub>
                              <m:r>
                                <a:rPr lang="en-US" sz="1400" b="1" i="1">
                                  <a:latin typeface="Cambria Math" pitchFamily="18" charset="0"/>
                                  <a:ea typeface="Cambria Math" pitchFamily="18" charset="0"/>
                                </a:rPr>
                                <m:t>,</m:t>
                              </m:r>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𝒙</m:t>
                                  </m:r>
                                </m:e>
                                <m:sub>
                                  <m:r>
                                    <a:rPr lang="en-US" sz="1400" b="1" i="1">
                                      <a:latin typeface="Cambria Math" pitchFamily="18" charset="0"/>
                                      <a:ea typeface="Cambria Math" pitchFamily="18" charset="0"/>
                                    </a:rPr>
                                    <m:t>𝑪</m:t>
                                  </m:r>
                                </m:sub>
                              </m:sSub>
                              <m:r>
                                <a:rPr lang="en-US" sz="1400" b="1" i="1">
                                  <a:latin typeface="Cambria Math" pitchFamily="18" charset="0"/>
                                  <a:ea typeface="Cambria Math" pitchFamily="18" charset="0"/>
                                </a:rPr>
                                <m:t>)ⅆ</m:t>
                              </m:r>
                              <m:sSub>
                                <m:sSubPr>
                                  <m:ctrlPr>
                                    <a:rPr lang="en-US" sz="1400" b="1" i="1">
                                      <a:latin typeface="Cambria Math"/>
                                      <a:ea typeface="Cambria Math" pitchFamily="18" charset="0"/>
                                    </a:rPr>
                                  </m:ctrlPr>
                                </m:sSubPr>
                                <m:e>
                                  <m:r>
                                    <a:rPr lang="en-US" sz="1400" b="1" i="1">
                                      <a:latin typeface="Cambria Math" pitchFamily="18" charset="0"/>
                                      <a:ea typeface="Cambria Math" pitchFamily="18" charset="0"/>
                                    </a:rPr>
                                    <m:t>𝒙</m:t>
                                  </m:r>
                                </m:e>
                                <m:sub>
                                  <m:r>
                                    <a:rPr lang="en-US" sz="1400" b="1" i="1">
                                      <a:latin typeface="Cambria Math" pitchFamily="18" charset="0"/>
                                      <a:ea typeface="Cambria Math" pitchFamily="18" charset="0"/>
                                    </a:rPr>
                                    <m:t>𝑩</m:t>
                                  </m:r>
                                </m:sub>
                              </m:sSub>
                            </m:e>
                          </m:nary>
                        </m:e>
                      </m:nary>
                    </m:oMath>
                  </m:oMathPara>
                </a14:m>
                <a:endParaRPr lang="en-US" sz="1400" b="1" dirty="0">
                  <a:latin typeface="Cambria Math" pitchFamily="18" charset="0"/>
                  <a:ea typeface="Cambria Math" pitchFamily="18" charset="0"/>
                </a:endParaRPr>
              </a:p>
            </p:txBody>
          </p:sp>
        </mc:Choice>
        <mc:Fallback xmlns="">
          <p:sp>
            <p:nvSpPr>
              <p:cNvPr id="230" name="Rectangle 229"/>
              <p:cNvSpPr>
                <a:spLocks noRot="1" noChangeAspect="1" noMove="1" noResize="1" noEditPoints="1" noAdjustHandles="1" noChangeArrowheads="1" noChangeShapeType="1" noTextEdit="1"/>
              </p:cNvSpPr>
              <p:nvPr/>
            </p:nvSpPr>
            <p:spPr>
              <a:xfrm>
                <a:off x="609599" y="4942733"/>
                <a:ext cx="8342579" cy="70166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09600" y="5699928"/>
                <a:ext cx="8229600" cy="7016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400" b="1" i="1" smtClean="0">
                          <a:latin typeface="Cambria Math"/>
                        </a:rPr>
                        <m:t>𝐏</m:t>
                      </m:r>
                      <m:d>
                        <m:dPr>
                          <m:ctrlPr>
                            <a:rPr lang="en-US" sz="1400" b="1" i="1">
                              <a:latin typeface="Cambria Math"/>
                            </a:rPr>
                          </m:ctrlPr>
                        </m:dPr>
                        <m:e>
                          <m:sSub>
                            <m:sSubPr>
                              <m:ctrlPr>
                                <a:rPr lang="en-US" sz="1400" b="1" i="1">
                                  <a:latin typeface="Cambria Math"/>
                                </a:rPr>
                              </m:ctrlPr>
                            </m:sSubPr>
                            <m:e>
                              <m:r>
                                <a:rPr lang="en-US" sz="1400" b="1" i="1">
                                  <a:latin typeface="Cambria Math"/>
                                </a:rPr>
                                <m:t>𝒀</m:t>
                              </m:r>
                            </m:e>
                            <m:sub>
                              <m:r>
                                <a:rPr lang="en-US" sz="1400" b="1" i="1">
                                  <a:latin typeface="Cambria Math"/>
                                </a:rPr>
                                <m:t>𝑨𝑪</m:t>
                              </m:r>
                            </m:sub>
                          </m:sSub>
                        </m:e>
                        <m:e>
                          <m:sSub>
                            <m:sSubPr>
                              <m:ctrlPr>
                                <a:rPr lang="en-US" sz="1400" b="1" i="1">
                                  <a:latin typeface="Cambria Math"/>
                                </a:rPr>
                              </m:ctrlPr>
                            </m:sSubPr>
                            <m:e>
                              <m:r>
                                <a:rPr lang="en-US" sz="1400" b="1" i="1">
                                  <a:latin typeface="Cambria Math"/>
                                </a:rPr>
                                <m:t>𝒙</m:t>
                              </m:r>
                            </m:e>
                            <m:sub>
                              <m:r>
                                <a:rPr lang="en-US" sz="1400" b="1" i="1">
                                  <a:latin typeface="Cambria Math"/>
                                </a:rPr>
                                <m:t>𝑨</m:t>
                              </m:r>
                            </m:sub>
                          </m:sSub>
                          <m:r>
                            <a:rPr lang="en-US" sz="1400" b="1">
                              <a:latin typeface="Cambria Math"/>
                            </a:rPr>
                            <m:t>,</m:t>
                          </m:r>
                          <m:sSub>
                            <m:sSubPr>
                              <m:ctrlPr>
                                <a:rPr lang="en-US" sz="1400" b="1" i="1">
                                  <a:latin typeface="Cambria Math"/>
                                </a:rPr>
                              </m:ctrlPr>
                            </m:sSubPr>
                            <m:e>
                              <m:r>
                                <a:rPr lang="en-US" sz="1400" b="1" i="1">
                                  <a:latin typeface="Cambria Math"/>
                                </a:rPr>
                                <m:t>𝒙</m:t>
                              </m:r>
                            </m:e>
                            <m:sub>
                              <m:r>
                                <a:rPr lang="en-US" sz="1400" b="1" i="1">
                                  <a:latin typeface="Cambria Math"/>
                                </a:rPr>
                                <m:t>𝑪</m:t>
                              </m:r>
                            </m:sub>
                          </m:sSub>
                        </m:e>
                      </m:d>
                      <m:r>
                        <a:rPr lang="en-US" sz="1400" b="1" i="1">
                          <a:latin typeface="Cambria Math"/>
                        </a:rPr>
                        <m:t>=</m:t>
                      </m:r>
                      <m:nary>
                        <m:naryPr>
                          <m:chr m:val="∑"/>
                          <m:limLoc m:val="undOvr"/>
                          <m:supHide m:val="on"/>
                          <m:ctrlPr>
                            <a:rPr lang="en-US" sz="1400" b="1" i="1">
                              <a:latin typeface="Cambria Math"/>
                            </a:rPr>
                          </m:ctrlPr>
                        </m:naryPr>
                        <m:sub>
                          <m:sSub>
                            <m:sSubPr>
                              <m:ctrlPr>
                                <a:rPr lang="en-US" sz="1400" b="1" i="1">
                                  <a:latin typeface="Cambria Math"/>
                                </a:rPr>
                              </m:ctrlPr>
                            </m:sSubPr>
                            <m:e>
                              <m:r>
                                <a:rPr lang="en-US" sz="1400" b="1" i="1">
                                  <a:latin typeface="Cambria Math"/>
                                </a:rPr>
                                <m:t>𝒚</m:t>
                              </m:r>
                            </m:e>
                            <m:sub>
                              <m:r>
                                <a:rPr lang="en-US" sz="1400" b="1" i="1">
                                  <a:latin typeface="Cambria Math"/>
                                </a:rPr>
                                <m:t>𝑨𝑩</m:t>
                              </m:r>
                            </m:sub>
                          </m:sSub>
                          <m:r>
                            <a:rPr lang="en-US" sz="1400" b="1" i="1">
                              <a:latin typeface="Cambria Math"/>
                            </a:rPr>
                            <m:t>∈{</m:t>
                          </m:r>
                          <m:r>
                            <a:rPr lang="en-US" sz="1400" b="1" i="1">
                              <a:latin typeface="Cambria Math"/>
                            </a:rPr>
                            <m:t>𝟎</m:t>
                          </m:r>
                          <m:r>
                            <a:rPr lang="en-US" sz="1400" b="1" i="1">
                              <a:latin typeface="Cambria Math"/>
                            </a:rPr>
                            <m:t>,</m:t>
                          </m:r>
                          <m:r>
                            <a:rPr lang="en-US" sz="1400" b="1" i="1">
                              <a:latin typeface="Cambria Math"/>
                            </a:rPr>
                            <m:t>𝟏</m:t>
                          </m:r>
                          <m:r>
                            <a:rPr lang="en-US" sz="1400" b="1" i="1">
                              <a:latin typeface="Cambria Math"/>
                            </a:rPr>
                            <m:t>}</m:t>
                          </m:r>
                        </m:sub>
                        <m:sup/>
                        <m:e>
                          <m:r>
                            <a:rPr lang="en-US" sz="1400" b="1" i="1" smtClean="0">
                              <a:latin typeface="Cambria Math"/>
                            </a:rPr>
                            <m:t>  </m:t>
                          </m:r>
                          <m:nary>
                            <m:naryPr>
                              <m:chr m:val="∑"/>
                              <m:limLoc m:val="undOvr"/>
                              <m:supHide m:val="on"/>
                              <m:ctrlPr>
                                <a:rPr lang="en-US" sz="1400" b="1" i="1">
                                  <a:latin typeface="Cambria Math"/>
                                </a:rPr>
                              </m:ctrlPr>
                            </m:naryPr>
                            <m:sub>
                              <m:sSub>
                                <m:sSubPr>
                                  <m:ctrlPr>
                                    <a:rPr lang="en-US" sz="1400" b="1" i="1">
                                      <a:latin typeface="Cambria Math"/>
                                    </a:rPr>
                                  </m:ctrlPr>
                                </m:sSubPr>
                                <m:e>
                                  <m:r>
                                    <a:rPr lang="en-US" sz="1400" b="1" i="1">
                                      <a:latin typeface="Cambria Math"/>
                                    </a:rPr>
                                    <m:t>𝒚</m:t>
                                  </m:r>
                                </m:e>
                                <m:sub>
                                  <m:r>
                                    <a:rPr lang="en-US" sz="1400" b="1" i="1">
                                      <a:latin typeface="Cambria Math"/>
                                    </a:rPr>
                                    <m:t>𝑩𝑪</m:t>
                                  </m:r>
                                </m:sub>
                              </m:sSub>
                              <m:r>
                                <a:rPr lang="en-US" sz="1400" b="1" i="1">
                                  <a:latin typeface="Cambria Math"/>
                                </a:rPr>
                                <m:t>∈{</m:t>
                              </m:r>
                              <m:r>
                                <a:rPr lang="en-US" sz="1400" b="1" i="1">
                                  <a:latin typeface="Cambria Math"/>
                                </a:rPr>
                                <m:t>𝟎</m:t>
                              </m:r>
                              <m:r>
                                <a:rPr lang="en-US" sz="1400" b="1" i="1">
                                  <a:latin typeface="Cambria Math"/>
                                </a:rPr>
                                <m:t>,</m:t>
                              </m:r>
                              <m:r>
                                <a:rPr lang="en-US" sz="1400" b="1" i="1">
                                  <a:latin typeface="Cambria Math"/>
                                </a:rPr>
                                <m:t>𝟏</m:t>
                              </m:r>
                              <m:r>
                                <a:rPr lang="en-US" sz="1400" b="1" i="1">
                                  <a:latin typeface="Cambria Math"/>
                                </a:rPr>
                                <m:t>}</m:t>
                              </m:r>
                            </m:sub>
                            <m:sup/>
                            <m:e>
                              <m:d>
                                <m:dPr>
                                  <m:begChr m:val="["/>
                                  <m:endChr m:val="]"/>
                                  <m:ctrlPr>
                                    <a:rPr lang="en-US" sz="1400" b="1" i="1">
                                      <a:latin typeface="Cambria Math"/>
                                    </a:rPr>
                                  </m:ctrlPr>
                                </m:dPr>
                                <m:e>
                                  <m:nary>
                                    <m:naryPr>
                                      <m:limLoc m:val="undOvr"/>
                                      <m:ctrlPr>
                                        <a:rPr lang="en-US" sz="1400" b="1" i="1">
                                          <a:latin typeface="Cambria Math"/>
                                        </a:rPr>
                                      </m:ctrlPr>
                                    </m:naryPr>
                                    <m:sub>
                                      <m:sSub>
                                        <m:sSubPr>
                                          <m:ctrlPr>
                                            <a:rPr lang="en-US" sz="1400" b="1" i="1">
                                              <a:latin typeface="Cambria Math"/>
                                            </a:rPr>
                                          </m:ctrlPr>
                                        </m:sSubPr>
                                        <m:e>
                                          <m:r>
                                            <a:rPr lang="en-US" sz="1400" b="1" i="1">
                                              <a:latin typeface="Cambria Math"/>
                                            </a:rPr>
                                            <m:t>𝒙</m:t>
                                          </m:r>
                                        </m:e>
                                        <m:sub>
                                          <m:r>
                                            <a:rPr lang="en-US" sz="1400" b="1" i="1">
                                              <a:latin typeface="Cambria Math"/>
                                            </a:rPr>
                                            <m:t>𝑩</m:t>
                                          </m:r>
                                        </m:sub>
                                      </m:sSub>
                                      <m:r>
                                        <a:rPr lang="en-US" sz="1400" b="1" i="1">
                                          <a:latin typeface="Cambria Math"/>
                                        </a:rPr>
                                        <m:t>∈</m:t>
                                      </m:r>
                                      <m:sSup>
                                        <m:sSupPr>
                                          <m:ctrlPr>
                                            <a:rPr lang="en-US" sz="1400" b="1" i="1">
                                              <a:latin typeface="Cambria Math"/>
                                            </a:rPr>
                                          </m:ctrlPr>
                                        </m:sSupPr>
                                        <m:e>
                                          <m:r>
                                            <a:rPr lang="en-US" sz="1400" b="1" i="1">
                                              <a:latin typeface="Cambria Math"/>
                                            </a:rPr>
                                            <m:t>𝑹</m:t>
                                          </m:r>
                                        </m:e>
                                        <m:sup>
                                          <m:r>
                                            <a:rPr lang="en-US" sz="1400" b="1" i="1">
                                              <a:latin typeface="Cambria Math"/>
                                            </a:rPr>
                                            <m:t>𝒅</m:t>
                                          </m:r>
                                        </m:sup>
                                      </m:sSup>
                                    </m:sub>
                                    <m:sup>
                                      <m:r>
                                        <a:rPr lang="en-US" sz="1400" b="1" i="1">
                                          <a:latin typeface="Cambria Math"/>
                                        </a:rPr>
                                        <m:t> </m:t>
                                      </m:r>
                                    </m:sup>
                                    <m:e>
                                      <m:r>
                                        <a:rPr lang="en-US" sz="1400" b="1" i="1">
                                          <a:latin typeface="Cambria Math"/>
                                        </a:rPr>
                                        <m:t>𝑷</m:t>
                                      </m:r>
                                      <m:d>
                                        <m:dPr>
                                          <m:endChr m:val="|"/>
                                          <m:ctrlPr>
                                            <a:rPr lang="en-US" sz="1400" b="1" i="1">
                                              <a:latin typeface="Cambria Math"/>
                                            </a:rPr>
                                          </m:ctrlPr>
                                        </m:dPr>
                                        <m:e>
                                          <m:sSub>
                                            <m:sSubPr>
                                              <m:ctrlPr>
                                                <a:rPr lang="en-US" sz="1400" b="1" i="1">
                                                  <a:latin typeface="Cambria Math"/>
                                                </a:rPr>
                                              </m:ctrlPr>
                                            </m:sSubPr>
                                            <m:e>
                                              <m:r>
                                                <a:rPr lang="en-US" sz="1400" b="1" i="1">
                                                  <a:latin typeface="Cambria Math"/>
                                                </a:rPr>
                                                <m:t>𝒀</m:t>
                                              </m:r>
                                            </m:e>
                                            <m:sub>
                                              <m:r>
                                                <a:rPr lang="en-US" sz="1400" b="1" i="1">
                                                  <a:latin typeface="Cambria Math"/>
                                                </a:rPr>
                                                <m:t>𝑨𝑪</m:t>
                                              </m:r>
                                            </m:sub>
                                          </m:sSub>
                                          <m:r>
                                            <a:rPr lang="en-US" sz="1400" b="1" i="1">
                                              <a:latin typeface="Cambria Math"/>
                                            </a:rPr>
                                            <m:t>, </m:t>
                                          </m:r>
                                          <m:sSub>
                                            <m:sSubPr>
                                              <m:ctrlPr>
                                                <a:rPr lang="en-US" sz="1400" b="1" i="1">
                                                  <a:latin typeface="Cambria Math"/>
                                                </a:rPr>
                                              </m:ctrlPr>
                                            </m:sSubPr>
                                            <m:e>
                                              <m:r>
                                                <a:rPr lang="en-US" sz="1400" b="1" i="1">
                                                  <a:latin typeface="Cambria Math"/>
                                                </a:rPr>
                                                <m:t>𝒀</m:t>
                                              </m:r>
                                            </m:e>
                                            <m:sub>
                                              <m:r>
                                                <a:rPr lang="en-US" sz="1400" b="1" i="1">
                                                  <a:latin typeface="Cambria Math"/>
                                                </a:rPr>
                                                <m:t>𝑨𝑩</m:t>
                                              </m:r>
                                            </m:sub>
                                          </m:sSub>
                                          <m:r>
                                            <a:rPr lang="en-US" sz="1400" b="1" i="1">
                                              <a:latin typeface="Cambria Math"/>
                                            </a:rPr>
                                            <m:t>=</m:t>
                                          </m:r>
                                          <m:sSub>
                                            <m:sSubPr>
                                              <m:ctrlPr>
                                                <a:rPr lang="en-US" sz="1400" b="1" i="1">
                                                  <a:latin typeface="Cambria Math"/>
                                                </a:rPr>
                                              </m:ctrlPr>
                                            </m:sSubPr>
                                            <m:e>
                                              <m:r>
                                                <a:rPr lang="en-US" sz="1400" b="1" i="1">
                                                  <a:latin typeface="Cambria Math"/>
                                                </a:rPr>
                                                <m:t>𝒚</m:t>
                                              </m:r>
                                            </m:e>
                                            <m:sub>
                                              <m:r>
                                                <a:rPr lang="en-US" sz="1400" b="1" i="1">
                                                  <a:latin typeface="Cambria Math"/>
                                                </a:rPr>
                                                <m:t>𝑨𝑩</m:t>
                                              </m:r>
                                            </m:sub>
                                          </m:sSub>
                                          <m:r>
                                            <a:rPr lang="en-US" sz="1400" b="1" i="1">
                                              <a:latin typeface="Cambria Math"/>
                                            </a:rPr>
                                            <m:t>,</m:t>
                                          </m:r>
                                          <m:sSub>
                                            <m:sSubPr>
                                              <m:ctrlPr>
                                                <a:rPr lang="en-US" sz="1400" b="1" i="1">
                                                  <a:latin typeface="Cambria Math"/>
                                                </a:rPr>
                                              </m:ctrlPr>
                                            </m:sSubPr>
                                            <m:e>
                                              <m:r>
                                                <a:rPr lang="en-US" sz="1400" b="1" i="1">
                                                  <a:latin typeface="Cambria Math"/>
                                                </a:rPr>
                                                <m:t>𝒀</m:t>
                                              </m:r>
                                            </m:e>
                                            <m:sub>
                                              <m:r>
                                                <a:rPr lang="en-US" sz="1400" b="1" i="1">
                                                  <a:latin typeface="Cambria Math"/>
                                                </a:rPr>
                                                <m:t>𝑩𝑪</m:t>
                                              </m:r>
                                            </m:sub>
                                          </m:sSub>
                                          <m:r>
                                            <a:rPr lang="en-US" sz="1400" b="1" i="1">
                                              <a:latin typeface="Cambria Math"/>
                                            </a:rPr>
                                            <m:t>=</m:t>
                                          </m:r>
                                          <m:sSub>
                                            <m:sSubPr>
                                              <m:ctrlPr>
                                                <a:rPr lang="en-US" sz="1400" b="1" i="1">
                                                  <a:latin typeface="Cambria Math"/>
                                                </a:rPr>
                                              </m:ctrlPr>
                                            </m:sSubPr>
                                            <m:e>
                                              <m:r>
                                                <a:rPr lang="en-US" sz="1400" b="1" i="1">
                                                  <a:latin typeface="Cambria Math"/>
                                                </a:rPr>
                                                <m:t>𝒚</m:t>
                                              </m:r>
                                            </m:e>
                                            <m:sub>
                                              <m:r>
                                                <a:rPr lang="en-US" sz="1400" b="1" i="1">
                                                  <a:latin typeface="Cambria Math"/>
                                                </a:rPr>
                                                <m:t>𝑩𝑪</m:t>
                                              </m:r>
                                            </m:sub>
                                          </m:sSub>
                                        </m:e>
                                      </m:d>
                                    </m:e>
                                  </m:nary>
                                  <m:sSub>
                                    <m:sSubPr>
                                      <m:ctrlPr>
                                        <a:rPr lang="en-US" sz="1400" b="1" i="1">
                                          <a:latin typeface="Cambria Math"/>
                                        </a:rPr>
                                      </m:ctrlPr>
                                    </m:sSubPr>
                                    <m:e>
                                      <m:r>
                                        <a:rPr lang="en-US" sz="1400" b="1" i="1">
                                          <a:latin typeface="Cambria Math"/>
                                        </a:rPr>
                                        <m:t>𝒙</m:t>
                                      </m:r>
                                    </m:e>
                                    <m:sub>
                                      <m:r>
                                        <a:rPr lang="en-US" sz="1400" b="1" i="1">
                                          <a:latin typeface="Cambria Math"/>
                                        </a:rPr>
                                        <m:t>𝑨</m:t>
                                      </m:r>
                                    </m:sub>
                                  </m:sSub>
                                  <m:r>
                                    <a:rPr lang="en-US" sz="1400" b="1" i="1">
                                      <a:latin typeface="Cambria Math"/>
                                    </a:rPr>
                                    <m:t>,</m:t>
                                  </m:r>
                                  <m:sSub>
                                    <m:sSubPr>
                                      <m:ctrlPr>
                                        <a:rPr lang="en-US" sz="1400" b="1" i="1">
                                          <a:latin typeface="Cambria Math"/>
                                        </a:rPr>
                                      </m:ctrlPr>
                                    </m:sSubPr>
                                    <m:e>
                                      <m:sSub>
                                        <m:sSubPr>
                                          <m:ctrlPr>
                                            <a:rPr lang="en-US" sz="1400" b="1" i="1" smtClean="0">
                                              <a:solidFill>
                                                <a:srgbClr val="FF0000"/>
                                              </a:solidFill>
                                              <a:latin typeface="Cambria Math"/>
                                            </a:rPr>
                                          </m:ctrlPr>
                                        </m:sSubPr>
                                        <m:e>
                                          <m:r>
                                            <a:rPr lang="en-US" sz="1400" b="1" i="1">
                                              <a:solidFill>
                                                <a:srgbClr val="FF0000"/>
                                              </a:solidFill>
                                              <a:latin typeface="Cambria Math"/>
                                            </a:rPr>
                                            <m:t>𝒙</m:t>
                                          </m:r>
                                        </m:e>
                                        <m:sub>
                                          <m:r>
                                            <a:rPr lang="en-US" sz="1400" b="1" i="1">
                                              <a:solidFill>
                                                <a:srgbClr val="FF0000"/>
                                              </a:solidFill>
                                              <a:latin typeface="Cambria Math"/>
                                            </a:rPr>
                                            <m:t>𝑩</m:t>
                                          </m:r>
                                        </m:sub>
                                      </m:sSub>
                                      <m:r>
                                        <a:rPr lang="en-US" sz="1400" b="1" i="1">
                                          <a:latin typeface="Cambria Math"/>
                                        </a:rPr>
                                        <m:t> ,</m:t>
                                      </m:r>
                                      <m:r>
                                        <a:rPr lang="en-US" sz="1400" b="1" i="1">
                                          <a:latin typeface="Cambria Math"/>
                                        </a:rPr>
                                        <m:t>𝒙</m:t>
                                      </m:r>
                                    </m:e>
                                    <m:sub>
                                      <m:r>
                                        <a:rPr lang="en-US" sz="1400" b="1" i="1">
                                          <a:latin typeface="Cambria Math"/>
                                        </a:rPr>
                                        <m:t>𝑪</m:t>
                                      </m:r>
                                    </m:sub>
                                  </m:sSub>
                                  <m:r>
                                    <a:rPr lang="en-US" sz="1400" b="1" i="1">
                                      <a:latin typeface="Cambria Math"/>
                                    </a:rPr>
                                    <m:t>)</m:t>
                                  </m:r>
                                  <m:sSub>
                                    <m:sSubPr>
                                      <m:ctrlPr>
                                        <a:rPr lang="en-US" sz="1400" b="1" i="1" smtClean="0">
                                          <a:solidFill>
                                            <a:srgbClr val="FF0000"/>
                                          </a:solidFill>
                                          <a:latin typeface="Cambria Math"/>
                                        </a:rPr>
                                      </m:ctrlPr>
                                    </m:sSubPr>
                                    <m:e>
                                      <m:r>
                                        <a:rPr lang="en-US" sz="1400" b="1" i="1">
                                          <a:solidFill>
                                            <a:srgbClr val="FF0000"/>
                                          </a:solidFill>
                                          <a:latin typeface="Cambria Math"/>
                                        </a:rPr>
                                        <m:t>𝒇</m:t>
                                      </m:r>
                                    </m:e>
                                    <m:sub>
                                      <m:sSub>
                                        <m:sSubPr>
                                          <m:ctrlPr>
                                            <a:rPr lang="en-US" sz="1400" b="1" i="1">
                                              <a:solidFill>
                                                <a:srgbClr val="FF0000"/>
                                              </a:solidFill>
                                              <a:latin typeface="Cambria Math"/>
                                            </a:rPr>
                                          </m:ctrlPr>
                                        </m:sSubPr>
                                        <m:e>
                                          <m:r>
                                            <a:rPr lang="en-US" sz="1400" b="1" i="1">
                                              <a:solidFill>
                                                <a:srgbClr val="FF0000"/>
                                              </a:solidFill>
                                              <a:latin typeface="Cambria Math"/>
                                            </a:rPr>
                                            <m:t>𝒙</m:t>
                                          </m:r>
                                        </m:e>
                                        <m:sub>
                                          <m:r>
                                            <a:rPr lang="en-US" sz="1400" b="1" i="1">
                                              <a:solidFill>
                                                <a:srgbClr val="FF0000"/>
                                              </a:solidFill>
                                              <a:latin typeface="Cambria Math"/>
                                            </a:rPr>
                                            <m:t>𝑩</m:t>
                                          </m:r>
                                        </m:sub>
                                      </m:sSub>
                                    </m:sub>
                                  </m:sSub>
                                  <m:r>
                                    <a:rPr lang="en-US" sz="1400" b="1" i="1">
                                      <a:solidFill>
                                        <a:srgbClr val="FF0000"/>
                                      </a:solidFill>
                                      <a:latin typeface="Cambria Math"/>
                                    </a:rPr>
                                    <m:t>(</m:t>
                                  </m:r>
                                  <m:sSub>
                                    <m:sSubPr>
                                      <m:ctrlPr>
                                        <a:rPr lang="en-US" sz="1400" b="1" i="1">
                                          <a:solidFill>
                                            <a:srgbClr val="FF0000"/>
                                          </a:solidFill>
                                          <a:latin typeface="Cambria Math"/>
                                        </a:rPr>
                                      </m:ctrlPr>
                                    </m:sSubPr>
                                    <m:e>
                                      <m:r>
                                        <a:rPr lang="en-US" sz="1400" b="1" i="1">
                                          <a:solidFill>
                                            <a:srgbClr val="FF0000"/>
                                          </a:solidFill>
                                          <a:latin typeface="Cambria Math"/>
                                        </a:rPr>
                                        <m:t>𝒙</m:t>
                                      </m:r>
                                    </m:e>
                                    <m:sub>
                                      <m:r>
                                        <a:rPr lang="en-US" sz="1400" b="1" i="1">
                                          <a:solidFill>
                                            <a:srgbClr val="FF0000"/>
                                          </a:solidFill>
                                          <a:latin typeface="Cambria Math"/>
                                        </a:rPr>
                                        <m:t>𝑩</m:t>
                                      </m:r>
                                    </m:sub>
                                  </m:sSub>
                                  <m:r>
                                    <a:rPr lang="en-US" sz="1400" b="1" i="1">
                                      <a:solidFill>
                                        <a:srgbClr val="FF0000"/>
                                      </a:solidFill>
                                      <a:latin typeface="Cambria Math"/>
                                    </a:rPr>
                                    <m:t>)</m:t>
                                  </m:r>
                                  <m:r>
                                    <a:rPr lang="en-US" sz="1400" b="1" i="1">
                                      <a:latin typeface="Cambria Math"/>
                                    </a:rPr>
                                    <m:t>ⅆ</m:t>
                                  </m:r>
                                  <m:sSub>
                                    <m:sSubPr>
                                      <m:ctrlPr>
                                        <a:rPr lang="en-US" sz="1400" b="1" i="1">
                                          <a:latin typeface="Cambria Math"/>
                                        </a:rPr>
                                      </m:ctrlPr>
                                    </m:sSubPr>
                                    <m:e>
                                      <m:r>
                                        <a:rPr lang="en-US" sz="1400" b="1" i="1">
                                          <a:latin typeface="Cambria Math"/>
                                        </a:rPr>
                                        <m:t>𝒙</m:t>
                                      </m:r>
                                    </m:e>
                                    <m:sub>
                                      <m:r>
                                        <a:rPr lang="en-US" sz="1400" b="1" i="1">
                                          <a:latin typeface="Cambria Math"/>
                                        </a:rPr>
                                        <m:t>𝑩</m:t>
                                      </m:r>
                                    </m:sub>
                                  </m:sSub>
                                </m:e>
                              </m:d>
                            </m:e>
                          </m:nary>
                        </m:e>
                      </m:nary>
                    </m:oMath>
                  </m:oMathPara>
                </a14:m>
                <a:endParaRPr lang="en-US" sz="1400" b="1" dirty="0"/>
              </a:p>
            </p:txBody>
          </p:sp>
        </mc:Choice>
        <mc:Fallback xmlns="">
          <p:sp>
            <p:nvSpPr>
              <p:cNvPr id="2" name="Rectangle 1"/>
              <p:cNvSpPr>
                <a:spLocks noRot="1" noChangeAspect="1" noMove="1" noResize="1" noEditPoints="1" noAdjustHandles="1" noChangeArrowheads="1" noChangeShapeType="1" noTextEdit="1"/>
              </p:cNvSpPr>
              <p:nvPr/>
            </p:nvSpPr>
            <p:spPr>
              <a:xfrm>
                <a:off x="609600" y="5699928"/>
                <a:ext cx="8229600" cy="70166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09599" y="3639740"/>
                <a:ext cx="7696200" cy="9233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t>The Transitive </a:t>
                </a:r>
                <a:r>
                  <a:rPr lang="en-US" dirty="0" err="1" smtClean="0"/>
                  <a:t>ReID</a:t>
                </a:r>
                <a:r>
                  <a:rPr lang="en-US" dirty="0"/>
                  <a:t> </a:t>
                </a:r>
                <a:r>
                  <a:rPr lang="en-US" dirty="0" smtClean="0"/>
                  <a:t>algorithm </a:t>
                </a:r>
                <a:r>
                  <a:rPr lang="en-US" dirty="0"/>
                  <a:t>(TRID) </a:t>
                </a:r>
                <a:r>
                  <a:rPr lang="en-US" dirty="0" smtClean="0"/>
                  <a:t>establishes </a:t>
                </a:r>
                <a:r>
                  <a:rPr lang="en-US" dirty="0"/>
                  <a:t>a path </a:t>
                </a:r>
                <a:r>
                  <a:rPr lang="en-US" dirty="0" smtClean="0"/>
                  <a:t>between the </a:t>
                </a:r>
                <a:r>
                  <a:rPr lang="en-US" dirty="0"/>
                  <a:t>non-directly trainable camera pair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𝐶</m:t>
                    </m:r>
                    <m:r>
                      <a:rPr lang="en-US" b="0" i="1" smtClean="0">
                        <a:latin typeface="Cambria Math"/>
                      </a:rPr>
                      <m:t>) </m:t>
                    </m:r>
                  </m:oMath>
                </a14:m>
                <a:r>
                  <a:rPr lang="en-US" dirty="0" smtClean="0"/>
                  <a:t>by </a:t>
                </a:r>
                <a:r>
                  <a:rPr lang="en-US" b="1" dirty="0">
                    <a:solidFill>
                      <a:srgbClr val="FF0000"/>
                    </a:solidFill>
                  </a:rPr>
                  <a:t>marginalization</a:t>
                </a:r>
                <a:r>
                  <a:rPr lang="en-US" dirty="0"/>
                  <a:t> over </a:t>
                </a:r>
                <a:r>
                  <a:rPr lang="en-US" dirty="0" smtClean="0"/>
                  <a:t>a </a:t>
                </a:r>
                <a:r>
                  <a:rPr lang="en-US" b="1" dirty="0">
                    <a:solidFill>
                      <a:srgbClr val="FF0000"/>
                    </a:solidFill>
                  </a:rPr>
                  <a:t>“connecting element”</a:t>
                </a:r>
                <a:r>
                  <a:rPr lang="en-US" dirty="0" smtClean="0"/>
                  <a:t>, the </a:t>
                </a:r>
                <a:r>
                  <a:rPr lang="en-US" dirty="0"/>
                  <a:t>domain of </a:t>
                </a:r>
                <a:r>
                  <a:rPr lang="en-US" dirty="0" smtClean="0"/>
                  <a:t>possible appearances </a:t>
                </a:r>
                <a:r>
                  <a:rPr lang="en-US" dirty="0"/>
                  <a:t>in camera </a:t>
                </a:r>
                <a14:m>
                  <m:oMath xmlns:m="http://schemas.openxmlformats.org/officeDocument/2006/math">
                    <m:r>
                      <a:rPr lang="en-US" b="0" i="1" smtClean="0">
                        <a:latin typeface="Cambria Math"/>
                      </a:rPr>
                      <m:t>𝐵</m:t>
                    </m:r>
                  </m:oMath>
                </a14:m>
                <a:r>
                  <a:rPr lang="en-US" dirty="0" smtClean="0"/>
                  <a:t>.</a:t>
                </a:r>
              </a:p>
            </p:txBody>
          </p:sp>
        </mc:Choice>
        <mc:Fallback xmlns="">
          <p:sp>
            <p:nvSpPr>
              <p:cNvPr id="34" name="Rectangle 33"/>
              <p:cNvSpPr>
                <a:spLocks noRot="1" noChangeAspect="1" noMove="1" noResize="1" noEditPoints="1" noAdjustHandles="1" noChangeArrowheads="1" noChangeShapeType="1" noTextEdit="1"/>
              </p:cNvSpPr>
              <p:nvPr/>
            </p:nvSpPr>
            <p:spPr>
              <a:xfrm>
                <a:off x="609599" y="3639740"/>
                <a:ext cx="7696200" cy="923330"/>
              </a:xfrm>
              <a:prstGeom prst="rect">
                <a:avLst/>
              </a:prstGeom>
              <a:blipFill rotWithShape="1">
                <a:blip r:embed="rId9"/>
                <a:stretch>
                  <a:fillRect/>
                </a:stretch>
              </a:blipFill>
            </p:spPr>
            <p:txBody>
              <a:bodyPr/>
              <a:lstStyle/>
              <a:p>
                <a:r>
                  <a:rPr lang="en-US">
                    <a:noFill/>
                  </a:rPr>
                  <a:t> </a:t>
                </a:r>
              </a:p>
            </p:txBody>
          </p:sp>
        </mc:Fallback>
      </mc:AlternateContent>
      <p:grpSp>
        <p:nvGrpSpPr>
          <p:cNvPr id="25" name="Group 24"/>
          <p:cNvGrpSpPr/>
          <p:nvPr/>
        </p:nvGrpSpPr>
        <p:grpSpPr>
          <a:xfrm>
            <a:off x="7121364" y="316198"/>
            <a:ext cx="1946436" cy="2731802"/>
            <a:chOff x="270036" y="1371600"/>
            <a:chExt cx="1101564" cy="1512602"/>
          </a:xfrm>
        </p:grpSpPr>
        <p:grpSp>
          <p:nvGrpSpPr>
            <p:cNvPr id="35" name="Group 34"/>
            <p:cNvGrpSpPr/>
            <p:nvPr/>
          </p:nvGrpSpPr>
          <p:grpSpPr>
            <a:xfrm>
              <a:off x="560705" y="1549553"/>
              <a:ext cx="629364" cy="1026198"/>
              <a:chOff x="4465018" y="3658665"/>
              <a:chExt cx="1056734" cy="1757682"/>
            </a:xfrm>
          </p:grpSpPr>
          <p:cxnSp>
            <p:nvCxnSpPr>
              <p:cNvPr id="40" name="Straight Connector 39"/>
              <p:cNvCxnSpPr>
                <a:stCxn id="37"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a:stCxn id="38" idx="4"/>
                <a:endCxn id="39"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7" name="Oval 36"/>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37" name="Oval 36"/>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38" name="Oval 37"/>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39" name="Oval 38"/>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8001000" y="545068"/>
                <a:ext cx="612604"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b="1" i="1">
                              <a:latin typeface="Cambria Math"/>
                            </a:rPr>
                          </m:ctrlPr>
                        </m:sSubPr>
                        <m:e>
                          <m:r>
                            <a:rPr lang="en-US" b="1" i="1">
                              <a:latin typeface="Cambria Math"/>
                            </a:rPr>
                            <m:t>𝑺</m:t>
                          </m:r>
                        </m:e>
                        <m:sub>
                          <m:r>
                            <a:rPr lang="en-US" b="1" i="1">
                              <a:solidFill>
                                <a:srgbClr val="FF0000"/>
                              </a:solidFill>
                              <a:latin typeface="Cambria Math"/>
                            </a:rPr>
                            <m:t>𝑨</m:t>
                          </m:r>
                          <m:r>
                            <a:rPr lang="en-US" b="1" i="1">
                              <a:solidFill>
                                <a:srgbClr val="00B050"/>
                              </a:solidFill>
                              <a:latin typeface="Cambria Math"/>
                            </a:rPr>
                            <m:t>𝑩</m:t>
                          </m:r>
                        </m:sub>
                      </m:sSub>
                    </m:oMath>
                  </m:oMathPara>
                </a14:m>
                <a:endParaRPr lang="en-US" b="1" dirty="0"/>
              </a:p>
            </p:txBody>
          </p:sp>
        </mc:Choice>
        <mc:Fallback xmlns="">
          <p:sp>
            <p:nvSpPr>
              <p:cNvPr id="3" name="Rectangle 2"/>
              <p:cNvSpPr>
                <a:spLocks noRot="1" noChangeAspect="1" noMove="1" noResize="1" noEditPoints="1" noAdjustHandles="1" noChangeArrowheads="1" noChangeShapeType="1" noTextEdit="1"/>
              </p:cNvSpPr>
              <p:nvPr/>
            </p:nvSpPr>
            <p:spPr>
              <a:xfrm>
                <a:off x="8001000" y="545068"/>
                <a:ext cx="612604" cy="36933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9082" y="1840468"/>
                <a:ext cx="6061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𝑺</m:t>
                          </m:r>
                        </m:e>
                        <m:sub>
                          <m:r>
                            <a:rPr lang="en-US" b="1" i="1">
                              <a:solidFill>
                                <a:srgbClr val="00B050"/>
                              </a:solidFill>
                              <a:latin typeface="Cambria Math"/>
                            </a:rPr>
                            <m:t>𝑩</m:t>
                          </m:r>
                          <m:r>
                            <a:rPr lang="en-US" b="1" i="1">
                              <a:solidFill>
                                <a:srgbClr val="7030A0"/>
                              </a:solidFill>
                              <a:latin typeface="Cambria Math"/>
                            </a:rPr>
                            <m:t>𝑪</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8649082" y="1840468"/>
                <a:ext cx="606192"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09600" y="1219200"/>
                <a:ext cx="2325445" cy="161460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400" b="1" i="1">
                              <a:latin typeface="Cambria Math"/>
                            </a:rPr>
                          </m:ctrlPr>
                        </m:sSubPr>
                        <m:e>
                          <m:r>
                            <a:rPr lang="en-US" sz="1400" b="1" i="1">
                              <a:latin typeface="Cambria Math"/>
                            </a:rPr>
                            <m:t>𝑺</m:t>
                          </m:r>
                        </m:e>
                        <m:sub>
                          <m:r>
                            <a:rPr lang="en-US" sz="1400" b="1" i="1">
                              <a:solidFill>
                                <a:srgbClr val="FF0000"/>
                              </a:solidFill>
                              <a:latin typeface="Cambria Math"/>
                            </a:rPr>
                            <m:t>𝑨</m:t>
                          </m:r>
                          <m:r>
                            <a:rPr lang="en-US" sz="1400" b="1" i="1">
                              <a:solidFill>
                                <a:srgbClr val="00B050"/>
                              </a:solidFill>
                              <a:latin typeface="Cambria Math"/>
                            </a:rPr>
                            <m:t>𝑩</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𝑨</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𝒋</m:t>
                          </m:r>
                        </m:sup>
                      </m:sSubSup>
                      <m:r>
                        <a:rPr lang="en-US" sz="1400" b="1" i="1">
                          <a:latin typeface="Cambria Math"/>
                        </a:rPr>
                        <m:t>)}</m:t>
                      </m:r>
                    </m:oMath>
                  </m:oMathPara>
                </a14:m>
                <a:endParaRPr lang="en-US" sz="1400" b="1" dirty="0"/>
              </a:p>
              <a:p>
                <a:endParaRPr lang="en-US" sz="1400" b="1" i="1" dirty="0" smtClean="0">
                  <a:solidFill>
                    <a:schemeClr val="tx1"/>
                  </a:solidFill>
                  <a:latin typeface="Cambria Math"/>
                </a:endParaRPr>
              </a:p>
              <a:p>
                <a:pPr/>
                <a14:m>
                  <m:oMathPara xmlns:m="http://schemas.openxmlformats.org/officeDocument/2006/math">
                    <m:oMathParaPr>
                      <m:jc m:val="left"/>
                    </m:oMathParaPr>
                    <m:oMath xmlns:m="http://schemas.openxmlformats.org/officeDocument/2006/math">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𝑨𝑩</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𝑨</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𝒋</m:t>
                          </m:r>
                        </m:sup>
                      </m:sSubSup>
                      <m:r>
                        <a:rPr lang="en-US" sz="1400" b="1" i="1">
                          <a:latin typeface="Cambria Math"/>
                        </a:rPr>
                        <m:t>)</m:t>
                      </m:r>
                      <m:r>
                        <a:rPr lang="en-US" sz="1400" b="1" i="1" smtClean="0">
                          <a:solidFill>
                            <a:schemeClr val="tx1"/>
                          </a:solidFill>
                          <a:latin typeface="Cambria Math"/>
                        </a:rPr>
                        <m:t>=</m:t>
                      </m:r>
                      <m:d>
                        <m:dPr>
                          <m:begChr m:val="{"/>
                          <m:endChr m:val=""/>
                          <m:ctrlPr>
                            <a:rPr lang="en-US" sz="1400" b="1" i="1" smtClean="0">
                              <a:solidFill>
                                <a:schemeClr val="tx1"/>
                              </a:solidFill>
                              <a:latin typeface="Cambria Math"/>
                            </a:rPr>
                          </m:ctrlPr>
                        </m:dPr>
                        <m:e>
                          <m:eqArr>
                            <m:eqArrPr>
                              <m:ctrlPr>
                                <a:rPr lang="en-US" sz="1400" b="1" i="1" smtClean="0">
                                  <a:solidFill>
                                    <a:schemeClr val="tx1"/>
                                  </a:solidFill>
                                  <a:latin typeface="Cambria Math"/>
                                </a:rPr>
                              </m:ctrlPr>
                            </m:eqArrPr>
                            <m:e>
                              <m:r>
                                <a:rPr lang="en-US" sz="1400" b="1" i="1" smtClean="0">
                                  <a:solidFill>
                                    <a:schemeClr val="tx1"/>
                                  </a:solidFill>
                                  <a:latin typeface="Cambria Math"/>
                                </a:rPr>
                                <m:t>𝟏</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rPr>
                                <m:t>=</m:t>
                              </m:r>
                              <m:r>
                                <a:rPr lang="en-US" sz="1400" b="1" i="1" smtClean="0">
                                  <a:solidFill>
                                    <a:schemeClr val="tx1"/>
                                  </a:solidFill>
                                  <a:latin typeface="Cambria Math"/>
                                </a:rPr>
                                <m:t>𝒋</m:t>
                              </m:r>
                            </m:e>
                            <m:e>
                              <m:r>
                                <a:rPr lang="en-US" sz="1400" b="1" i="1" smtClean="0">
                                  <a:solidFill>
                                    <a:schemeClr val="tx1"/>
                                  </a:solidFill>
                                  <a:latin typeface="Cambria Math"/>
                                </a:rPr>
                                <m:t>   </m:t>
                              </m:r>
                            </m:e>
                            <m:e>
                              <m:r>
                                <a:rPr lang="en-US" sz="1400" b="1" i="1" smtClean="0">
                                  <a:solidFill>
                                    <a:schemeClr val="tx1"/>
                                  </a:solidFill>
                                  <a:latin typeface="Cambria Math"/>
                                </a:rPr>
                                <m:t>𝟎</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ea typeface="Cambria Math"/>
                                </a:rPr>
                                <m:t>≠</m:t>
                              </m:r>
                              <m:r>
                                <a:rPr lang="en-US" sz="1400" b="1" i="1" smtClean="0">
                                  <a:solidFill>
                                    <a:schemeClr val="tx1"/>
                                  </a:solidFill>
                                  <a:latin typeface="Cambria Math"/>
                                  <a:ea typeface="Cambria Math"/>
                                </a:rPr>
                                <m:t>𝒋</m:t>
                              </m:r>
                            </m:e>
                          </m:eqArr>
                        </m:e>
                      </m:d>
                    </m:oMath>
                  </m:oMathPara>
                </a14:m>
                <a:r>
                  <a:rPr lang="en-US" sz="1400" b="1" i="1" dirty="0" smtClean="0">
                    <a:solidFill>
                      <a:schemeClr val="tx1"/>
                    </a:solidFill>
                    <a:latin typeface="Cambria Math"/>
                    <a:ea typeface="Cambria Math"/>
                  </a:rPr>
                  <a:t/>
                </a:r>
                <a:br>
                  <a:rPr lang="en-US" sz="1400" b="1" i="1" dirty="0" smtClean="0">
                    <a:solidFill>
                      <a:schemeClr val="tx1"/>
                    </a:solidFill>
                    <a:latin typeface="Cambria Math"/>
                    <a:ea typeface="Cambria Math"/>
                  </a:rPr>
                </a:br>
                <a:r>
                  <a:rPr lang="en-US" sz="1400" b="1" i="1" dirty="0" smtClean="0">
                    <a:solidFill>
                      <a:schemeClr val="tx1"/>
                    </a:solidFill>
                    <a:latin typeface="Cambria Math"/>
                  </a:rPr>
                  <a:t/>
                </a:r>
                <a:br>
                  <a:rPr lang="en-US" sz="1400" b="1" i="1" dirty="0" smtClean="0">
                    <a:solidFill>
                      <a:schemeClr val="tx1"/>
                    </a:solidFill>
                    <a:latin typeface="Cambria Math"/>
                  </a:rPr>
                </a:br>
                <a14:m>
                  <m:oMathPara xmlns:m="http://schemas.openxmlformats.org/officeDocument/2006/math">
                    <m:oMathParaPr>
                      <m:jc m:val="left"/>
                    </m:oMathParaPr>
                    <m:oMath xmlns:m="http://schemas.openxmlformats.org/officeDocument/2006/math">
                      <m:r>
                        <a:rPr lang="en-US" sz="1400" b="1" i="1" smtClean="0">
                          <a:solidFill>
                            <a:schemeClr val="tx1"/>
                          </a:solidFill>
                          <a:latin typeface="Cambria Math"/>
                        </a:rPr>
                        <m:t>𝑷</m:t>
                      </m:r>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𝑨𝑩</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𝒙</m:t>
                          </m:r>
                        </m:e>
                        <m:sub>
                          <m:r>
                            <a:rPr lang="en-US" sz="1400" b="1" i="1" smtClean="0">
                              <a:solidFill>
                                <a:schemeClr val="tx1"/>
                              </a:solidFill>
                              <a:latin typeface="Cambria Math"/>
                            </a:rPr>
                            <m:t>𝑨</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𝒙</m:t>
                          </m:r>
                        </m:e>
                        <m:sub>
                          <m:r>
                            <a:rPr lang="en-US" sz="1400" b="1" i="1" smtClean="0">
                              <a:solidFill>
                                <a:schemeClr val="tx1"/>
                              </a:solidFill>
                              <a:latin typeface="Cambria Math"/>
                            </a:rPr>
                            <m:t>𝑩</m:t>
                          </m:r>
                        </m:sub>
                      </m:sSub>
                      <m:r>
                        <a:rPr lang="en-US" sz="1400" b="1" i="1" smtClean="0">
                          <a:solidFill>
                            <a:schemeClr val="tx1"/>
                          </a:solidFill>
                          <a:latin typeface="Cambria Math"/>
                        </a:rPr>
                        <m:t>)</m:t>
                      </m:r>
                    </m:oMath>
                  </m:oMathPara>
                </a14:m>
                <a:endParaRPr lang="en-US" sz="1400" b="1" dirty="0">
                  <a:solidFill>
                    <a:schemeClr val="tx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609600" y="1219200"/>
                <a:ext cx="2325445" cy="1614609"/>
              </a:xfrm>
              <a:prstGeom prst="rect">
                <a:avLst/>
              </a:prstGeom>
              <a:blipFill rotWithShape="1">
                <a:blip r:embed="rId18"/>
                <a:stretch>
                  <a:fillRect b="-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626330" y="1258352"/>
                <a:ext cx="2317429" cy="1616148"/>
              </a:xfrm>
              <a:prstGeom prst="rect">
                <a:avLst/>
              </a:prstGeom>
            </p:spPr>
            <p:txBody>
              <a:bodyPr wrap="none">
                <a:spAutoFit/>
              </a:bodyPr>
              <a:lstStyle/>
              <a:p>
                <a:pPr algn="r"/>
                <a14:m>
                  <m:oMathPara xmlns:m="http://schemas.openxmlformats.org/officeDocument/2006/math">
                    <m:oMathParaPr>
                      <m:jc m:val="right"/>
                    </m:oMathParaPr>
                    <m:oMath xmlns:m="http://schemas.openxmlformats.org/officeDocument/2006/math">
                      <m:sSub>
                        <m:sSubPr>
                          <m:ctrlPr>
                            <a:rPr lang="en-US" sz="1400" b="1" i="1" smtClean="0">
                              <a:latin typeface="Cambria Math"/>
                            </a:rPr>
                          </m:ctrlPr>
                        </m:sSubPr>
                        <m:e>
                          <m:r>
                            <a:rPr lang="en-US" sz="1400" b="1" i="1">
                              <a:latin typeface="Cambria Math"/>
                            </a:rPr>
                            <m:t>𝑺</m:t>
                          </m:r>
                        </m:e>
                        <m:sub>
                          <m:r>
                            <a:rPr lang="en-US" sz="1400" b="1" i="1">
                              <a:solidFill>
                                <a:srgbClr val="00B050"/>
                              </a:solidFill>
                              <a:latin typeface="Cambria Math"/>
                            </a:rPr>
                            <m:t>𝑩</m:t>
                          </m:r>
                          <m:r>
                            <a:rPr lang="en-US" sz="1400" b="1" i="1">
                              <a:solidFill>
                                <a:srgbClr val="7030A0"/>
                              </a:solidFill>
                              <a:latin typeface="Cambria Math"/>
                            </a:rPr>
                            <m:t>𝑪</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𝑪</m:t>
                          </m:r>
                        </m:sub>
                        <m:sup>
                          <m:r>
                            <a:rPr lang="en-US" sz="1400" b="1" i="1">
                              <a:latin typeface="Cambria Math"/>
                            </a:rPr>
                            <m:t>𝒋</m:t>
                          </m:r>
                        </m:sup>
                      </m:sSubSup>
                      <m:r>
                        <a:rPr lang="en-US" sz="1400" b="1" i="1">
                          <a:latin typeface="Cambria Math"/>
                        </a:rPr>
                        <m:t>)}</m:t>
                      </m:r>
                    </m:oMath>
                  </m:oMathPara>
                </a14:m>
                <a:endParaRPr lang="en-US" sz="1400" b="1" dirty="0"/>
              </a:p>
              <a:p>
                <a:pPr algn="r"/>
                <a:endParaRPr lang="en-US" sz="1400" b="1" i="1" dirty="0" smtClean="0">
                  <a:solidFill>
                    <a:schemeClr val="tx1"/>
                  </a:solidFill>
                  <a:latin typeface="Cambria Math"/>
                </a:endParaRPr>
              </a:p>
              <a:p>
                <a:pPr algn="r"/>
                <a14:m>
                  <m:oMathPara xmlns:m="http://schemas.openxmlformats.org/officeDocument/2006/math">
                    <m:oMathParaPr>
                      <m:jc m:val="right"/>
                    </m:oMathParaPr>
                    <m:oMath xmlns:m="http://schemas.openxmlformats.org/officeDocument/2006/math">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𝑩𝑪</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𝑪</m:t>
                          </m:r>
                        </m:sub>
                        <m:sup>
                          <m:r>
                            <a:rPr lang="en-US" sz="1400" b="1" i="1">
                              <a:latin typeface="Cambria Math"/>
                            </a:rPr>
                            <m:t>𝒋</m:t>
                          </m:r>
                        </m:sup>
                      </m:sSubSup>
                      <m:r>
                        <a:rPr lang="en-US" sz="1400" b="1" i="1">
                          <a:latin typeface="Cambria Math"/>
                        </a:rPr>
                        <m:t>)</m:t>
                      </m:r>
                      <m:r>
                        <a:rPr lang="en-US" sz="1400" b="1" i="1" smtClean="0">
                          <a:solidFill>
                            <a:schemeClr val="tx1"/>
                          </a:solidFill>
                          <a:latin typeface="Cambria Math"/>
                        </a:rPr>
                        <m:t>=</m:t>
                      </m:r>
                      <m:d>
                        <m:dPr>
                          <m:begChr m:val="{"/>
                          <m:endChr m:val=""/>
                          <m:ctrlPr>
                            <a:rPr lang="en-US" sz="1400" b="1" i="1" smtClean="0">
                              <a:solidFill>
                                <a:schemeClr val="tx1"/>
                              </a:solidFill>
                              <a:latin typeface="Cambria Math"/>
                            </a:rPr>
                          </m:ctrlPr>
                        </m:dPr>
                        <m:e>
                          <m:eqArr>
                            <m:eqArrPr>
                              <m:ctrlPr>
                                <a:rPr lang="en-US" sz="1400" b="1" i="1" smtClean="0">
                                  <a:solidFill>
                                    <a:schemeClr val="tx1"/>
                                  </a:solidFill>
                                  <a:latin typeface="Cambria Math"/>
                                </a:rPr>
                              </m:ctrlPr>
                            </m:eqArrPr>
                            <m:e>
                              <m:r>
                                <a:rPr lang="en-US" sz="1400" b="1" i="1" smtClean="0">
                                  <a:solidFill>
                                    <a:schemeClr val="tx1"/>
                                  </a:solidFill>
                                  <a:latin typeface="Cambria Math"/>
                                </a:rPr>
                                <m:t>𝟏</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rPr>
                                <m:t>=</m:t>
                              </m:r>
                              <m:r>
                                <a:rPr lang="en-US" sz="1400" b="1" i="1" smtClean="0">
                                  <a:solidFill>
                                    <a:schemeClr val="tx1"/>
                                  </a:solidFill>
                                  <a:latin typeface="Cambria Math"/>
                                </a:rPr>
                                <m:t>𝒋</m:t>
                              </m:r>
                            </m:e>
                            <m:e>
                              <m:r>
                                <a:rPr lang="en-US" sz="1400" b="1" i="1" smtClean="0">
                                  <a:solidFill>
                                    <a:schemeClr val="tx1"/>
                                  </a:solidFill>
                                  <a:latin typeface="Cambria Math"/>
                                </a:rPr>
                                <m:t>   </m:t>
                              </m:r>
                            </m:e>
                            <m:e>
                              <m:r>
                                <a:rPr lang="en-US" sz="1400" b="1" i="1" smtClean="0">
                                  <a:solidFill>
                                    <a:schemeClr val="tx1"/>
                                  </a:solidFill>
                                  <a:latin typeface="Cambria Math"/>
                                </a:rPr>
                                <m:t>𝟎</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ea typeface="Cambria Math"/>
                                </a:rPr>
                                <m:t>≠</m:t>
                              </m:r>
                              <m:r>
                                <a:rPr lang="en-US" sz="1400" b="1" i="1" smtClean="0">
                                  <a:solidFill>
                                    <a:schemeClr val="tx1"/>
                                  </a:solidFill>
                                  <a:latin typeface="Cambria Math"/>
                                  <a:ea typeface="Cambria Math"/>
                                </a:rPr>
                                <m:t>𝒋</m:t>
                              </m:r>
                            </m:e>
                          </m:eqArr>
                        </m:e>
                      </m:d>
                    </m:oMath>
                  </m:oMathPara>
                </a14:m>
                <a:r>
                  <a:rPr lang="en-US" sz="1400" b="1" i="1" dirty="0" smtClean="0">
                    <a:solidFill>
                      <a:schemeClr val="tx1"/>
                    </a:solidFill>
                    <a:latin typeface="Cambria Math"/>
                  </a:rPr>
                  <a:t/>
                </a:r>
                <a:br>
                  <a:rPr lang="en-US" sz="1400" b="1" i="1" dirty="0" smtClean="0">
                    <a:solidFill>
                      <a:schemeClr val="tx1"/>
                    </a:solidFill>
                    <a:latin typeface="Cambria Math"/>
                  </a:rPr>
                </a:br>
                <a:r>
                  <a:rPr lang="en-US" sz="1400" b="1" i="1" dirty="0" smtClean="0">
                    <a:solidFill>
                      <a:schemeClr val="tx1"/>
                    </a:solidFill>
                    <a:latin typeface="Cambria Math"/>
                  </a:rPr>
                  <a:t/>
                </a:r>
                <a:br>
                  <a:rPr lang="en-US" sz="1400" b="1" i="1" dirty="0" smtClean="0">
                    <a:solidFill>
                      <a:schemeClr val="tx1"/>
                    </a:solidFill>
                    <a:latin typeface="Cambria Math"/>
                  </a:rPr>
                </a:br>
                <a14:m>
                  <m:oMathPara xmlns:m="http://schemas.openxmlformats.org/officeDocument/2006/math">
                    <m:oMathParaPr>
                      <m:jc m:val="right"/>
                    </m:oMathParaPr>
                    <m:oMath xmlns:m="http://schemas.openxmlformats.org/officeDocument/2006/math">
                      <m:r>
                        <a:rPr lang="en-US" sz="1400" b="1" i="1" smtClean="0">
                          <a:solidFill>
                            <a:schemeClr val="tx1"/>
                          </a:solidFill>
                          <a:latin typeface="Cambria Math"/>
                        </a:rPr>
                        <m:t>𝑷</m:t>
                      </m:r>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𝑩𝑪</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𝑩</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𝑪</m:t>
                          </m:r>
                        </m:sub>
                      </m:sSub>
                      <m:r>
                        <a:rPr lang="en-US" sz="1400" b="1" i="1" smtClean="0">
                          <a:solidFill>
                            <a:schemeClr val="tx1"/>
                          </a:solidFill>
                          <a:latin typeface="Cambria Math"/>
                        </a:rPr>
                        <m:t>)</m:t>
                      </m:r>
                    </m:oMath>
                  </m:oMathPara>
                </a14:m>
                <a:endParaRPr lang="en-US" sz="1400" b="1" dirty="0">
                  <a:solidFill>
                    <a:schemeClr val="tx1"/>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4626330" y="1258352"/>
                <a:ext cx="2317429" cy="1616148"/>
              </a:xfrm>
              <a:prstGeom prst="rect">
                <a:avLst/>
              </a:prstGeom>
              <a:blipFill rotWithShape="1">
                <a:blip r:embed="rId19"/>
                <a:stretch>
                  <a:fillRect b="-3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7126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26" grpId="1" animBg="1"/>
      <p:bldP spid="36" grpId="0" animBg="1"/>
      <p:bldP spid="7" grpId="0" animBg="1"/>
      <p:bldP spid="214" grpId="0"/>
      <p:bldP spid="215" grpId="0" animBg="1"/>
      <p:bldP spid="219" grpId="0" animBg="1"/>
      <p:bldP spid="220" grpId="0" animBg="1"/>
      <p:bldP spid="230" grpId="0"/>
      <p:bldP spid="2" grpId="0"/>
      <p:bldP spid="34"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6248400" y="2513000"/>
            <a:ext cx="327910" cy="427224"/>
          </a:xfrm>
          <a:prstGeom prst="ellipse">
            <a:avLst/>
          </a:prstGeom>
          <a:gradFill>
            <a:gsLst>
              <a:gs pos="0">
                <a:schemeClr val="accent2">
                  <a:tint val="50000"/>
                  <a:satMod val="300000"/>
                  <a:alpha val="5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sp>
        <p:nvSpPr>
          <p:cNvPr id="26" name="Rectangle 25"/>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a:t>The Transitive Alg. </a:t>
            </a:r>
            <a:r>
              <a:rPr lang="en-US" sz="1400" b="1" dirty="0">
                <a:solidFill>
                  <a:schemeClr val="bg1">
                    <a:lumMod val="75000"/>
                  </a:schemeClr>
                </a:solidFill>
              </a:rPr>
              <a:t>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a:t>
            </a:r>
            <a:r>
              <a:rPr lang="en-US" sz="1400" b="1" dirty="0">
                <a:solidFill>
                  <a:schemeClr val="bg1">
                    <a:lumMod val="75000"/>
                  </a:schemeClr>
                </a:solidFill>
              </a:rPr>
              <a:t>Summary &amp; Future Work</a:t>
            </a:r>
          </a:p>
        </p:txBody>
      </p:sp>
      <p:sp>
        <p:nvSpPr>
          <p:cNvPr id="7" name="Oval 6"/>
          <p:cNvSpPr/>
          <p:nvPr/>
        </p:nvSpPr>
        <p:spPr>
          <a:xfrm>
            <a:off x="1454980" y="2468376"/>
            <a:ext cx="327910" cy="427224"/>
          </a:xfrm>
          <a:prstGeom prst="ellipse">
            <a:avLst/>
          </a:prstGeom>
          <a:gradFill>
            <a:gsLst>
              <a:gs pos="0">
                <a:schemeClr val="accent2">
                  <a:tint val="50000"/>
                  <a:satMod val="300000"/>
                  <a:alpha val="5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a:t>The Transitive </a:t>
            </a:r>
            <a:r>
              <a:rPr lang="en-US" sz="4200" dirty="0" smtClean="0"/>
              <a:t>Algorithm</a:t>
            </a:r>
            <a:endParaRPr lang="en-US" sz="4200" dirty="0"/>
          </a:p>
        </p:txBody>
      </p:sp>
      <mc:AlternateContent xmlns:mc="http://schemas.openxmlformats.org/markup-compatibility/2006" xmlns:a14="http://schemas.microsoft.com/office/drawing/2010/main">
        <mc:Choice Requires="a14">
          <p:sp>
            <p:nvSpPr>
              <p:cNvPr id="214" name="Rectangle 213"/>
              <p:cNvSpPr/>
              <p:nvPr/>
            </p:nvSpPr>
            <p:spPr>
              <a:xfrm>
                <a:off x="3048000" y="2968823"/>
                <a:ext cx="156183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solidFill>
                          <a:latin typeface="Cambria Math"/>
                        </a:rPr>
                        <m:t>𝑷</m:t>
                      </m:r>
                      <m:d>
                        <m:dPr>
                          <m:ctrlPr>
                            <a:rPr lang="en-US" sz="1400" b="1" i="1" smtClean="0">
                              <a:solidFill>
                                <a:schemeClr val="tx1"/>
                              </a:solidFill>
                              <a:latin typeface="Cambria Math"/>
                            </a:rPr>
                          </m:ctrlPr>
                        </m:dPr>
                        <m:e>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𝑨𝑪</m:t>
                              </m:r>
                            </m:sub>
                          </m:sSub>
                        </m:e>
                        <m:e>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𝑨</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𝑪</m:t>
                              </m:r>
                            </m:sub>
                          </m:sSub>
                        </m:e>
                      </m:d>
                      <m:r>
                        <a:rPr lang="en-US" sz="1400" b="1" i="1" smtClean="0">
                          <a:solidFill>
                            <a:schemeClr val="tx1"/>
                          </a:solidFill>
                          <a:latin typeface="Cambria Math"/>
                        </a:rPr>
                        <m:t>=?</m:t>
                      </m:r>
                    </m:oMath>
                  </m:oMathPara>
                </a14:m>
                <a:endParaRPr lang="en-US" sz="1400" b="1" dirty="0">
                  <a:solidFill>
                    <a:schemeClr val="tx1"/>
                  </a:solidFill>
                </a:endParaRPr>
              </a:p>
            </p:txBody>
          </p:sp>
        </mc:Choice>
        <mc:Fallback xmlns="">
          <p:sp>
            <p:nvSpPr>
              <p:cNvPr id="214" name="Rectangle 213"/>
              <p:cNvSpPr>
                <a:spLocks noRot="1" noChangeAspect="1" noMove="1" noResize="1" noEditPoints="1" noAdjustHandles="1" noChangeArrowheads="1" noChangeShapeType="1" noTextEdit="1"/>
              </p:cNvSpPr>
              <p:nvPr/>
            </p:nvSpPr>
            <p:spPr>
              <a:xfrm>
                <a:off x="3048000" y="2968823"/>
                <a:ext cx="1561838" cy="307777"/>
              </a:xfrm>
              <a:prstGeom prst="rect">
                <a:avLst/>
              </a:prstGeom>
              <a:blipFill rotWithShape="1">
                <a:blip r:embed="rId6"/>
                <a:stretch>
                  <a:fillRect/>
                </a:stretch>
              </a:blipFill>
            </p:spPr>
            <p:txBody>
              <a:bodyPr/>
              <a:lstStyle/>
              <a:p>
                <a:r>
                  <a:rPr lang="en-US">
                    <a:noFill/>
                  </a:rPr>
                  <a:t> </a:t>
                </a:r>
              </a:p>
            </p:txBody>
          </p:sp>
        </mc:Fallback>
      </mc:AlternateContent>
      <p:sp>
        <p:nvSpPr>
          <p:cNvPr id="215" name="Rounded Rectangle 214"/>
          <p:cNvSpPr/>
          <p:nvPr/>
        </p:nvSpPr>
        <p:spPr>
          <a:xfrm>
            <a:off x="2997957" y="2874501"/>
            <a:ext cx="1726444" cy="4336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216" name="Rectangle 215"/>
              <p:cNvSpPr/>
              <p:nvPr/>
            </p:nvSpPr>
            <p:spPr>
              <a:xfrm>
                <a:off x="609600" y="1219200"/>
                <a:ext cx="2325445" cy="161460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400" b="1" i="1">
                              <a:latin typeface="Cambria Math"/>
                            </a:rPr>
                          </m:ctrlPr>
                        </m:sSubPr>
                        <m:e>
                          <m:r>
                            <a:rPr lang="en-US" sz="1400" b="1" i="1">
                              <a:latin typeface="Cambria Math"/>
                            </a:rPr>
                            <m:t>𝑺</m:t>
                          </m:r>
                        </m:e>
                        <m:sub>
                          <m:r>
                            <a:rPr lang="en-US" sz="1400" b="1" i="1">
                              <a:solidFill>
                                <a:srgbClr val="FF0000"/>
                              </a:solidFill>
                              <a:latin typeface="Cambria Math"/>
                            </a:rPr>
                            <m:t>𝑨</m:t>
                          </m:r>
                          <m:r>
                            <a:rPr lang="en-US" sz="1400" b="1" i="1">
                              <a:solidFill>
                                <a:srgbClr val="00B050"/>
                              </a:solidFill>
                              <a:latin typeface="Cambria Math"/>
                            </a:rPr>
                            <m:t>𝑩</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𝑨</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𝒋</m:t>
                          </m:r>
                        </m:sup>
                      </m:sSubSup>
                      <m:r>
                        <a:rPr lang="en-US" sz="1400" b="1" i="1">
                          <a:latin typeface="Cambria Math"/>
                        </a:rPr>
                        <m:t>)}</m:t>
                      </m:r>
                    </m:oMath>
                  </m:oMathPara>
                </a14:m>
                <a:endParaRPr lang="en-US" sz="1400" b="1" dirty="0"/>
              </a:p>
              <a:p>
                <a:endParaRPr lang="en-US" sz="1400" b="1" i="1" dirty="0" smtClean="0">
                  <a:solidFill>
                    <a:schemeClr val="tx1"/>
                  </a:solidFill>
                  <a:latin typeface="Cambria Math"/>
                </a:endParaRPr>
              </a:p>
              <a:p>
                <a:pPr/>
                <a14:m>
                  <m:oMathPara xmlns:m="http://schemas.openxmlformats.org/officeDocument/2006/math">
                    <m:oMathParaPr>
                      <m:jc m:val="left"/>
                    </m:oMathParaPr>
                    <m:oMath xmlns:m="http://schemas.openxmlformats.org/officeDocument/2006/math">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𝑨𝑩</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𝑨</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𝒋</m:t>
                          </m:r>
                        </m:sup>
                      </m:sSubSup>
                      <m:r>
                        <a:rPr lang="en-US" sz="1400" b="1" i="1">
                          <a:latin typeface="Cambria Math"/>
                        </a:rPr>
                        <m:t>)</m:t>
                      </m:r>
                      <m:r>
                        <a:rPr lang="en-US" sz="1400" b="1" i="1" smtClean="0">
                          <a:solidFill>
                            <a:schemeClr val="tx1"/>
                          </a:solidFill>
                          <a:latin typeface="Cambria Math"/>
                        </a:rPr>
                        <m:t>=</m:t>
                      </m:r>
                      <m:d>
                        <m:dPr>
                          <m:begChr m:val="{"/>
                          <m:endChr m:val=""/>
                          <m:ctrlPr>
                            <a:rPr lang="en-US" sz="1400" b="1" i="1" smtClean="0">
                              <a:solidFill>
                                <a:schemeClr val="tx1"/>
                              </a:solidFill>
                              <a:latin typeface="Cambria Math"/>
                            </a:rPr>
                          </m:ctrlPr>
                        </m:dPr>
                        <m:e>
                          <m:eqArr>
                            <m:eqArrPr>
                              <m:ctrlPr>
                                <a:rPr lang="en-US" sz="1400" b="1" i="1" smtClean="0">
                                  <a:solidFill>
                                    <a:schemeClr val="tx1"/>
                                  </a:solidFill>
                                  <a:latin typeface="Cambria Math"/>
                                </a:rPr>
                              </m:ctrlPr>
                            </m:eqArrPr>
                            <m:e>
                              <m:r>
                                <a:rPr lang="en-US" sz="1400" b="1" i="1" smtClean="0">
                                  <a:solidFill>
                                    <a:schemeClr val="tx1"/>
                                  </a:solidFill>
                                  <a:latin typeface="Cambria Math"/>
                                </a:rPr>
                                <m:t>𝟏</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rPr>
                                <m:t>=</m:t>
                              </m:r>
                              <m:r>
                                <a:rPr lang="en-US" sz="1400" b="1" i="1" smtClean="0">
                                  <a:solidFill>
                                    <a:schemeClr val="tx1"/>
                                  </a:solidFill>
                                  <a:latin typeface="Cambria Math"/>
                                </a:rPr>
                                <m:t>𝒋</m:t>
                              </m:r>
                            </m:e>
                            <m:e>
                              <m:r>
                                <a:rPr lang="en-US" sz="1400" b="1" i="1" smtClean="0">
                                  <a:solidFill>
                                    <a:schemeClr val="tx1"/>
                                  </a:solidFill>
                                  <a:latin typeface="Cambria Math"/>
                                </a:rPr>
                                <m:t>   </m:t>
                              </m:r>
                            </m:e>
                            <m:e>
                              <m:r>
                                <a:rPr lang="en-US" sz="1400" b="1" i="1" smtClean="0">
                                  <a:solidFill>
                                    <a:schemeClr val="tx1"/>
                                  </a:solidFill>
                                  <a:latin typeface="Cambria Math"/>
                                </a:rPr>
                                <m:t>𝟎</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ea typeface="Cambria Math"/>
                                </a:rPr>
                                <m:t>≠</m:t>
                              </m:r>
                              <m:r>
                                <a:rPr lang="en-US" sz="1400" b="1" i="1" smtClean="0">
                                  <a:solidFill>
                                    <a:schemeClr val="tx1"/>
                                  </a:solidFill>
                                  <a:latin typeface="Cambria Math"/>
                                  <a:ea typeface="Cambria Math"/>
                                </a:rPr>
                                <m:t>𝒋</m:t>
                              </m:r>
                            </m:e>
                          </m:eqArr>
                        </m:e>
                      </m:d>
                    </m:oMath>
                  </m:oMathPara>
                </a14:m>
                <a:r>
                  <a:rPr lang="en-US" sz="1400" b="1" i="1" dirty="0" smtClean="0">
                    <a:solidFill>
                      <a:schemeClr val="tx1"/>
                    </a:solidFill>
                    <a:latin typeface="Cambria Math"/>
                    <a:ea typeface="Cambria Math"/>
                  </a:rPr>
                  <a:t/>
                </a:r>
                <a:br>
                  <a:rPr lang="en-US" sz="1400" b="1" i="1" dirty="0" smtClean="0">
                    <a:solidFill>
                      <a:schemeClr val="tx1"/>
                    </a:solidFill>
                    <a:latin typeface="Cambria Math"/>
                    <a:ea typeface="Cambria Math"/>
                  </a:rPr>
                </a:br>
                <a:r>
                  <a:rPr lang="en-US" sz="1400" b="1" i="1" dirty="0" smtClean="0">
                    <a:solidFill>
                      <a:schemeClr val="tx1"/>
                    </a:solidFill>
                    <a:latin typeface="Cambria Math"/>
                  </a:rPr>
                  <a:t/>
                </a:r>
                <a:br>
                  <a:rPr lang="en-US" sz="1400" b="1" i="1" dirty="0" smtClean="0">
                    <a:solidFill>
                      <a:schemeClr val="tx1"/>
                    </a:solidFill>
                    <a:latin typeface="Cambria Math"/>
                  </a:rPr>
                </a:br>
                <a14:m>
                  <m:oMathPara xmlns:m="http://schemas.openxmlformats.org/officeDocument/2006/math">
                    <m:oMathParaPr>
                      <m:jc m:val="left"/>
                    </m:oMathParaPr>
                    <m:oMath xmlns:m="http://schemas.openxmlformats.org/officeDocument/2006/math">
                      <m:r>
                        <a:rPr lang="en-US" sz="1400" b="1" i="1" smtClean="0">
                          <a:solidFill>
                            <a:schemeClr val="tx1"/>
                          </a:solidFill>
                          <a:latin typeface="Cambria Math"/>
                        </a:rPr>
                        <m:t>𝑷</m:t>
                      </m:r>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𝑨𝑩</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𝒙</m:t>
                          </m:r>
                        </m:e>
                        <m:sub>
                          <m:r>
                            <a:rPr lang="en-US" sz="1400" b="1" i="1" smtClean="0">
                              <a:solidFill>
                                <a:schemeClr val="tx1"/>
                              </a:solidFill>
                              <a:latin typeface="Cambria Math"/>
                            </a:rPr>
                            <m:t>𝑨</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𝒙</m:t>
                          </m:r>
                        </m:e>
                        <m:sub>
                          <m:r>
                            <a:rPr lang="en-US" sz="1400" b="1" i="1" smtClean="0">
                              <a:solidFill>
                                <a:schemeClr val="tx1"/>
                              </a:solidFill>
                              <a:latin typeface="Cambria Math"/>
                            </a:rPr>
                            <m:t>𝑩</m:t>
                          </m:r>
                        </m:sub>
                      </m:sSub>
                      <m:r>
                        <a:rPr lang="en-US" sz="1400" b="1" i="1" smtClean="0">
                          <a:solidFill>
                            <a:schemeClr val="tx1"/>
                          </a:solidFill>
                          <a:latin typeface="Cambria Math"/>
                        </a:rPr>
                        <m:t>)</m:t>
                      </m:r>
                    </m:oMath>
                  </m:oMathPara>
                </a14:m>
                <a:endParaRPr lang="en-US" sz="1400" b="1" dirty="0">
                  <a:solidFill>
                    <a:schemeClr val="tx1"/>
                  </a:solidFill>
                </a:endParaRPr>
              </a:p>
            </p:txBody>
          </p:sp>
        </mc:Choice>
        <mc:Fallback xmlns="">
          <p:sp>
            <p:nvSpPr>
              <p:cNvPr id="216" name="Rectangle 215"/>
              <p:cNvSpPr>
                <a:spLocks noRot="1" noChangeAspect="1" noMove="1" noResize="1" noEditPoints="1" noAdjustHandles="1" noChangeArrowheads="1" noChangeShapeType="1" noTextEdit="1"/>
              </p:cNvSpPr>
              <p:nvPr/>
            </p:nvSpPr>
            <p:spPr>
              <a:xfrm>
                <a:off x="609600" y="1219200"/>
                <a:ext cx="2325445" cy="1614609"/>
              </a:xfrm>
              <a:prstGeom prst="rect">
                <a:avLst/>
              </a:prstGeom>
              <a:blipFill rotWithShape="1">
                <a:blip r:embed="rId8"/>
                <a:stretch>
                  <a:fillRect b="-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Rectangle 216"/>
              <p:cNvSpPr/>
              <p:nvPr/>
            </p:nvSpPr>
            <p:spPr>
              <a:xfrm>
                <a:off x="4626330" y="1258352"/>
                <a:ext cx="2317429" cy="1616148"/>
              </a:xfrm>
              <a:prstGeom prst="rect">
                <a:avLst/>
              </a:prstGeom>
            </p:spPr>
            <p:txBody>
              <a:bodyPr wrap="none">
                <a:spAutoFit/>
              </a:bodyPr>
              <a:lstStyle/>
              <a:p>
                <a:pPr algn="r"/>
                <a14:m>
                  <m:oMathPara xmlns:m="http://schemas.openxmlformats.org/officeDocument/2006/math">
                    <m:oMathParaPr>
                      <m:jc m:val="right"/>
                    </m:oMathParaPr>
                    <m:oMath xmlns:m="http://schemas.openxmlformats.org/officeDocument/2006/math">
                      <m:sSub>
                        <m:sSubPr>
                          <m:ctrlPr>
                            <a:rPr lang="en-US" sz="1400" b="1" i="1" smtClean="0">
                              <a:latin typeface="Cambria Math"/>
                            </a:rPr>
                          </m:ctrlPr>
                        </m:sSubPr>
                        <m:e>
                          <m:r>
                            <a:rPr lang="en-US" sz="1400" b="1" i="1">
                              <a:latin typeface="Cambria Math"/>
                            </a:rPr>
                            <m:t>𝑺</m:t>
                          </m:r>
                        </m:e>
                        <m:sub>
                          <m:r>
                            <a:rPr lang="en-US" sz="1400" b="1" i="1">
                              <a:solidFill>
                                <a:srgbClr val="00B050"/>
                              </a:solidFill>
                              <a:latin typeface="Cambria Math"/>
                            </a:rPr>
                            <m:t>𝑩</m:t>
                          </m:r>
                          <m:r>
                            <a:rPr lang="en-US" sz="1400" b="1" i="1">
                              <a:solidFill>
                                <a:srgbClr val="7030A0"/>
                              </a:solidFill>
                              <a:latin typeface="Cambria Math"/>
                            </a:rPr>
                            <m:t>𝑪</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𝑪</m:t>
                          </m:r>
                        </m:sub>
                        <m:sup>
                          <m:r>
                            <a:rPr lang="en-US" sz="1400" b="1" i="1">
                              <a:latin typeface="Cambria Math"/>
                            </a:rPr>
                            <m:t>𝒋</m:t>
                          </m:r>
                        </m:sup>
                      </m:sSubSup>
                      <m:r>
                        <a:rPr lang="en-US" sz="1400" b="1" i="1">
                          <a:latin typeface="Cambria Math"/>
                        </a:rPr>
                        <m:t>)}</m:t>
                      </m:r>
                    </m:oMath>
                  </m:oMathPara>
                </a14:m>
                <a:endParaRPr lang="en-US" sz="1400" b="1" dirty="0"/>
              </a:p>
              <a:p>
                <a:pPr algn="r"/>
                <a:endParaRPr lang="en-US" sz="1400" b="1" i="1" dirty="0" smtClean="0">
                  <a:solidFill>
                    <a:schemeClr val="tx1"/>
                  </a:solidFill>
                  <a:latin typeface="Cambria Math"/>
                </a:endParaRPr>
              </a:p>
              <a:p>
                <a:pPr algn="r"/>
                <a14:m>
                  <m:oMathPara xmlns:m="http://schemas.openxmlformats.org/officeDocument/2006/math">
                    <m:oMathParaPr>
                      <m:jc m:val="right"/>
                    </m:oMathParaPr>
                    <m:oMath xmlns:m="http://schemas.openxmlformats.org/officeDocument/2006/math">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𝑩𝑪</m:t>
                          </m:r>
                        </m:sub>
                      </m:sSub>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𝑩</m:t>
                          </m:r>
                        </m:sub>
                        <m:sup>
                          <m:r>
                            <a:rPr lang="en-US" sz="1400" b="1" i="1">
                              <a:latin typeface="Cambria Math"/>
                            </a:rPr>
                            <m:t>𝒊</m:t>
                          </m:r>
                        </m:sup>
                      </m:sSubSup>
                      <m:r>
                        <a:rPr lang="en-US" sz="1400" b="1" i="1">
                          <a:latin typeface="Cambria Math"/>
                        </a:rPr>
                        <m:t>,</m:t>
                      </m:r>
                      <m:sSubSup>
                        <m:sSubSupPr>
                          <m:ctrlPr>
                            <a:rPr lang="en-US" sz="1400" b="1" i="1">
                              <a:latin typeface="Cambria Math"/>
                            </a:rPr>
                          </m:ctrlPr>
                        </m:sSubSupPr>
                        <m:e>
                          <m:r>
                            <a:rPr lang="en-US" sz="1400" b="1" i="1">
                              <a:latin typeface="Cambria Math"/>
                            </a:rPr>
                            <m:t>𝒙</m:t>
                          </m:r>
                        </m:e>
                        <m:sub>
                          <m:r>
                            <a:rPr lang="en-US" sz="1400" b="1" i="1">
                              <a:latin typeface="Cambria Math"/>
                            </a:rPr>
                            <m:t>𝑪</m:t>
                          </m:r>
                        </m:sub>
                        <m:sup>
                          <m:r>
                            <a:rPr lang="en-US" sz="1400" b="1" i="1">
                              <a:latin typeface="Cambria Math"/>
                            </a:rPr>
                            <m:t>𝒋</m:t>
                          </m:r>
                        </m:sup>
                      </m:sSubSup>
                      <m:r>
                        <a:rPr lang="en-US" sz="1400" b="1" i="1">
                          <a:latin typeface="Cambria Math"/>
                        </a:rPr>
                        <m:t>)</m:t>
                      </m:r>
                      <m:r>
                        <a:rPr lang="en-US" sz="1400" b="1" i="1" smtClean="0">
                          <a:solidFill>
                            <a:schemeClr val="tx1"/>
                          </a:solidFill>
                          <a:latin typeface="Cambria Math"/>
                        </a:rPr>
                        <m:t>=</m:t>
                      </m:r>
                      <m:d>
                        <m:dPr>
                          <m:begChr m:val="{"/>
                          <m:endChr m:val=""/>
                          <m:ctrlPr>
                            <a:rPr lang="en-US" sz="1400" b="1" i="1" smtClean="0">
                              <a:solidFill>
                                <a:schemeClr val="tx1"/>
                              </a:solidFill>
                              <a:latin typeface="Cambria Math"/>
                            </a:rPr>
                          </m:ctrlPr>
                        </m:dPr>
                        <m:e>
                          <m:eqArr>
                            <m:eqArrPr>
                              <m:ctrlPr>
                                <a:rPr lang="en-US" sz="1400" b="1" i="1" smtClean="0">
                                  <a:solidFill>
                                    <a:schemeClr val="tx1"/>
                                  </a:solidFill>
                                  <a:latin typeface="Cambria Math"/>
                                </a:rPr>
                              </m:ctrlPr>
                            </m:eqArrPr>
                            <m:e>
                              <m:r>
                                <a:rPr lang="en-US" sz="1400" b="1" i="1" smtClean="0">
                                  <a:solidFill>
                                    <a:schemeClr val="tx1"/>
                                  </a:solidFill>
                                  <a:latin typeface="Cambria Math"/>
                                </a:rPr>
                                <m:t>𝟏</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rPr>
                                <m:t>=</m:t>
                              </m:r>
                              <m:r>
                                <a:rPr lang="en-US" sz="1400" b="1" i="1" smtClean="0">
                                  <a:solidFill>
                                    <a:schemeClr val="tx1"/>
                                  </a:solidFill>
                                  <a:latin typeface="Cambria Math"/>
                                </a:rPr>
                                <m:t>𝒋</m:t>
                              </m:r>
                            </m:e>
                            <m:e>
                              <m:r>
                                <a:rPr lang="en-US" sz="1400" b="1" i="1" smtClean="0">
                                  <a:solidFill>
                                    <a:schemeClr val="tx1"/>
                                  </a:solidFill>
                                  <a:latin typeface="Cambria Math"/>
                                </a:rPr>
                                <m:t>   </m:t>
                              </m:r>
                            </m:e>
                            <m:e>
                              <m:r>
                                <a:rPr lang="en-US" sz="1400" b="1" i="1" smtClean="0">
                                  <a:solidFill>
                                    <a:schemeClr val="tx1"/>
                                  </a:solidFill>
                                  <a:latin typeface="Cambria Math"/>
                                </a:rPr>
                                <m:t>𝟎</m:t>
                              </m:r>
                              <m:r>
                                <a:rPr lang="en-US" sz="1400" b="1" i="1" smtClean="0">
                                  <a:solidFill>
                                    <a:schemeClr val="tx1"/>
                                  </a:solidFill>
                                  <a:latin typeface="Cambria Math"/>
                                </a:rPr>
                                <m:t>,  </m:t>
                              </m:r>
                              <m:r>
                                <a:rPr lang="en-US" sz="1400" b="1" i="1" smtClean="0">
                                  <a:solidFill>
                                    <a:schemeClr val="tx1"/>
                                  </a:solidFill>
                                  <a:latin typeface="Cambria Math"/>
                                </a:rPr>
                                <m:t>𝒊</m:t>
                              </m:r>
                              <m:r>
                                <a:rPr lang="en-US" sz="1400" b="1" i="1" smtClean="0">
                                  <a:solidFill>
                                    <a:schemeClr val="tx1"/>
                                  </a:solidFill>
                                  <a:latin typeface="Cambria Math"/>
                                  <a:ea typeface="Cambria Math"/>
                                </a:rPr>
                                <m:t>≠</m:t>
                              </m:r>
                              <m:r>
                                <a:rPr lang="en-US" sz="1400" b="1" i="1" smtClean="0">
                                  <a:solidFill>
                                    <a:schemeClr val="tx1"/>
                                  </a:solidFill>
                                  <a:latin typeface="Cambria Math"/>
                                  <a:ea typeface="Cambria Math"/>
                                </a:rPr>
                                <m:t>𝒋</m:t>
                              </m:r>
                            </m:e>
                          </m:eqArr>
                        </m:e>
                      </m:d>
                    </m:oMath>
                  </m:oMathPara>
                </a14:m>
                <a:r>
                  <a:rPr lang="en-US" sz="1400" b="1" i="1" dirty="0" smtClean="0">
                    <a:solidFill>
                      <a:schemeClr val="tx1"/>
                    </a:solidFill>
                    <a:latin typeface="Cambria Math"/>
                  </a:rPr>
                  <a:t/>
                </a:r>
                <a:br>
                  <a:rPr lang="en-US" sz="1400" b="1" i="1" dirty="0" smtClean="0">
                    <a:solidFill>
                      <a:schemeClr val="tx1"/>
                    </a:solidFill>
                    <a:latin typeface="Cambria Math"/>
                  </a:rPr>
                </a:br>
                <a:r>
                  <a:rPr lang="en-US" sz="1400" b="1" i="1" dirty="0" smtClean="0">
                    <a:solidFill>
                      <a:schemeClr val="tx1"/>
                    </a:solidFill>
                    <a:latin typeface="Cambria Math"/>
                  </a:rPr>
                  <a:t/>
                </a:r>
                <a:br>
                  <a:rPr lang="en-US" sz="1400" b="1" i="1" dirty="0" smtClean="0">
                    <a:solidFill>
                      <a:schemeClr val="tx1"/>
                    </a:solidFill>
                    <a:latin typeface="Cambria Math"/>
                  </a:rPr>
                </a:br>
                <a14:m>
                  <m:oMathPara xmlns:m="http://schemas.openxmlformats.org/officeDocument/2006/math">
                    <m:oMathParaPr>
                      <m:jc m:val="right"/>
                    </m:oMathParaPr>
                    <m:oMath xmlns:m="http://schemas.openxmlformats.org/officeDocument/2006/math">
                      <m:r>
                        <a:rPr lang="en-US" sz="1400" b="1" i="1" smtClean="0">
                          <a:solidFill>
                            <a:schemeClr val="tx1"/>
                          </a:solidFill>
                          <a:latin typeface="Cambria Math"/>
                        </a:rPr>
                        <m:t>𝑷</m:t>
                      </m:r>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US" sz="1400" b="1" i="1" smtClean="0">
                              <a:solidFill>
                                <a:schemeClr val="tx1"/>
                              </a:solidFill>
                              <a:latin typeface="Cambria Math"/>
                            </a:rPr>
                            <m:t>𝒀</m:t>
                          </m:r>
                        </m:e>
                        <m:sub>
                          <m:r>
                            <a:rPr lang="en-US" sz="1400" b="1" i="1" smtClean="0">
                              <a:solidFill>
                                <a:schemeClr val="tx1"/>
                              </a:solidFill>
                              <a:latin typeface="Cambria Math"/>
                            </a:rPr>
                            <m:t>𝑩𝑪</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𝑩</m:t>
                          </m:r>
                        </m:sub>
                      </m:sSub>
                      <m:r>
                        <a:rPr lang="en-US" sz="1400" b="1" i="1" smtClean="0">
                          <a:solidFill>
                            <a:schemeClr val="tx1"/>
                          </a:solidFill>
                          <a:latin typeface="Cambria Math"/>
                        </a:rPr>
                        <m:t>,</m:t>
                      </m:r>
                      <m:sSub>
                        <m:sSubPr>
                          <m:ctrlPr>
                            <a:rPr lang="en-US" sz="1400" b="1" i="1" smtClean="0">
                              <a:solidFill>
                                <a:schemeClr val="tx1"/>
                              </a:solidFill>
                              <a:latin typeface="Cambria Math"/>
                            </a:rPr>
                          </m:ctrlPr>
                        </m:sSubPr>
                        <m:e>
                          <m:r>
                            <a:rPr lang="en-GB" sz="1400" b="1" i="1" smtClean="0">
                              <a:solidFill>
                                <a:schemeClr val="tx1"/>
                              </a:solidFill>
                              <a:latin typeface="Cambria Math"/>
                            </a:rPr>
                            <m:t>𝒙</m:t>
                          </m:r>
                        </m:e>
                        <m:sub>
                          <m:r>
                            <a:rPr lang="en-US" sz="1400" b="1" i="1" smtClean="0">
                              <a:solidFill>
                                <a:schemeClr val="tx1"/>
                              </a:solidFill>
                              <a:latin typeface="Cambria Math"/>
                            </a:rPr>
                            <m:t>𝑪</m:t>
                          </m:r>
                        </m:sub>
                      </m:sSub>
                      <m:r>
                        <a:rPr lang="en-US" sz="1400" b="1" i="1" smtClean="0">
                          <a:solidFill>
                            <a:schemeClr val="tx1"/>
                          </a:solidFill>
                          <a:latin typeface="Cambria Math"/>
                        </a:rPr>
                        <m:t>)</m:t>
                      </m:r>
                    </m:oMath>
                  </m:oMathPara>
                </a14:m>
                <a:endParaRPr lang="en-US" sz="1400" b="1" dirty="0">
                  <a:solidFill>
                    <a:schemeClr val="tx1"/>
                  </a:solidFill>
                </a:endParaRPr>
              </a:p>
            </p:txBody>
          </p:sp>
        </mc:Choice>
        <mc:Fallback xmlns="">
          <p:sp>
            <p:nvSpPr>
              <p:cNvPr id="217" name="Rectangle 216"/>
              <p:cNvSpPr>
                <a:spLocks noRot="1" noChangeAspect="1" noMove="1" noResize="1" noEditPoints="1" noAdjustHandles="1" noChangeArrowheads="1" noChangeShapeType="1" noTextEdit="1"/>
              </p:cNvSpPr>
              <p:nvPr/>
            </p:nvSpPr>
            <p:spPr>
              <a:xfrm>
                <a:off x="4626330" y="1258352"/>
                <a:ext cx="2317429" cy="1616148"/>
              </a:xfrm>
              <a:prstGeom prst="rect">
                <a:avLst/>
              </a:prstGeom>
              <a:blipFill rotWithShape="1">
                <a:blip r:embed="rId9"/>
                <a:stretch>
                  <a:fillRect b="-376"/>
                </a:stretch>
              </a:blipFill>
            </p:spPr>
            <p:txBody>
              <a:bodyPr/>
              <a:lstStyle/>
              <a:p>
                <a:r>
                  <a:rPr lang="en-US">
                    <a:noFill/>
                  </a:rPr>
                  <a:t> </a:t>
                </a:r>
              </a:p>
            </p:txBody>
          </p:sp>
        </mc:Fallback>
      </mc:AlternateContent>
      <p:sp>
        <p:nvSpPr>
          <p:cNvPr id="25" name="Rectangle 24"/>
          <p:cNvSpPr/>
          <p:nvPr/>
        </p:nvSpPr>
        <p:spPr>
          <a:xfrm>
            <a:off x="998225" y="5572672"/>
            <a:ext cx="6819821" cy="980528"/>
          </a:xfrm>
          <a:prstGeom prst="rect">
            <a:avLst/>
          </a:prstGeom>
          <a:gradFill>
            <a:gsLst>
              <a:gs pos="13000">
                <a:schemeClr val="accent2">
                  <a:tint val="50000"/>
                  <a:satMod val="300000"/>
                  <a:alpha val="0"/>
                </a:schemeClr>
              </a:gs>
              <a:gs pos="100000">
                <a:schemeClr val="accent2">
                  <a:tint val="15000"/>
                  <a:satMod val="35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mc:AlternateContent xmlns:mc="http://schemas.openxmlformats.org/markup-compatibility/2006" xmlns:a14="http://schemas.microsoft.com/office/drawing/2010/main">
        <mc:Choice Requires="a14">
          <p:sp>
            <p:nvSpPr>
              <p:cNvPr id="35" name="Rectangle 34"/>
              <p:cNvSpPr/>
              <p:nvPr/>
            </p:nvSpPr>
            <p:spPr>
              <a:xfrm>
                <a:off x="1263292" y="5692956"/>
                <a:ext cx="6167474" cy="75719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600" b="1" i="1" smtClean="0">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𝑨𝑪</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m:t>
                          </m:r>
                          <m:r>
                            <a:rPr lang="en-US" sz="1600" b="1" i="1" smtClean="0">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e>
                      </m:d>
                      <m:r>
                        <a:rPr lang="en-GB" sz="1600" b="1" i="1" smtClean="0">
                          <a:latin typeface="Cambria Math"/>
                        </a:rPr>
                        <m:t>=</m:t>
                      </m:r>
                      <m:f>
                        <m:fPr>
                          <m:ctrlPr>
                            <a:rPr lang="en-US" sz="1600" b="1" i="1">
                              <a:latin typeface="Cambria Math"/>
                            </a:rPr>
                          </m:ctrlPr>
                        </m:fPr>
                        <m:num>
                          <m:nary>
                            <m:naryPr>
                              <m:limLoc m:val="undOvr"/>
                              <m:ctrlPr>
                                <a:rPr lang="en-US" sz="1600" b="1" i="1">
                                  <a:latin typeface="Cambria Math"/>
                                </a:rPr>
                              </m:ctrlPr>
                            </m:naryPr>
                            <m:sub>
                              <m:sSub>
                                <m:sSubPr>
                                  <m:ctrlPr>
                                    <a:rPr lang="en-US" sz="1600" b="1" i="1">
                                      <a:latin typeface="Cambria Math"/>
                                    </a:rPr>
                                  </m:ctrlPr>
                                </m:sSubPr>
                                <m:e>
                                  <m:r>
                                    <a:rPr lang="en-US" sz="1600" b="1" i="1">
                                      <a:latin typeface="Cambria Math"/>
                                    </a:rPr>
                                    <m:t>𝒙</m:t>
                                  </m:r>
                                </m:e>
                                <m:sub>
                                  <m:r>
                                    <a:rPr lang="en-US" sz="1600" b="1" i="1">
                                      <a:latin typeface="Cambria Math"/>
                                    </a:rPr>
                                    <m:t>𝑩</m:t>
                                  </m:r>
                                </m:sub>
                              </m:sSub>
                            </m:sub>
                            <m:sup>
                              <m:r>
                                <a:rPr lang="en-US" sz="1600" b="1" i="1">
                                  <a:latin typeface="Cambria Math"/>
                                </a:rPr>
                                <m:t> </m:t>
                              </m:r>
                            </m:sup>
                            <m:e>
                              <m:r>
                                <a:rPr lang="en-US" sz="1600" b="1" i="1">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𝑨𝑩</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𝑩𝑪</m:t>
                                      </m:r>
                                    </m:sub>
                                  </m:sSub>
                                </m:e>
                                <m:e>
                                  <m:sSub>
                                    <m:sSubPr>
                                      <m:ctrlPr>
                                        <a:rPr lang="en-US" sz="1600" b="1" i="1">
                                          <a:latin typeface="Cambria Math"/>
                                        </a:rPr>
                                      </m:ctrlPr>
                                    </m:sSubPr>
                                    <m:e>
                                      <m:r>
                                        <a:rPr lang="en-US" sz="1600" b="1" i="1">
                                          <a:latin typeface="Cambria Math"/>
                                        </a:rPr>
                                        <m:t>𝒙</m:t>
                                      </m:r>
                                    </m:e>
                                    <m:sub>
                                      <m:r>
                                        <a:rPr lang="en-US" sz="1600" b="1" i="1">
                                          <a:latin typeface="Cambria Math"/>
                                        </a:rPr>
                                        <m:t>𝑩</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r>
                                    <a:rPr lang="en-US" sz="1600" b="1" i="1">
                                      <a:latin typeface="Cambria Math"/>
                                    </a:rPr>
                                    <m:t> </m:t>
                                  </m:r>
                                </m:e>
                              </m:d>
                            </m:e>
                          </m:nary>
                          <m:sSub>
                            <m:sSubPr>
                              <m:ctrlPr>
                                <a:rPr lang="en-US" sz="1600" b="1" i="1">
                                  <a:latin typeface="Cambria Math"/>
                                </a:rPr>
                              </m:ctrlPr>
                            </m:sSubPr>
                            <m:e>
                              <m:r>
                                <a:rPr lang="en-US" sz="1600" b="1" i="1">
                                  <a:latin typeface="Cambria Math"/>
                                </a:rPr>
                                <m:t>𝒇</m:t>
                              </m:r>
                            </m:e>
                            <m:sub>
                              <m:sSub>
                                <m:sSubPr>
                                  <m:ctrlPr>
                                    <a:rPr lang="en-US" sz="1600" b="1" i="1">
                                      <a:latin typeface="Cambria Math"/>
                                    </a:rPr>
                                  </m:ctrlPr>
                                </m:sSubPr>
                                <m:e>
                                  <m:r>
                                    <a:rPr lang="en-US" sz="1600" b="1" i="1">
                                      <a:latin typeface="Cambria Math"/>
                                    </a:rPr>
                                    <m:t>𝑿</m:t>
                                  </m:r>
                                </m:e>
                                <m:sub>
                                  <m:r>
                                    <a:rPr lang="en-US" sz="1600" b="1" i="1">
                                      <a:latin typeface="Cambria Math"/>
                                    </a:rPr>
                                    <m:t>𝑩</m:t>
                                  </m:r>
                                </m:sub>
                              </m:sSub>
                            </m:sub>
                          </m:sSub>
                          <m:d>
                            <m:dPr>
                              <m:ctrlPr>
                                <a:rPr lang="en-US" sz="1600" b="1" i="1">
                                  <a:latin typeface="Cambria Math"/>
                                </a:rPr>
                              </m:ctrlPr>
                            </m:dPr>
                            <m:e>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ⅆ</m:t>
                          </m:r>
                          <m:sSub>
                            <m:sSubPr>
                              <m:ctrlPr>
                                <a:rPr lang="en-US" sz="1600" b="1" i="1">
                                  <a:latin typeface="Cambria Math"/>
                                </a:rPr>
                              </m:ctrlPr>
                            </m:sSubPr>
                            <m:e>
                              <m:r>
                                <a:rPr lang="en-US" sz="1600" b="1" i="1">
                                  <a:latin typeface="Cambria Math"/>
                                </a:rPr>
                                <m:t>𝒙</m:t>
                              </m:r>
                            </m:e>
                            <m:sub>
                              <m:r>
                                <a:rPr lang="en-US" sz="1600" b="1" i="1">
                                  <a:latin typeface="Cambria Math"/>
                                </a:rPr>
                                <m:t>𝑩</m:t>
                              </m:r>
                            </m:sub>
                          </m:sSub>
                        </m:num>
                        <m:den>
                          <m:r>
                            <a:rPr lang="en-US" sz="1600" b="1" i="1">
                              <a:latin typeface="Cambria Math"/>
                            </a:rPr>
                            <m:t>𝟏</m:t>
                          </m:r>
                          <m:r>
                            <a:rPr lang="en-US" sz="1600" b="1" i="1">
                              <a:latin typeface="Cambria Math"/>
                            </a:rPr>
                            <m:t>−</m:t>
                          </m:r>
                          <m:nary>
                            <m:naryPr>
                              <m:limLoc m:val="undOvr"/>
                              <m:ctrlPr>
                                <a:rPr lang="en-US" sz="1600" b="1" i="1">
                                  <a:latin typeface="Cambria Math"/>
                                </a:rPr>
                              </m:ctrlPr>
                            </m:naryPr>
                            <m:sub>
                              <m:sSub>
                                <m:sSubPr>
                                  <m:ctrlPr>
                                    <a:rPr lang="en-US" sz="1600" b="1" i="1">
                                      <a:latin typeface="Cambria Math"/>
                                    </a:rPr>
                                  </m:ctrlPr>
                                </m:sSubPr>
                                <m:e>
                                  <m:r>
                                    <a:rPr lang="en-US" sz="1600" b="1" i="1">
                                      <a:latin typeface="Cambria Math"/>
                                    </a:rPr>
                                    <m:t>𝒙</m:t>
                                  </m:r>
                                </m:e>
                                <m:sub>
                                  <m:r>
                                    <a:rPr lang="en-US" sz="1600" b="1" i="1">
                                      <a:latin typeface="Cambria Math"/>
                                    </a:rPr>
                                    <m:t>𝑩</m:t>
                                  </m:r>
                                </m:sub>
                              </m:sSub>
                            </m:sub>
                            <m:sup>
                              <m:r>
                                <a:rPr lang="en-US" sz="1600" b="1" i="1">
                                  <a:latin typeface="Cambria Math"/>
                                </a:rPr>
                                <m:t> </m:t>
                              </m:r>
                            </m:sup>
                            <m:e>
                              <m:r>
                                <a:rPr lang="en-US" sz="1600" b="1" i="1">
                                  <a:latin typeface="Cambria Math"/>
                                </a:rPr>
                                <m:t>𝑷</m:t>
                              </m:r>
                              <m:d>
                                <m:dPr>
                                  <m:ctrlPr>
                                    <a:rPr lang="en-US" sz="1600" b="1" i="1">
                                      <a:latin typeface="Cambria Math"/>
                                    </a:rPr>
                                  </m:ctrlPr>
                                </m:dPr>
                                <m:e>
                                  <m:acc>
                                    <m:accPr>
                                      <m:chr m:val="̅"/>
                                      <m:ctrlPr>
                                        <a:rPr lang="en-US" sz="1600" b="1" i="1">
                                          <a:latin typeface="Cambria Math"/>
                                        </a:rPr>
                                      </m:ctrlPr>
                                    </m:accPr>
                                    <m:e>
                                      <m:sSub>
                                        <m:sSubPr>
                                          <m:ctrlPr>
                                            <a:rPr lang="en-US" sz="1600" b="1" i="1">
                                              <a:latin typeface="Cambria Math"/>
                                            </a:rPr>
                                          </m:ctrlPr>
                                        </m:sSubPr>
                                        <m:e>
                                          <m:r>
                                            <a:rPr lang="en-US" sz="1600" b="1" i="1">
                                              <a:latin typeface="Cambria Math"/>
                                            </a:rPr>
                                            <m:t>𝒀</m:t>
                                          </m:r>
                                        </m:e>
                                        <m:sub>
                                          <m:r>
                                            <a:rPr lang="en-US" sz="1600" b="1" i="1">
                                              <a:latin typeface="Cambria Math"/>
                                            </a:rPr>
                                            <m:t>𝑨𝑩</m:t>
                                          </m:r>
                                        </m:sub>
                                      </m:sSub>
                                    </m:e>
                                  </m:acc>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𝑷</m:t>
                              </m:r>
                              <m:d>
                                <m:dPr>
                                  <m:ctrlPr>
                                    <a:rPr lang="en-US" sz="1600" b="1" i="1">
                                      <a:latin typeface="Cambria Math"/>
                                    </a:rPr>
                                  </m:ctrlPr>
                                </m:dPr>
                                <m:e>
                                  <m:acc>
                                    <m:accPr>
                                      <m:chr m:val="̅"/>
                                      <m:ctrlPr>
                                        <a:rPr lang="en-US" sz="1600" b="1" i="1">
                                          <a:latin typeface="Cambria Math"/>
                                        </a:rPr>
                                      </m:ctrlPr>
                                    </m:accPr>
                                    <m:e>
                                      <m:sSub>
                                        <m:sSubPr>
                                          <m:ctrlPr>
                                            <a:rPr lang="en-US" sz="1600" b="1" i="1">
                                              <a:latin typeface="Cambria Math"/>
                                            </a:rPr>
                                          </m:ctrlPr>
                                        </m:sSubPr>
                                        <m:e>
                                          <m:r>
                                            <a:rPr lang="en-US" sz="1600" b="1" i="1">
                                              <a:latin typeface="Cambria Math"/>
                                            </a:rPr>
                                            <m:t>𝒀</m:t>
                                          </m:r>
                                        </m:e>
                                        <m:sub>
                                          <m:r>
                                            <a:rPr lang="en-US" sz="1600" b="1" i="1">
                                              <a:latin typeface="Cambria Math"/>
                                            </a:rPr>
                                            <m:t>𝑩𝑪</m:t>
                                          </m:r>
                                        </m:sub>
                                      </m:sSub>
                                    </m:e>
                                  </m:acc>
                                </m:e>
                                <m:e>
                                  <m:sSub>
                                    <m:sSubPr>
                                      <m:ctrlPr>
                                        <a:rPr lang="en-US" sz="1600" b="1" i="1">
                                          <a:latin typeface="Cambria Math"/>
                                        </a:rPr>
                                      </m:ctrlPr>
                                    </m:sSubPr>
                                    <m:e>
                                      <m:r>
                                        <a:rPr lang="en-US" sz="1600" b="1" i="1">
                                          <a:latin typeface="Cambria Math"/>
                                        </a:rPr>
                                        <m:t>𝒙</m:t>
                                      </m:r>
                                    </m:e>
                                    <m:sub>
                                      <m:r>
                                        <a:rPr lang="en-US" sz="1600" b="1" i="1">
                                          <a:latin typeface="Cambria Math"/>
                                        </a:rPr>
                                        <m:t>𝑩</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r>
                                    <a:rPr lang="en-US" sz="1600" b="1" i="1">
                                      <a:latin typeface="Cambria Math"/>
                                    </a:rPr>
                                    <m:t> </m:t>
                                  </m:r>
                                </m:e>
                              </m:d>
                            </m:e>
                          </m:nary>
                          <m:r>
                            <a:rPr lang="en-US" sz="1600" b="1" i="1">
                              <a:latin typeface="Cambria Math"/>
                            </a:rPr>
                            <m:t> </m:t>
                          </m:r>
                          <m:sSub>
                            <m:sSubPr>
                              <m:ctrlPr>
                                <a:rPr lang="en-US" sz="1600" b="1" i="1">
                                  <a:latin typeface="Cambria Math"/>
                                </a:rPr>
                              </m:ctrlPr>
                            </m:sSubPr>
                            <m:e>
                              <m:r>
                                <a:rPr lang="en-US" sz="1600" b="1" i="1">
                                  <a:latin typeface="Cambria Math"/>
                                </a:rPr>
                                <m:t>𝒇</m:t>
                              </m:r>
                            </m:e>
                            <m:sub>
                              <m:sSub>
                                <m:sSubPr>
                                  <m:ctrlPr>
                                    <a:rPr lang="en-US" sz="1600" b="1" i="1">
                                      <a:latin typeface="Cambria Math"/>
                                    </a:rPr>
                                  </m:ctrlPr>
                                </m:sSubPr>
                                <m:e>
                                  <m:r>
                                    <a:rPr lang="en-US" sz="1600" b="1" i="1">
                                      <a:latin typeface="Cambria Math"/>
                                    </a:rPr>
                                    <m:t>𝑿</m:t>
                                  </m:r>
                                </m:e>
                                <m:sub>
                                  <m:r>
                                    <a:rPr lang="en-US" sz="1600" b="1" i="1">
                                      <a:latin typeface="Cambria Math"/>
                                    </a:rPr>
                                    <m:t>𝑩</m:t>
                                  </m:r>
                                </m:sub>
                              </m:sSub>
                            </m:sub>
                          </m:sSub>
                          <m:d>
                            <m:dPr>
                              <m:ctrlPr>
                                <a:rPr lang="en-US" sz="1600" b="1" i="1">
                                  <a:latin typeface="Cambria Math"/>
                                </a:rPr>
                              </m:ctrlPr>
                            </m:dPr>
                            <m:e>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ⅆ</m:t>
                          </m:r>
                          <m:sSub>
                            <m:sSubPr>
                              <m:ctrlPr>
                                <a:rPr lang="en-US" sz="1600" b="1" i="1">
                                  <a:latin typeface="Cambria Math"/>
                                </a:rPr>
                              </m:ctrlPr>
                            </m:sSubPr>
                            <m:e>
                              <m:r>
                                <a:rPr lang="en-US" sz="1600" b="1" i="1">
                                  <a:latin typeface="Cambria Math"/>
                                </a:rPr>
                                <m:t>𝒙</m:t>
                              </m:r>
                            </m:e>
                            <m:sub>
                              <m:r>
                                <a:rPr lang="en-US" sz="1600" b="1" i="1">
                                  <a:latin typeface="Cambria Math"/>
                                </a:rPr>
                                <m:t>𝑩</m:t>
                              </m:r>
                            </m:sub>
                          </m:sSub>
                        </m:den>
                      </m:f>
                    </m:oMath>
                  </m:oMathPara>
                </a14:m>
                <a:endParaRPr lang="en-US" sz="1600" b="1" dirty="0"/>
              </a:p>
            </p:txBody>
          </p:sp>
        </mc:Choice>
        <mc:Fallback xmlns="">
          <p:sp>
            <p:nvSpPr>
              <p:cNvPr id="35" name="Rectangle 34"/>
              <p:cNvSpPr>
                <a:spLocks noRot="1" noChangeAspect="1" noMove="1" noResize="1" noEditPoints="1" noAdjustHandles="1" noChangeArrowheads="1" noChangeShapeType="1" noTextEdit="1"/>
              </p:cNvSpPr>
              <p:nvPr/>
            </p:nvSpPr>
            <p:spPr>
              <a:xfrm>
                <a:off x="1263292" y="5692956"/>
                <a:ext cx="6167474" cy="757195"/>
              </a:xfrm>
              <a:prstGeom prst="rect">
                <a:avLst/>
              </a:prstGeom>
              <a:blipFill rotWithShape="1">
                <a:blip r:embed="rId13"/>
                <a:stretch>
                  <a:fillRect/>
                </a:stretch>
              </a:blipFill>
            </p:spPr>
            <p:txBody>
              <a:bodyPr/>
              <a:lstStyle/>
              <a:p>
                <a:r>
                  <a:rPr lang="en-US">
                    <a:noFill/>
                  </a:rPr>
                  <a:t> </a:t>
                </a:r>
              </a:p>
            </p:txBody>
          </p:sp>
        </mc:Fallback>
      </mc:AlternateContent>
      <p:grpSp>
        <p:nvGrpSpPr>
          <p:cNvPr id="37" name="Group 36"/>
          <p:cNvGrpSpPr/>
          <p:nvPr/>
        </p:nvGrpSpPr>
        <p:grpSpPr>
          <a:xfrm>
            <a:off x="7121364" y="316198"/>
            <a:ext cx="1946436" cy="2731802"/>
            <a:chOff x="270036" y="1371600"/>
            <a:chExt cx="1101564" cy="1512602"/>
          </a:xfrm>
        </p:grpSpPr>
        <p:grpSp>
          <p:nvGrpSpPr>
            <p:cNvPr id="38" name="Group 37"/>
            <p:cNvGrpSpPr/>
            <p:nvPr/>
          </p:nvGrpSpPr>
          <p:grpSpPr>
            <a:xfrm>
              <a:off x="560705" y="1549553"/>
              <a:ext cx="629364" cy="1026198"/>
              <a:chOff x="4465018" y="3658665"/>
              <a:chExt cx="1056734" cy="1757682"/>
            </a:xfrm>
          </p:grpSpPr>
          <p:cxnSp>
            <p:nvCxnSpPr>
              <p:cNvPr id="42" name="Straight Connector 41"/>
              <p:cNvCxnSpPr>
                <a:stCxn id="39"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p:cNvCxnSpPr>
                <a:stCxn id="40" idx="4"/>
                <a:endCxn id="41"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9" name="Oval 38"/>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39" name="Oval 38"/>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39"/>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40" name="Oval 39"/>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41" name="Oval 40"/>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6"/>
                  <a:stretch>
                    <a:fillRect/>
                  </a:stretch>
                </a:blipFill>
              </p:spPr>
              <p:txBody>
                <a:bodyPr/>
                <a:lstStyle/>
                <a:p>
                  <a:r>
                    <a:rPr lang="en-US">
                      <a:noFill/>
                    </a:rPr>
                    <a:t> </a:t>
                  </a:r>
                </a:p>
              </p:txBody>
            </p:sp>
          </mc:Fallback>
        </mc:AlternateContent>
      </p:grpSp>
      <p:sp>
        <p:nvSpPr>
          <p:cNvPr id="23" name="Rectangle 22"/>
          <p:cNvSpPr/>
          <p:nvPr/>
        </p:nvSpPr>
        <p:spPr>
          <a:xfrm>
            <a:off x="1327145" y="4764946"/>
            <a:ext cx="232756" cy="797654"/>
          </a:xfrm>
          <a:prstGeom prst="rect">
            <a:avLst/>
          </a:prstGeom>
        </p:spPr>
        <p:txBody>
          <a:bodyPr wrap="none">
            <a:spAutoFit/>
          </a:bodyPr>
          <a:lstStyle/>
          <a:p>
            <a:pPr>
              <a:lnSpc>
                <a:spcPts val="1100"/>
              </a:lnSpc>
            </a:pPr>
            <a:r>
              <a:rPr lang="en-US" sz="1400" b="1" dirty="0" smtClean="0">
                <a:solidFill>
                  <a:schemeClr val="tx1"/>
                </a:solidFill>
              </a:rPr>
              <a:t>.</a:t>
            </a:r>
          </a:p>
          <a:p>
            <a:pPr>
              <a:lnSpc>
                <a:spcPts val="1100"/>
              </a:lnSpc>
            </a:pPr>
            <a:r>
              <a:rPr lang="en-US" sz="1400" b="1" dirty="0"/>
              <a:t>.</a:t>
            </a:r>
            <a:endParaRPr lang="en-US" sz="1400" b="1" dirty="0" smtClean="0">
              <a:solidFill>
                <a:schemeClr val="tx1"/>
              </a:solidFill>
            </a:endParaRPr>
          </a:p>
          <a:p>
            <a:pPr>
              <a:lnSpc>
                <a:spcPts val="1100"/>
              </a:lnSpc>
            </a:pPr>
            <a:r>
              <a:rPr lang="en-US" sz="1400" b="1" dirty="0" smtClean="0">
                <a:solidFill>
                  <a:schemeClr val="tx1"/>
                </a:solidFill>
              </a:rPr>
              <a:t>.</a:t>
            </a:r>
          </a:p>
          <a:p>
            <a:pPr>
              <a:lnSpc>
                <a:spcPts val="1100"/>
              </a:lnSpc>
            </a:pPr>
            <a:r>
              <a:rPr lang="en-US" sz="1400" b="1" dirty="0" smtClean="0"/>
              <a:t>.</a:t>
            </a:r>
          </a:p>
          <a:p>
            <a:pPr>
              <a:lnSpc>
                <a:spcPts val="1100"/>
              </a:lnSpc>
            </a:pPr>
            <a:endParaRPr lang="en-US" sz="1400" b="1" dirty="0">
              <a:solidFill>
                <a:schemeClr val="tx1"/>
              </a:solidFill>
            </a:endParaRPr>
          </a:p>
        </p:txBody>
      </p:sp>
      <mc:AlternateContent xmlns:mc="http://schemas.openxmlformats.org/markup-compatibility/2006" xmlns:a14="http://schemas.microsoft.com/office/drawing/2010/main">
        <mc:Choice Requires="a14">
          <p:sp>
            <p:nvSpPr>
              <p:cNvPr id="24" name="Rectangle 23"/>
              <p:cNvSpPr/>
              <p:nvPr/>
            </p:nvSpPr>
            <p:spPr>
              <a:xfrm>
                <a:off x="609599" y="3639740"/>
                <a:ext cx="7696200" cy="9233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t>The Transitive </a:t>
                </a:r>
                <a:r>
                  <a:rPr lang="en-US" dirty="0" err="1" smtClean="0"/>
                  <a:t>ReID</a:t>
                </a:r>
                <a:r>
                  <a:rPr lang="en-US" dirty="0"/>
                  <a:t> </a:t>
                </a:r>
                <a:r>
                  <a:rPr lang="en-US" dirty="0" smtClean="0"/>
                  <a:t>algorithm </a:t>
                </a:r>
                <a:r>
                  <a:rPr lang="en-US" dirty="0"/>
                  <a:t>(TRID) </a:t>
                </a:r>
                <a:r>
                  <a:rPr lang="en-US" dirty="0" smtClean="0"/>
                  <a:t>establishes </a:t>
                </a:r>
                <a:r>
                  <a:rPr lang="en-US" dirty="0"/>
                  <a:t>a path </a:t>
                </a:r>
                <a:r>
                  <a:rPr lang="en-US" dirty="0" smtClean="0"/>
                  <a:t>between the </a:t>
                </a:r>
                <a:r>
                  <a:rPr lang="en-US" dirty="0"/>
                  <a:t>non-directly trainable camera pair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𝐶</m:t>
                    </m:r>
                    <m:r>
                      <a:rPr lang="en-US" b="0" i="1" smtClean="0">
                        <a:latin typeface="Cambria Math"/>
                      </a:rPr>
                      <m:t>) </m:t>
                    </m:r>
                  </m:oMath>
                </a14:m>
                <a:r>
                  <a:rPr lang="en-US" dirty="0" smtClean="0"/>
                  <a:t>by </a:t>
                </a:r>
                <a:r>
                  <a:rPr lang="en-US" b="1" dirty="0">
                    <a:solidFill>
                      <a:srgbClr val="FF0000"/>
                    </a:solidFill>
                  </a:rPr>
                  <a:t>marginalization</a:t>
                </a:r>
                <a:r>
                  <a:rPr lang="en-US" dirty="0"/>
                  <a:t> over </a:t>
                </a:r>
                <a:r>
                  <a:rPr lang="en-US" dirty="0" smtClean="0"/>
                  <a:t>a </a:t>
                </a:r>
                <a:r>
                  <a:rPr lang="en-US" b="1" dirty="0">
                    <a:solidFill>
                      <a:srgbClr val="FF0000"/>
                    </a:solidFill>
                  </a:rPr>
                  <a:t>“connecting element”</a:t>
                </a:r>
                <a:r>
                  <a:rPr lang="en-US" dirty="0" smtClean="0"/>
                  <a:t>, the </a:t>
                </a:r>
                <a:r>
                  <a:rPr lang="en-US" dirty="0"/>
                  <a:t>domain of </a:t>
                </a:r>
                <a:r>
                  <a:rPr lang="en-US" dirty="0" smtClean="0"/>
                  <a:t>possible appearances </a:t>
                </a:r>
                <a:r>
                  <a:rPr lang="en-US" dirty="0"/>
                  <a:t>in camera </a:t>
                </a:r>
                <a14:m>
                  <m:oMath xmlns:m="http://schemas.openxmlformats.org/officeDocument/2006/math">
                    <m:r>
                      <a:rPr lang="en-US" b="0" i="1" smtClean="0">
                        <a:latin typeface="Cambria Math"/>
                      </a:rPr>
                      <m:t>𝐵</m:t>
                    </m:r>
                  </m:oMath>
                </a14:m>
                <a:r>
                  <a:rPr lang="en-US" dirty="0" smtClean="0"/>
                  <a:t>.</a:t>
                </a:r>
              </a:p>
            </p:txBody>
          </p:sp>
        </mc:Choice>
        <mc:Fallback xmlns="">
          <p:sp>
            <p:nvSpPr>
              <p:cNvPr id="24" name="Rectangle 23"/>
              <p:cNvSpPr>
                <a:spLocks noRot="1" noChangeAspect="1" noMove="1" noResize="1" noEditPoints="1" noAdjustHandles="1" noChangeArrowheads="1" noChangeShapeType="1" noTextEdit="1"/>
              </p:cNvSpPr>
              <p:nvPr/>
            </p:nvSpPr>
            <p:spPr>
              <a:xfrm>
                <a:off x="609599" y="3639740"/>
                <a:ext cx="7696200" cy="923330"/>
              </a:xfrm>
              <a:prstGeom prst="rect">
                <a:avLst/>
              </a:prstGeom>
              <a:blipFill rotWithShape="1">
                <a:blip r:embed="rId17"/>
                <a:stretch>
                  <a:fillRect/>
                </a:stretch>
              </a:blipFill>
            </p:spPr>
            <p:txBody>
              <a:bodyPr/>
              <a:lstStyle/>
              <a:p>
                <a:r>
                  <a:rPr lang="en-US">
                    <a:noFill/>
                  </a:rPr>
                  <a:t> </a:t>
                </a:r>
              </a:p>
            </p:txBody>
          </p:sp>
        </mc:Fallback>
      </mc:AlternateContent>
      <p:sp>
        <p:nvSpPr>
          <p:cNvPr id="27" name="Bent Arrow 26"/>
          <p:cNvSpPr/>
          <p:nvPr/>
        </p:nvSpPr>
        <p:spPr>
          <a:xfrm rot="10800000">
            <a:off x="5257800" y="3000304"/>
            <a:ext cx="1440312" cy="200095"/>
          </a:xfrm>
          <a:prstGeom prst="ben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8" name="Bent Arrow 27"/>
          <p:cNvSpPr>
            <a:spLocks noChangeAspect="1"/>
          </p:cNvSpPr>
          <p:nvPr/>
        </p:nvSpPr>
        <p:spPr>
          <a:xfrm rot="10800000" flipH="1">
            <a:off x="1156236" y="3000305"/>
            <a:ext cx="1427591" cy="200094"/>
          </a:xfrm>
          <a:prstGeom prst="ben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22609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a:t>The Transitive Alg. </a:t>
            </a:r>
            <a:r>
              <a:rPr lang="en-US" sz="1400" b="1" dirty="0">
                <a:solidFill>
                  <a:schemeClr val="bg1">
                    <a:lumMod val="75000"/>
                  </a:schemeClr>
                </a:solidFill>
              </a:rPr>
              <a:t>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a:t>The Transitive </a:t>
            </a:r>
            <a:r>
              <a:rPr lang="en-US" sz="4200" dirty="0" smtClean="0"/>
              <a:t>Algorithm</a:t>
            </a:r>
            <a:endParaRPr lang="en-US" sz="4200" dirty="0"/>
          </a:p>
        </p:txBody>
      </p:sp>
      <p:sp>
        <p:nvSpPr>
          <p:cNvPr id="25" name="Rectangle 24"/>
          <p:cNvSpPr/>
          <p:nvPr/>
        </p:nvSpPr>
        <p:spPr>
          <a:xfrm>
            <a:off x="1011573" y="1676400"/>
            <a:ext cx="6819821" cy="980528"/>
          </a:xfrm>
          <a:prstGeom prst="rect">
            <a:avLst/>
          </a:prstGeom>
          <a:gradFill>
            <a:gsLst>
              <a:gs pos="13000">
                <a:schemeClr val="accent2">
                  <a:tint val="50000"/>
                  <a:satMod val="300000"/>
                  <a:alpha val="0"/>
                </a:schemeClr>
              </a:gs>
              <a:gs pos="100000">
                <a:schemeClr val="accent2">
                  <a:tint val="15000"/>
                  <a:satMod val="35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mc:AlternateContent xmlns:mc="http://schemas.openxmlformats.org/markup-compatibility/2006" xmlns:a14="http://schemas.microsoft.com/office/drawing/2010/main">
        <mc:Choice Requires="a14">
          <p:sp>
            <p:nvSpPr>
              <p:cNvPr id="35" name="Rectangle 34"/>
              <p:cNvSpPr/>
              <p:nvPr/>
            </p:nvSpPr>
            <p:spPr>
              <a:xfrm>
                <a:off x="1276640" y="1796684"/>
                <a:ext cx="6167474" cy="75719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600" b="1" i="1" smtClean="0">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𝑨𝑪</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m:t>
                          </m:r>
                          <m:r>
                            <a:rPr lang="en-US" sz="1600" b="1" i="1" smtClean="0">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e>
                      </m:d>
                      <m:r>
                        <a:rPr lang="en-GB" sz="1600" b="1" i="1" smtClean="0">
                          <a:latin typeface="Cambria Math"/>
                        </a:rPr>
                        <m:t>=</m:t>
                      </m:r>
                      <m:f>
                        <m:fPr>
                          <m:ctrlPr>
                            <a:rPr lang="en-US" sz="1600" b="1" i="1">
                              <a:latin typeface="Cambria Math"/>
                            </a:rPr>
                          </m:ctrlPr>
                        </m:fPr>
                        <m:num>
                          <m:nary>
                            <m:naryPr>
                              <m:limLoc m:val="undOvr"/>
                              <m:ctrlPr>
                                <a:rPr lang="en-US" sz="1600" b="1" i="1">
                                  <a:latin typeface="Cambria Math"/>
                                </a:rPr>
                              </m:ctrlPr>
                            </m:naryPr>
                            <m:sub>
                              <m:sSub>
                                <m:sSubPr>
                                  <m:ctrlPr>
                                    <a:rPr lang="en-US" sz="1600" b="1" i="1">
                                      <a:latin typeface="Cambria Math"/>
                                    </a:rPr>
                                  </m:ctrlPr>
                                </m:sSubPr>
                                <m:e>
                                  <m:r>
                                    <a:rPr lang="en-US" sz="1600" b="1" i="1">
                                      <a:latin typeface="Cambria Math"/>
                                    </a:rPr>
                                    <m:t>𝒙</m:t>
                                  </m:r>
                                </m:e>
                                <m:sub>
                                  <m:r>
                                    <a:rPr lang="en-US" sz="1600" b="1" i="1">
                                      <a:latin typeface="Cambria Math"/>
                                    </a:rPr>
                                    <m:t>𝑩</m:t>
                                  </m:r>
                                </m:sub>
                              </m:sSub>
                            </m:sub>
                            <m:sup>
                              <m:r>
                                <a:rPr lang="en-US" sz="1600" b="1" i="1">
                                  <a:latin typeface="Cambria Math"/>
                                </a:rPr>
                                <m:t> </m:t>
                              </m:r>
                            </m:sup>
                            <m:e>
                              <m:r>
                                <a:rPr lang="en-US" sz="1600" b="1" i="1">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𝑨𝑩</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𝑩𝑪</m:t>
                                      </m:r>
                                    </m:sub>
                                  </m:sSub>
                                </m:e>
                                <m:e>
                                  <m:sSub>
                                    <m:sSubPr>
                                      <m:ctrlPr>
                                        <a:rPr lang="en-US" sz="1600" b="1" i="1">
                                          <a:latin typeface="Cambria Math"/>
                                        </a:rPr>
                                      </m:ctrlPr>
                                    </m:sSubPr>
                                    <m:e>
                                      <m:r>
                                        <a:rPr lang="en-US" sz="1600" b="1" i="1">
                                          <a:latin typeface="Cambria Math"/>
                                        </a:rPr>
                                        <m:t>𝒙</m:t>
                                      </m:r>
                                    </m:e>
                                    <m:sub>
                                      <m:r>
                                        <a:rPr lang="en-US" sz="1600" b="1" i="1">
                                          <a:latin typeface="Cambria Math"/>
                                        </a:rPr>
                                        <m:t>𝑩</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r>
                                    <a:rPr lang="en-US" sz="1600" b="1" i="1">
                                      <a:latin typeface="Cambria Math"/>
                                    </a:rPr>
                                    <m:t> </m:t>
                                  </m:r>
                                </m:e>
                              </m:d>
                            </m:e>
                          </m:nary>
                          <m:sSub>
                            <m:sSubPr>
                              <m:ctrlPr>
                                <a:rPr lang="en-US" sz="1600" b="1" i="1">
                                  <a:latin typeface="Cambria Math"/>
                                </a:rPr>
                              </m:ctrlPr>
                            </m:sSubPr>
                            <m:e>
                              <m:r>
                                <a:rPr lang="en-US" sz="1600" b="1" i="1">
                                  <a:latin typeface="Cambria Math"/>
                                </a:rPr>
                                <m:t>𝒇</m:t>
                              </m:r>
                            </m:e>
                            <m:sub>
                              <m:sSub>
                                <m:sSubPr>
                                  <m:ctrlPr>
                                    <a:rPr lang="en-US" sz="1600" b="1" i="1">
                                      <a:latin typeface="Cambria Math"/>
                                    </a:rPr>
                                  </m:ctrlPr>
                                </m:sSubPr>
                                <m:e>
                                  <m:r>
                                    <a:rPr lang="en-US" sz="1600" b="1" i="1">
                                      <a:latin typeface="Cambria Math"/>
                                    </a:rPr>
                                    <m:t>𝑿</m:t>
                                  </m:r>
                                </m:e>
                                <m:sub>
                                  <m:r>
                                    <a:rPr lang="en-US" sz="1600" b="1" i="1">
                                      <a:latin typeface="Cambria Math"/>
                                    </a:rPr>
                                    <m:t>𝑩</m:t>
                                  </m:r>
                                </m:sub>
                              </m:sSub>
                            </m:sub>
                          </m:sSub>
                          <m:d>
                            <m:dPr>
                              <m:ctrlPr>
                                <a:rPr lang="en-US" sz="1600" b="1" i="1">
                                  <a:latin typeface="Cambria Math"/>
                                </a:rPr>
                              </m:ctrlPr>
                            </m:dPr>
                            <m:e>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ⅆ</m:t>
                          </m:r>
                          <m:sSub>
                            <m:sSubPr>
                              <m:ctrlPr>
                                <a:rPr lang="en-US" sz="1600" b="1" i="1">
                                  <a:latin typeface="Cambria Math"/>
                                </a:rPr>
                              </m:ctrlPr>
                            </m:sSubPr>
                            <m:e>
                              <m:r>
                                <a:rPr lang="en-US" sz="1600" b="1" i="1">
                                  <a:latin typeface="Cambria Math"/>
                                </a:rPr>
                                <m:t>𝒙</m:t>
                              </m:r>
                            </m:e>
                            <m:sub>
                              <m:r>
                                <a:rPr lang="en-US" sz="1600" b="1" i="1">
                                  <a:latin typeface="Cambria Math"/>
                                </a:rPr>
                                <m:t>𝑩</m:t>
                              </m:r>
                            </m:sub>
                          </m:sSub>
                        </m:num>
                        <m:den>
                          <m:r>
                            <a:rPr lang="en-US" sz="1600" b="1" i="1">
                              <a:latin typeface="Cambria Math"/>
                            </a:rPr>
                            <m:t>𝟏</m:t>
                          </m:r>
                          <m:r>
                            <a:rPr lang="en-US" sz="1600" b="1" i="1">
                              <a:latin typeface="Cambria Math"/>
                            </a:rPr>
                            <m:t>−</m:t>
                          </m:r>
                          <m:nary>
                            <m:naryPr>
                              <m:limLoc m:val="undOvr"/>
                              <m:ctrlPr>
                                <a:rPr lang="en-US" sz="1600" b="1" i="1">
                                  <a:latin typeface="Cambria Math"/>
                                </a:rPr>
                              </m:ctrlPr>
                            </m:naryPr>
                            <m:sub>
                              <m:sSub>
                                <m:sSubPr>
                                  <m:ctrlPr>
                                    <a:rPr lang="en-US" sz="1600" b="1" i="1">
                                      <a:latin typeface="Cambria Math"/>
                                    </a:rPr>
                                  </m:ctrlPr>
                                </m:sSubPr>
                                <m:e>
                                  <m:r>
                                    <a:rPr lang="en-US" sz="1600" b="1" i="1">
                                      <a:latin typeface="Cambria Math"/>
                                    </a:rPr>
                                    <m:t>𝒙</m:t>
                                  </m:r>
                                </m:e>
                                <m:sub>
                                  <m:r>
                                    <a:rPr lang="en-US" sz="1600" b="1" i="1">
                                      <a:latin typeface="Cambria Math"/>
                                    </a:rPr>
                                    <m:t>𝑩</m:t>
                                  </m:r>
                                </m:sub>
                              </m:sSub>
                            </m:sub>
                            <m:sup>
                              <m:r>
                                <a:rPr lang="en-US" sz="1600" b="1" i="1">
                                  <a:latin typeface="Cambria Math"/>
                                </a:rPr>
                                <m:t> </m:t>
                              </m:r>
                            </m:sup>
                            <m:e>
                              <m:r>
                                <a:rPr lang="en-US" sz="1600" b="1" i="1">
                                  <a:latin typeface="Cambria Math"/>
                                </a:rPr>
                                <m:t>𝑷</m:t>
                              </m:r>
                              <m:d>
                                <m:dPr>
                                  <m:ctrlPr>
                                    <a:rPr lang="en-US" sz="1600" b="1" i="1">
                                      <a:latin typeface="Cambria Math"/>
                                    </a:rPr>
                                  </m:ctrlPr>
                                </m:dPr>
                                <m:e>
                                  <m:acc>
                                    <m:accPr>
                                      <m:chr m:val="̅"/>
                                      <m:ctrlPr>
                                        <a:rPr lang="en-US" sz="1600" b="1" i="1">
                                          <a:latin typeface="Cambria Math"/>
                                        </a:rPr>
                                      </m:ctrlPr>
                                    </m:accPr>
                                    <m:e>
                                      <m:sSub>
                                        <m:sSubPr>
                                          <m:ctrlPr>
                                            <a:rPr lang="en-US" sz="1600" b="1" i="1">
                                              <a:latin typeface="Cambria Math"/>
                                            </a:rPr>
                                          </m:ctrlPr>
                                        </m:sSubPr>
                                        <m:e>
                                          <m:r>
                                            <a:rPr lang="en-US" sz="1600" b="1" i="1">
                                              <a:latin typeface="Cambria Math"/>
                                            </a:rPr>
                                            <m:t>𝒀</m:t>
                                          </m:r>
                                        </m:e>
                                        <m:sub>
                                          <m:r>
                                            <a:rPr lang="en-US" sz="1600" b="1" i="1">
                                              <a:latin typeface="Cambria Math"/>
                                            </a:rPr>
                                            <m:t>𝑨𝑩</m:t>
                                          </m:r>
                                        </m:sub>
                                      </m:sSub>
                                    </m:e>
                                  </m:acc>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𝑷</m:t>
                              </m:r>
                              <m:d>
                                <m:dPr>
                                  <m:ctrlPr>
                                    <a:rPr lang="en-US" sz="1600" b="1" i="1">
                                      <a:latin typeface="Cambria Math"/>
                                    </a:rPr>
                                  </m:ctrlPr>
                                </m:dPr>
                                <m:e>
                                  <m:acc>
                                    <m:accPr>
                                      <m:chr m:val="̅"/>
                                      <m:ctrlPr>
                                        <a:rPr lang="en-US" sz="1600" b="1" i="1">
                                          <a:latin typeface="Cambria Math"/>
                                        </a:rPr>
                                      </m:ctrlPr>
                                    </m:accPr>
                                    <m:e>
                                      <m:sSub>
                                        <m:sSubPr>
                                          <m:ctrlPr>
                                            <a:rPr lang="en-US" sz="1600" b="1" i="1">
                                              <a:latin typeface="Cambria Math"/>
                                            </a:rPr>
                                          </m:ctrlPr>
                                        </m:sSubPr>
                                        <m:e>
                                          <m:r>
                                            <a:rPr lang="en-US" sz="1600" b="1" i="1">
                                              <a:latin typeface="Cambria Math"/>
                                            </a:rPr>
                                            <m:t>𝒀</m:t>
                                          </m:r>
                                        </m:e>
                                        <m:sub>
                                          <m:r>
                                            <a:rPr lang="en-US" sz="1600" b="1" i="1">
                                              <a:latin typeface="Cambria Math"/>
                                            </a:rPr>
                                            <m:t>𝑩𝑪</m:t>
                                          </m:r>
                                        </m:sub>
                                      </m:sSub>
                                    </m:e>
                                  </m:acc>
                                </m:e>
                                <m:e>
                                  <m:sSub>
                                    <m:sSubPr>
                                      <m:ctrlPr>
                                        <a:rPr lang="en-US" sz="1600" b="1" i="1">
                                          <a:latin typeface="Cambria Math"/>
                                        </a:rPr>
                                      </m:ctrlPr>
                                    </m:sSubPr>
                                    <m:e>
                                      <m:r>
                                        <a:rPr lang="en-US" sz="1600" b="1" i="1">
                                          <a:latin typeface="Cambria Math"/>
                                        </a:rPr>
                                        <m:t>𝒙</m:t>
                                      </m:r>
                                    </m:e>
                                    <m:sub>
                                      <m:r>
                                        <a:rPr lang="en-US" sz="1600" b="1" i="1">
                                          <a:latin typeface="Cambria Math"/>
                                        </a:rPr>
                                        <m:t>𝑩</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r>
                                    <a:rPr lang="en-US" sz="1600" b="1" i="1">
                                      <a:latin typeface="Cambria Math"/>
                                    </a:rPr>
                                    <m:t> </m:t>
                                  </m:r>
                                </m:e>
                              </m:d>
                            </m:e>
                          </m:nary>
                          <m:r>
                            <a:rPr lang="en-US" sz="1600" b="1" i="1">
                              <a:latin typeface="Cambria Math"/>
                            </a:rPr>
                            <m:t> </m:t>
                          </m:r>
                          <m:sSub>
                            <m:sSubPr>
                              <m:ctrlPr>
                                <a:rPr lang="en-US" sz="1600" b="1" i="1">
                                  <a:latin typeface="Cambria Math"/>
                                </a:rPr>
                              </m:ctrlPr>
                            </m:sSubPr>
                            <m:e>
                              <m:r>
                                <a:rPr lang="en-US" sz="1600" b="1" i="1">
                                  <a:latin typeface="Cambria Math"/>
                                </a:rPr>
                                <m:t>𝒇</m:t>
                              </m:r>
                            </m:e>
                            <m:sub>
                              <m:sSub>
                                <m:sSubPr>
                                  <m:ctrlPr>
                                    <a:rPr lang="en-US" sz="1600" b="1" i="1">
                                      <a:latin typeface="Cambria Math"/>
                                    </a:rPr>
                                  </m:ctrlPr>
                                </m:sSubPr>
                                <m:e>
                                  <m:r>
                                    <a:rPr lang="en-US" sz="1600" b="1" i="1">
                                      <a:latin typeface="Cambria Math"/>
                                    </a:rPr>
                                    <m:t>𝑿</m:t>
                                  </m:r>
                                </m:e>
                                <m:sub>
                                  <m:r>
                                    <a:rPr lang="en-US" sz="1600" b="1" i="1">
                                      <a:latin typeface="Cambria Math"/>
                                    </a:rPr>
                                    <m:t>𝑩</m:t>
                                  </m:r>
                                </m:sub>
                              </m:sSub>
                            </m:sub>
                          </m:sSub>
                          <m:d>
                            <m:dPr>
                              <m:ctrlPr>
                                <a:rPr lang="en-US" sz="1600" b="1" i="1">
                                  <a:latin typeface="Cambria Math"/>
                                </a:rPr>
                              </m:ctrlPr>
                            </m:dPr>
                            <m:e>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ⅆ</m:t>
                          </m:r>
                          <m:sSub>
                            <m:sSubPr>
                              <m:ctrlPr>
                                <a:rPr lang="en-US" sz="1600" b="1" i="1">
                                  <a:latin typeface="Cambria Math"/>
                                </a:rPr>
                              </m:ctrlPr>
                            </m:sSubPr>
                            <m:e>
                              <m:r>
                                <a:rPr lang="en-US" sz="1600" b="1" i="1">
                                  <a:latin typeface="Cambria Math"/>
                                </a:rPr>
                                <m:t>𝒙</m:t>
                              </m:r>
                            </m:e>
                            <m:sub>
                              <m:r>
                                <a:rPr lang="en-US" sz="1600" b="1" i="1">
                                  <a:latin typeface="Cambria Math"/>
                                </a:rPr>
                                <m:t>𝑩</m:t>
                              </m:r>
                            </m:sub>
                          </m:sSub>
                        </m:den>
                      </m:f>
                    </m:oMath>
                  </m:oMathPara>
                </a14:m>
                <a:endParaRPr lang="en-US" sz="1600" b="1" dirty="0"/>
              </a:p>
            </p:txBody>
          </p:sp>
        </mc:Choice>
        <mc:Fallback xmlns="">
          <p:sp>
            <p:nvSpPr>
              <p:cNvPr id="35" name="Rectangle 34"/>
              <p:cNvSpPr>
                <a:spLocks noRot="1" noChangeAspect="1" noMove="1" noResize="1" noEditPoints="1" noAdjustHandles="1" noChangeArrowheads="1" noChangeShapeType="1" noTextEdit="1"/>
              </p:cNvSpPr>
              <p:nvPr/>
            </p:nvSpPr>
            <p:spPr>
              <a:xfrm>
                <a:off x="1276640" y="1796684"/>
                <a:ext cx="6167474" cy="757195"/>
              </a:xfrm>
              <a:prstGeom prst="rect">
                <a:avLst/>
              </a:prstGeom>
              <a:blipFill rotWithShape="1">
                <a:blip r:embed="rId6"/>
                <a:stretch>
                  <a:fillRect/>
                </a:stretch>
              </a:blipFill>
            </p:spPr>
            <p:txBody>
              <a:bodyPr/>
              <a:lstStyle/>
              <a:p>
                <a:r>
                  <a:rPr lang="en-US">
                    <a:noFill/>
                  </a:rPr>
                  <a:t> </a:t>
                </a:r>
              </a:p>
            </p:txBody>
          </p:sp>
        </mc:Fallback>
      </mc:AlternateContent>
      <p:sp>
        <p:nvSpPr>
          <p:cNvPr id="39" name="Rectangle 38"/>
          <p:cNvSpPr/>
          <p:nvPr/>
        </p:nvSpPr>
        <p:spPr>
          <a:xfrm>
            <a:off x="3259394" y="1821881"/>
            <a:ext cx="1312606" cy="29094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0" name="Rectangle 39"/>
              <p:cNvSpPr/>
              <p:nvPr/>
            </p:nvSpPr>
            <p:spPr>
              <a:xfrm>
                <a:off x="965296" y="3586877"/>
                <a:ext cx="7035704" cy="258532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buFont typeface="Arial" pitchFamily="34" charset="0"/>
                  <a:buChar char="•"/>
                </a:pPr>
                <a14:m>
                  <m:oMath xmlns:m="http://schemas.openxmlformats.org/officeDocument/2006/math">
                    <m:r>
                      <a:rPr lang="en-US" b="0" i="1" smtClean="0">
                        <a:latin typeface="Cambria Math"/>
                      </a:rPr>
                      <m:t>𝑃</m:t>
                    </m:r>
                    <m:d>
                      <m:dPr>
                        <m:ctrlPr>
                          <a:rPr lang="en-US" i="1">
                            <a:latin typeface="Cambria Math"/>
                          </a:rPr>
                        </m:ctrlPr>
                      </m:dPr>
                      <m:e>
                        <m:sSub>
                          <m:sSubPr>
                            <m:ctrlPr>
                              <a:rPr lang="en-US" i="1">
                                <a:latin typeface="Cambria Math"/>
                              </a:rPr>
                            </m:ctrlPr>
                          </m:sSubPr>
                          <m:e>
                            <m:r>
                              <a:rPr lang="en-US" b="0" i="1">
                                <a:latin typeface="Cambria Math"/>
                              </a:rPr>
                              <m:t>𝑌</m:t>
                            </m:r>
                          </m:e>
                          <m:sub>
                            <m:r>
                              <a:rPr lang="en-US" b="0" i="1">
                                <a:latin typeface="Cambria Math"/>
                              </a:rPr>
                              <m:t>𝐴𝐵</m:t>
                            </m:r>
                          </m:sub>
                        </m:sSub>
                      </m:e>
                      <m:e>
                        <m:sSub>
                          <m:sSubPr>
                            <m:ctrlPr>
                              <a:rPr lang="en-US" i="1">
                                <a:latin typeface="Cambria Math"/>
                              </a:rPr>
                            </m:ctrlPr>
                          </m:sSubPr>
                          <m:e>
                            <m:r>
                              <a:rPr lang="en-US" b="0" i="1">
                                <a:latin typeface="Cambria Math"/>
                              </a:rPr>
                              <m:t>𝑥</m:t>
                            </m:r>
                          </m:e>
                          <m:sub>
                            <m:r>
                              <a:rPr lang="en-US" b="0" i="1">
                                <a:latin typeface="Cambria Math"/>
                              </a:rPr>
                              <m:t>𝐴</m:t>
                            </m:r>
                          </m:sub>
                        </m:sSub>
                        <m:r>
                          <a:rPr lang="en-US" b="0" i="1">
                            <a:latin typeface="Cambria Math"/>
                          </a:rPr>
                          <m:t>, </m:t>
                        </m:r>
                        <m:sSub>
                          <m:sSubPr>
                            <m:ctrlPr>
                              <a:rPr lang="en-US" i="1">
                                <a:latin typeface="Cambria Math"/>
                              </a:rPr>
                            </m:ctrlPr>
                          </m:sSubPr>
                          <m:e>
                            <m:r>
                              <a:rPr lang="en-US" b="0" i="1">
                                <a:latin typeface="Cambria Math"/>
                              </a:rPr>
                              <m:t>𝑥</m:t>
                            </m:r>
                          </m:e>
                          <m:sub>
                            <m:r>
                              <a:rPr lang="en-US" b="0" i="1">
                                <a:latin typeface="Cambria Math"/>
                              </a:rPr>
                              <m:t>𝐵</m:t>
                            </m:r>
                          </m:sub>
                        </m:sSub>
                      </m:e>
                    </m:d>
                  </m:oMath>
                </a14:m>
                <a:r>
                  <a:rPr lang="en-US" dirty="0" smtClean="0"/>
                  <a:t> - probability </a:t>
                </a:r>
                <a:r>
                  <a:rPr lang="en-US" dirty="0"/>
                  <a:t>for </a:t>
                </a:r>
                <a:r>
                  <a:rPr lang="en-US" dirty="0" smtClean="0"/>
                  <a:t>a match in camera-pair </a:t>
                </a:r>
                <a:r>
                  <a:rPr lang="en-US" dirty="0"/>
                  <a:t>(</a:t>
                </a:r>
                <a:r>
                  <a:rPr lang="en-US" dirty="0" smtClean="0"/>
                  <a:t>A, B).</a:t>
                </a:r>
                <a:br>
                  <a:rPr lang="en-US" dirty="0" smtClean="0"/>
                </a:br>
                <a:endParaRPr lang="en-US" dirty="0"/>
              </a:p>
              <a:p>
                <a:pPr marL="285750" indent="-285750">
                  <a:buFont typeface="Arial" pitchFamily="34" charset="0"/>
                  <a:buChar char="•"/>
                </a:pPr>
                <a:r>
                  <a:rPr lang="en-US" dirty="0" smtClean="0"/>
                  <a:t>Any classifier can be used here provided that it can be modified to output probability. </a:t>
                </a:r>
                <a:br>
                  <a:rPr lang="en-US" dirty="0" smtClean="0"/>
                </a:br>
                <a:endParaRPr lang="en-US" dirty="0" smtClean="0"/>
              </a:p>
              <a:p>
                <a:pPr marL="285750" indent="-285750">
                  <a:buFont typeface="Arial" pitchFamily="34" charset="0"/>
                  <a:buChar char="•"/>
                </a:pPr>
                <a:r>
                  <a:rPr lang="en-US" dirty="0" smtClean="0"/>
                  <a:t>TRID uses </a:t>
                </a:r>
                <a:r>
                  <a:rPr lang="en-US" dirty="0"/>
                  <a:t>the ICT </a:t>
                </a:r>
                <a:r>
                  <a:rPr lang="en-US" dirty="0" smtClean="0"/>
                  <a:t>algorithm by training two ICT </a:t>
                </a:r>
                <a:r>
                  <a:rPr lang="en-US" dirty="0" err="1" smtClean="0"/>
                  <a:t>ReID</a:t>
                </a:r>
                <a:r>
                  <a:rPr lang="en-US" dirty="0" smtClean="0"/>
                  <a:t> classifiers. The SVM decision values are converted to probability estimates </a:t>
                </a:r>
                <a:r>
                  <a:rPr lang="en-US" dirty="0"/>
                  <a:t>using a sigmoid according to Platt’s </a:t>
                </a:r>
                <a:r>
                  <a:rPr lang="en-US" dirty="0" smtClean="0"/>
                  <a:t>method.</a:t>
                </a:r>
                <a:r>
                  <a:rPr lang="en-US" dirty="0"/>
                  <a:t/>
                </a:r>
                <a:br>
                  <a:rPr lang="en-US" dirty="0"/>
                </a:br>
                <a:endParaRPr lang="en-US" dirty="0" smtClean="0"/>
              </a:p>
            </p:txBody>
          </p:sp>
        </mc:Choice>
        <mc:Fallback xmlns="">
          <p:sp>
            <p:nvSpPr>
              <p:cNvPr id="40" name="Rectangle 39"/>
              <p:cNvSpPr>
                <a:spLocks noRot="1" noChangeAspect="1" noMove="1" noResize="1" noEditPoints="1" noAdjustHandles="1" noChangeArrowheads="1" noChangeShapeType="1" noTextEdit="1"/>
              </p:cNvSpPr>
              <p:nvPr/>
            </p:nvSpPr>
            <p:spPr>
              <a:xfrm>
                <a:off x="965296" y="3586877"/>
                <a:ext cx="7035704" cy="2585323"/>
              </a:xfrm>
              <a:prstGeom prst="rect">
                <a:avLst/>
              </a:prstGeom>
              <a:blipFill rotWithShape="1">
                <a:blip r:embed="rId7"/>
                <a:stretch>
                  <a:fillRect/>
                </a:stretch>
              </a:blipFill>
            </p:spPr>
            <p:txBody>
              <a:bodyPr/>
              <a:lstStyle/>
              <a:p>
                <a:r>
                  <a:rPr lang="en-US">
                    <a:noFill/>
                  </a:rPr>
                  <a:t> </a:t>
                </a:r>
              </a:p>
            </p:txBody>
          </p:sp>
        </mc:Fallback>
      </mc:AlternateContent>
      <p:cxnSp>
        <p:nvCxnSpPr>
          <p:cNvPr id="41" name="Straight Arrow Connector 40"/>
          <p:cNvCxnSpPr/>
          <p:nvPr/>
        </p:nvCxnSpPr>
        <p:spPr>
          <a:xfrm flipH="1">
            <a:off x="2667000" y="2109838"/>
            <a:ext cx="827590" cy="147703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42" name="Group 41"/>
          <p:cNvGrpSpPr/>
          <p:nvPr/>
        </p:nvGrpSpPr>
        <p:grpSpPr>
          <a:xfrm>
            <a:off x="7121364" y="316198"/>
            <a:ext cx="1946436" cy="2731802"/>
            <a:chOff x="270036" y="1371600"/>
            <a:chExt cx="1101564" cy="1512602"/>
          </a:xfrm>
        </p:grpSpPr>
        <p:grpSp>
          <p:nvGrpSpPr>
            <p:cNvPr id="43" name="Group 42"/>
            <p:cNvGrpSpPr/>
            <p:nvPr/>
          </p:nvGrpSpPr>
          <p:grpSpPr>
            <a:xfrm>
              <a:off x="560705" y="1549553"/>
              <a:ext cx="629364" cy="1026198"/>
              <a:chOff x="4465018" y="3658665"/>
              <a:chExt cx="1056734" cy="1757682"/>
            </a:xfrm>
          </p:grpSpPr>
          <p:cxnSp>
            <p:nvCxnSpPr>
              <p:cNvPr id="47" name="Straight Connector 46"/>
              <p:cNvCxnSpPr>
                <a:stCxn id="44"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p:cNvCxnSpPr>
                <a:stCxn id="45" idx="4"/>
                <a:endCxn id="46"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4" name="Oval 43"/>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44" name="Oval 43"/>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45" name="Oval 44"/>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val 45"/>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46" name="Oval 45"/>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0"/>
                  <a:stretch>
                    <a:fillRect/>
                  </a:stretch>
                </a:blipFill>
              </p:spPr>
              <p:txBody>
                <a:bodyPr/>
                <a:lstStyle/>
                <a:p>
                  <a:r>
                    <a:rPr lang="en-US">
                      <a:noFill/>
                    </a:rPr>
                    <a:t> </a:t>
                  </a:r>
                </a:p>
              </p:txBody>
            </p:sp>
          </mc:Fallback>
        </mc:AlternateContent>
      </p:grpSp>
      <p:sp>
        <p:nvSpPr>
          <p:cNvPr id="17" name="Rectangle 16"/>
          <p:cNvSpPr/>
          <p:nvPr/>
        </p:nvSpPr>
        <p:spPr>
          <a:xfrm>
            <a:off x="3411794" y="2133600"/>
            <a:ext cx="1371600" cy="42027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Rectangle 17"/>
          <p:cNvSpPr/>
          <p:nvPr/>
        </p:nvSpPr>
        <p:spPr>
          <a:xfrm>
            <a:off x="4572000" y="1821881"/>
            <a:ext cx="1295400" cy="290944"/>
          </a:xfrm>
          <a:prstGeom prst="rect">
            <a:avLst/>
          </a:prstGeom>
          <a:solidFill>
            <a:srgbClr val="57B34B">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Rectangle 18"/>
          <p:cNvSpPr/>
          <p:nvPr/>
        </p:nvSpPr>
        <p:spPr>
          <a:xfrm>
            <a:off x="4783394" y="2133599"/>
            <a:ext cx="1299906" cy="420280"/>
          </a:xfrm>
          <a:prstGeom prst="rect">
            <a:avLst/>
          </a:prstGeom>
          <a:solidFill>
            <a:srgbClr val="57B34B">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 name="Straight Arrow Connector 19"/>
          <p:cNvCxnSpPr/>
          <p:nvPr/>
        </p:nvCxnSpPr>
        <p:spPr>
          <a:xfrm>
            <a:off x="3983294" y="2512902"/>
            <a:ext cx="377083" cy="45889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5604616" y="2497967"/>
            <a:ext cx="415183" cy="47105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15" name="Group 14"/>
          <p:cNvGrpSpPr/>
          <p:nvPr/>
        </p:nvGrpSpPr>
        <p:grpSpPr>
          <a:xfrm>
            <a:off x="3979231" y="2895600"/>
            <a:ext cx="1015904" cy="369332"/>
            <a:chOff x="3979231" y="3200400"/>
            <a:chExt cx="1015904" cy="369332"/>
          </a:xfrm>
        </p:grpSpPr>
        <p:sp>
          <p:nvSpPr>
            <p:cNvPr id="37" name="Rectangle 36"/>
            <p:cNvSpPr/>
            <p:nvPr/>
          </p:nvSpPr>
          <p:spPr>
            <a:xfrm>
              <a:off x="3983294" y="3251261"/>
              <a:ext cx="1011841" cy="290945"/>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Rectangle 25"/>
            <p:cNvSpPr/>
            <p:nvPr/>
          </p:nvSpPr>
          <p:spPr>
            <a:xfrm>
              <a:off x="3979231" y="3200400"/>
              <a:ext cx="1015904"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t>ICT [A B]</a:t>
              </a:r>
            </a:p>
          </p:txBody>
        </p:sp>
      </p:grpSp>
      <p:grpSp>
        <p:nvGrpSpPr>
          <p:cNvPr id="16" name="Group 15"/>
          <p:cNvGrpSpPr/>
          <p:nvPr/>
        </p:nvGrpSpPr>
        <p:grpSpPr>
          <a:xfrm>
            <a:off x="5791200" y="2907268"/>
            <a:ext cx="1015904" cy="369332"/>
            <a:chOff x="5791200" y="3212068"/>
            <a:chExt cx="1015904" cy="369332"/>
          </a:xfrm>
        </p:grpSpPr>
        <p:sp>
          <p:nvSpPr>
            <p:cNvPr id="38" name="Rectangle 37"/>
            <p:cNvSpPr/>
            <p:nvPr/>
          </p:nvSpPr>
          <p:spPr>
            <a:xfrm>
              <a:off x="5812208" y="3273822"/>
              <a:ext cx="994896" cy="295909"/>
            </a:xfrm>
            <a:prstGeom prst="rect">
              <a:avLst/>
            </a:prstGeom>
            <a:solidFill>
              <a:srgbClr val="57B34B">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Rectangle 26"/>
            <p:cNvSpPr/>
            <p:nvPr/>
          </p:nvSpPr>
          <p:spPr>
            <a:xfrm>
              <a:off x="5791200" y="3212068"/>
              <a:ext cx="1015904"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t>ICT [B C]</a:t>
              </a:r>
            </a:p>
          </p:txBody>
        </p:sp>
      </p:grpSp>
    </p:spTree>
    <p:custDataLst>
      <p:tags r:id="rId1"/>
    </p:custDataLst>
    <p:extLst>
      <p:ext uri="{BB962C8B-B14F-4D97-AF65-F5344CB8AC3E}">
        <p14:creationId xmlns:p14="http://schemas.microsoft.com/office/powerpoint/2010/main" val="168212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up)">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1"/>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22" presetClass="entr" presetSubtype="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a:t>The Transitive Alg. </a:t>
            </a:r>
            <a:r>
              <a:rPr lang="en-US" sz="1400" b="1" dirty="0">
                <a:solidFill>
                  <a:schemeClr val="bg1">
                    <a:lumMod val="75000"/>
                  </a:schemeClr>
                </a:solidFill>
              </a:rPr>
              <a:t>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a:t>The Transitive </a:t>
            </a:r>
            <a:r>
              <a:rPr lang="en-US" sz="4200" dirty="0" smtClean="0"/>
              <a:t>Algorithm</a:t>
            </a:r>
            <a:endParaRPr lang="en-US" sz="4200" dirty="0"/>
          </a:p>
        </p:txBody>
      </p:sp>
      <p:sp>
        <p:nvSpPr>
          <p:cNvPr id="25" name="Rectangle 24"/>
          <p:cNvSpPr/>
          <p:nvPr/>
        </p:nvSpPr>
        <p:spPr>
          <a:xfrm>
            <a:off x="1011573" y="1676400"/>
            <a:ext cx="6819821" cy="980528"/>
          </a:xfrm>
          <a:prstGeom prst="rect">
            <a:avLst/>
          </a:prstGeom>
          <a:gradFill>
            <a:gsLst>
              <a:gs pos="13000">
                <a:schemeClr val="accent2">
                  <a:tint val="50000"/>
                  <a:satMod val="300000"/>
                  <a:alpha val="0"/>
                </a:schemeClr>
              </a:gs>
              <a:gs pos="100000">
                <a:schemeClr val="accent2">
                  <a:tint val="15000"/>
                  <a:satMod val="35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mc:AlternateContent xmlns:mc="http://schemas.openxmlformats.org/markup-compatibility/2006" xmlns:a14="http://schemas.microsoft.com/office/drawing/2010/main">
        <mc:Choice Requires="a14">
          <p:sp>
            <p:nvSpPr>
              <p:cNvPr id="35" name="Rectangle 34"/>
              <p:cNvSpPr/>
              <p:nvPr/>
            </p:nvSpPr>
            <p:spPr>
              <a:xfrm>
                <a:off x="1276640" y="1796684"/>
                <a:ext cx="6167474" cy="75719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600" b="1" i="1" smtClean="0">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𝑨𝑪</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m:t>
                          </m:r>
                          <m:r>
                            <a:rPr lang="en-US" sz="1600" b="1" i="1" smtClean="0">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e>
                      </m:d>
                      <m:r>
                        <a:rPr lang="en-GB" sz="1600" b="1" i="1" smtClean="0">
                          <a:latin typeface="Cambria Math"/>
                        </a:rPr>
                        <m:t>=</m:t>
                      </m:r>
                      <m:f>
                        <m:fPr>
                          <m:ctrlPr>
                            <a:rPr lang="en-US" sz="1600" b="1" i="1">
                              <a:latin typeface="Cambria Math"/>
                            </a:rPr>
                          </m:ctrlPr>
                        </m:fPr>
                        <m:num>
                          <m:nary>
                            <m:naryPr>
                              <m:limLoc m:val="undOvr"/>
                              <m:ctrlPr>
                                <a:rPr lang="en-US" sz="1600" b="1" i="1">
                                  <a:latin typeface="Cambria Math"/>
                                </a:rPr>
                              </m:ctrlPr>
                            </m:naryPr>
                            <m:sub>
                              <m:sSub>
                                <m:sSubPr>
                                  <m:ctrlPr>
                                    <a:rPr lang="en-US" sz="1600" b="1" i="1">
                                      <a:latin typeface="Cambria Math"/>
                                    </a:rPr>
                                  </m:ctrlPr>
                                </m:sSubPr>
                                <m:e>
                                  <m:r>
                                    <a:rPr lang="en-US" sz="1600" b="1" i="1">
                                      <a:latin typeface="Cambria Math"/>
                                    </a:rPr>
                                    <m:t>𝒙</m:t>
                                  </m:r>
                                </m:e>
                                <m:sub>
                                  <m:r>
                                    <a:rPr lang="en-US" sz="1600" b="1" i="1">
                                      <a:latin typeface="Cambria Math"/>
                                    </a:rPr>
                                    <m:t>𝑩</m:t>
                                  </m:r>
                                </m:sub>
                              </m:sSub>
                            </m:sub>
                            <m:sup>
                              <m:r>
                                <a:rPr lang="en-US" sz="1600" b="1" i="1">
                                  <a:latin typeface="Cambria Math"/>
                                </a:rPr>
                                <m:t> </m:t>
                              </m:r>
                            </m:sup>
                            <m:e>
                              <m:r>
                                <a:rPr lang="en-US" sz="1600" b="1" i="1">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𝑨𝑩</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𝑩𝑪</m:t>
                                      </m:r>
                                    </m:sub>
                                  </m:sSub>
                                </m:e>
                                <m:e>
                                  <m:sSub>
                                    <m:sSubPr>
                                      <m:ctrlPr>
                                        <a:rPr lang="en-US" sz="1600" b="1" i="1">
                                          <a:latin typeface="Cambria Math"/>
                                        </a:rPr>
                                      </m:ctrlPr>
                                    </m:sSubPr>
                                    <m:e>
                                      <m:r>
                                        <a:rPr lang="en-US" sz="1600" b="1" i="1">
                                          <a:latin typeface="Cambria Math"/>
                                        </a:rPr>
                                        <m:t>𝒙</m:t>
                                      </m:r>
                                    </m:e>
                                    <m:sub>
                                      <m:r>
                                        <a:rPr lang="en-US" sz="1600" b="1" i="1">
                                          <a:latin typeface="Cambria Math"/>
                                        </a:rPr>
                                        <m:t>𝑩</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r>
                                    <a:rPr lang="en-US" sz="1600" b="1" i="1">
                                      <a:latin typeface="Cambria Math"/>
                                    </a:rPr>
                                    <m:t> </m:t>
                                  </m:r>
                                </m:e>
                              </m:d>
                            </m:e>
                          </m:nary>
                          <m:sSub>
                            <m:sSubPr>
                              <m:ctrlPr>
                                <a:rPr lang="en-US" sz="1600" b="1" i="1">
                                  <a:latin typeface="Cambria Math"/>
                                </a:rPr>
                              </m:ctrlPr>
                            </m:sSubPr>
                            <m:e>
                              <m:r>
                                <a:rPr lang="en-US" sz="1600" b="1" i="1">
                                  <a:latin typeface="Cambria Math"/>
                                </a:rPr>
                                <m:t>𝒇</m:t>
                              </m:r>
                            </m:e>
                            <m:sub>
                              <m:sSub>
                                <m:sSubPr>
                                  <m:ctrlPr>
                                    <a:rPr lang="en-US" sz="1600" b="1" i="1">
                                      <a:latin typeface="Cambria Math"/>
                                    </a:rPr>
                                  </m:ctrlPr>
                                </m:sSubPr>
                                <m:e>
                                  <m:r>
                                    <a:rPr lang="en-US" sz="1600" b="1" i="1">
                                      <a:latin typeface="Cambria Math"/>
                                    </a:rPr>
                                    <m:t>𝑿</m:t>
                                  </m:r>
                                </m:e>
                                <m:sub>
                                  <m:r>
                                    <a:rPr lang="en-US" sz="1600" b="1" i="1">
                                      <a:latin typeface="Cambria Math"/>
                                    </a:rPr>
                                    <m:t>𝑩</m:t>
                                  </m:r>
                                </m:sub>
                              </m:sSub>
                            </m:sub>
                          </m:sSub>
                          <m:d>
                            <m:dPr>
                              <m:ctrlPr>
                                <a:rPr lang="en-US" sz="1600" b="1" i="1">
                                  <a:latin typeface="Cambria Math"/>
                                </a:rPr>
                              </m:ctrlPr>
                            </m:dPr>
                            <m:e>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ⅆ</m:t>
                          </m:r>
                          <m:sSub>
                            <m:sSubPr>
                              <m:ctrlPr>
                                <a:rPr lang="en-US" sz="1600" b="1" i="1">
                                  <a:latin typeface="Cambria Math"/>
                                </a:rPr>
                              </m:ctrlPr>
                            </m:sSubPr>
                            <m:e>
                              <m:r>
                                <a:rPr lang="en-US" sz="1600" b="1" i="1">
                                  <a:latin typeface="Cambria Math"/>
                                </a:rPr>
                                <m:t>𝒙</m:t>
                              </m:r>
                            </m:e>
                            <m:sub>
                              <m:r>
                                <a:rPr lang="en-US" sz="1600" b="1" i="1">
                                  <a:latin typeface="Cambria Math"/>
                                </a:rPr>
                                <m:t>𝑩</m:t>
                              </m:r>
                            </m:sub>
                          </m:sSub>
                        </m:num>
                        <m:den>
                          <m:r>
                            <a:rPr lang="en-US" sz="1600" b="1" i="1">
                              <a:latin typeface="Cambria Math"/>
                            </a:rPr>
                            <m:t>𝟏</m:t>
                          </m:r>
                          <m:r>
                            <a:rPr lang="en-US" sz="1600" b="1" i="1">
                              <a:latin typeface="Cambria Math"/>
                            </a:rPr>
                            <m:t>−</m:t>
                          </m:r>
                          <m:nary>
                            <m:naryPr>
                              <m:limLoc m:val="undOvr"/>
                              <m:ctrlPr>
                                <a:rPr lang="en-US" sz="1600" b="1" i="1">
                                  <a:latin typeface="Cambria Math"/>
                                </a:rPr>
                              </m:ctrlPr>
                            </m:naryPr>
                            <m:sub>
                              <m:sSub>
                                <m:sSubPr>
                                  <m:ctrlPr>
                                    <a:rPr lang="en-US" sz="1600" b="1" i="1">
                                      <a:latin typeface="Cambria Math"/>
                                    </a:rPr>
                                  </m:ctrlPr>
                                </m:sSubPr>
                                <m:e>
                                  <m:r>
                                    <a:rPr lang="en-US" sz="1600" b="1" i="1">
                                      <a:latin typeface="Cambria Math"/>
                                    </a:rPr>
                                    <m:t>𝒙</m:t>
                                  </m:r>
                                </m:e>
                                <m:sub>
                                  <m:r>
                                    <a:rPr lang="en-US" sz="1600" b="1" i="1">
                                      <a:latin typeface="Cambria Math"/>
                                    </a:rPr>
                                    <m:t>𝑩</m:t>
                                  </m:r>
                                </m:sub>
                              </m:sSub>
                            </m:sub>
                            <m:sup>
                              <m:r>
                                <a:rPr lang="en-US" sz="1600" b="1" i="1">
                                  <a:latin typeface="Cambria Math"/>
                                </a:rPr>
                                <m:t> </m:t>
                              </m:r>
                            </m:sup>
                            <m:e>
                              <m:r>
                                <a:rPr lang="en-US" sz="1600" b="1" i="1">
                                  <a:latin typeface="Cambria Math"/>
                                </a:rPr>
                                <m:t>𝑷</m:t>
                              </m:r>
                              <m:d>
                                <m:dPr>
                                  <m:ctrlPr>
                                    <a:rPr lang="en-US" sz="1600" b="1" i="1">
                                      <a:latin typeface="Cambria Math"/>
                                    </a:rPr>
                                  </m:ctrlPr>
                                </m:dPr>
                                <m:e>
                                  <m:acc>
                                    <m:accPr>
                                      <m:chr m:val="̅"/>
                                      <m:ctrlPr>
                                        <a:rPr lang="en-US" sz="1600" b="1" i="1">
                                          <a:latin typeface="Cambria Math"/>
                                        </a:rPr>
                                      </m:ctrlPr>
                                    </m:accPr>
                                    <m:e>
                                      <m:sSub>
                                        <m:sSubPr>
                                          <m:ctrlPr>
                                            <a:rPr lang="en-US" sz="1600" b="1" i="1">
                                              <a:latin typeface="Cambria Math"/>
                                            </a:rPr>
                                          </m:ctrlPr>
                                        </m:sSubPr>
                                        <m:e>
                                          <m:r>
                                            <a:rPr lang="en-US" sz="1600" b="1" i="1">
                                              <a:latin typeface="Cambria Math"/>
                                            </a:rPr>
                                            <m:t>𝒀</m:t>
                                          </m:r>
                                        </m:e>
                                        <m:sub>
                                          <m:r>
                                            <a:rPr lang="en-US" sz="1600" b="1" i="1">
                                              <a:latin typeface="Cambria Math"/>
                                            </a:rPr>
                                            <m:t>𝑨𝑩</m:t>
                                          </m:r>
                                        </m:sub>
                                      </m:sSub>
                                    </m:e>
                                  </m:acc>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𝑷</m:t>
                              </m:r>
                              <m:d>
                                <m:dPr>
                                  <m:ctrlPr>
                                    <a:rPr lang="en-US" sz="1600" b="1" i="1">
                                      <a:latin typeface="Cambria Math"/>
                                    </a:rPr>
                                  </m:ctrlPr>
                                </m:dPr>
                                <m:e>
                                  <m:acc>
                                    <m:accPr>
                                      <m:chr m:val="̅"/>
                                      <m:ctrlPr>
                                        <a:rPr lang="en-US" sz="1600" b="1" i="1">
                                          <a:latin typeface="Cambria Math"/>
                                        </a:rPr>
                                      </m:ctrlPr>
                                    </m:accPr>
                                    <m:e>
                                      <m:sSub>
                                        <m:sSubPr>
                                          <m:ctrlPr>
                                            <a:rPr lang="en-US" sz="1600" b="1" i="1">
                                              <a:latin typeface="Cambria Math"/>
                                            </a:rPr>
                                          </m:ctrlPr>
                                        </m:sSubPr>
                                        <m:e>
                                          <m:r>
                                            <a:rPr lang="en-US" sz="1600" b="1" i="1">
                                              <a:latin typeface="Cambria Math"/>
                                            </a:rPr>
                                            <m:t>𝒀</m:t>
                                          </m:r>
                                        </m:e>
                                        <m:sub>
                                          <m:r>
                                            <a:rPr lang="en-US" sz="1600" b="1" i="1">
                                              <a:latin typeface="Cambria Math"/>
                                            </a:rPr>
                                            <m:t>𝑩𝑪</m:t>
                                          </m:r>
                                        </m:sub>
                                      </m:sSub>
                                    </m:e>
                                  </m:acc>
                                </m:e>
                                <m:e>
                                  <m:sSub>
                                    <m:sSubPr>
                                      <m:ctrlPr>
                                        <a:rPr lang="en-US" sz="1600" b="1" i="1">
                                          <a:latin typeface="Cambria Math"/>
                                        </a:rPr>
                                      </m:ctrlPr>
                                    </m:sSubPr>
                                    <m:e>
                                      <m:r>
                                        <a:rPr lang="en-US" sz="1600" b="1" i="1">
                                          <a:latin typeface="Cambria Math"/>
                                        </a:rPr>
                                        <m:t>𝒙</m:t>
                                      </m:r>
                                    </m:e>
                                    <m:sub>
                                      <m:r>
                                        <a:rPr lang="en-US" sz="1600" b="1" i="1">
                                          <a:latin typeface="Cambria Math"/>
                                        </a:rPr>
                                        <m:t>𝑩</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r>
                                    <a:rPr lang="en-US" sz="1600" b="1" i="1">
                                      <a:latin typeface="Cambria Math"/>
                                    </a:rPr>
                                    <m:t> </m:t>
                                  </m:r>
                                </m:e>
                              </m:d>
                            </m:e>
                          </m:nary>
                          <m:r>
                            <a:rPr lang="en-US" sz="1600" b="1" i="1">
                              <a:latin typeface="Cambria Math"/>
                            </a:rPr>
                            <m:t> </m:t>
                          </m:r>
                          <m:sSub>
                            <m:sSubPr>
                              <m:ctrlPr>
                                <a:rPr lang="en-US" sz="1600" b="1" i="1">
                                  <a:latin typeface="Cambria Math"/>
                                </a:rPr>
                              </m:ctrlPr>
                            </m:sSubPr>
                            <m:e>
                              <m:r>
                                <a:rPr lang="en-US" sz="1600" b="1" i="1">
                                  <a:latin typeface="Cambria Math"/>
                                </a:rPr>
                                <m:t>𝒇</m:t>
                              </m:r>
                            </m:e>
                            <m:sub>
                              <m:sSub>
                                <m:sSubPr>
                                  <m:ctrlPr>
                                    <a:rPr lang="en-US" sz="1600" b="1" i="1">
                                      <a:latin typeface="Cambria Math"/>
                                    </a:rPr>
                                  </m:ctrlPr>
                                </m:sSubPr>
                                <m:e>
                                  <m:r>
                                    <a:rPr lang="en-US" sz="1600" b="1" i="1">
                                      <a:latin typeface="Cambria Math"/>
                                    </a:rPr>
                                    <m:t>𝑿</m:t>
                                  </m:r>
                                </m:e>
                                <m:sub>
                                  <m:r>
                                    <a:rPr lang="en-US" sz="1600" b="1" i="1">
                                      <a:latin typeface="Cambria Math"/>
                                    </a:rPr>
                                    <m:t>𝑩</m:t>
                                  </m:r>
                                </m:sub>
                              </m:sSub>
                            </m:sub>
                          </m:sSub>
                          <m:d>
                            <m:dPr>
                              <m:ctrlPr>
                                <a:rPr lang="en-US" sz="1600" b="1" i="1">
                                  <a:latin typeface="Cambria Math"/>
                                </a:rPr>
                              </m:ctrlPr>
                            </m:dPr>
                            <m:e>
                              <m:sSub>
                                <m:sSubPr>
                                  <m:ctrlPr>
                                    <a:rPr lang="en-US" sz="1600" b="1" i="1">
                                      <a:latin typeface="Cambria Math"/>
                                    </a:rPr>
                                  </m:ctrlPr>
                                </m:sSubPr>
                                <m:e>
                                  <m:r>
                                    <a:rPr lang="en-US" sz="1600" b="1" i="1">
                                      <a:latin typeface="Cambria Math"/>
                                    </a:rPr>
                                    <m:t>𝒙</m:t>
                                  </m:r>
                                </m:e>
                                <m:sub>
                                  <m:r>
                                    <a:rPr lang="en-US" sz="1600" b="1" i="1">
                                      <a:latin typeface="Cambria Math"/>
                                    </a:rPr>
                                    <m:t>𝑩</m:t>
                                  </m:r>
                                </m:sub>
                              </m:sSub>
                            </m:e>
                          </m:d>
                          <m:r>
                            <a:rPr lang="en-US" sz="1600" b="1" i="1">
                              <a:latin typeface="Cambria Math"/>
                            </a:rPr>
                            <m:t>ⅆ</m:t>
                          </m:r>
                          <m:sSub>
                            <m:sSubPr>
                              <m:ctrlPr>
                                <a:rPr lang="en-US" sz="1600" b="1" i="1">
                                  <a:latin typeface="Cambria Math"/>
                                </a:rPr>
                              </m:ctrlPr>
                            </m:sSubPr>
                            <m:e>
                              <m:r>
                                <a:rPr lang="en-US" sz="1600" b="1" i="1">
                                  <a:latin typeface="Cambria Math"/>
                                </a:rPr>
                                <m:t>𝒙</m:t>
                              </m:r>
                            </m:e>
                            <m:sub>
                              <m:r>
                                <a:rPr lang="en-US" sz="1600" b="1" i="1">
                                  <a:latin typeface="Cambria Math"/>
                                </a:rPr>
                                <m:t>𝑩</m:t>
                              </m:r>
                            </m:sub>
                          </m:sSub>
                        </m:den>
                      </m:f>
                    </m:oMath>
                  </m:oMathPara>
                </a14:m>
                <a:endParaRPr lang="en-US" sz="1600" b="1" dirty="0"/>
              </a:p>
            </p:txBody>
          </p:sp>
        </mc:Choice>
        <mc:Fallback xmlns="">
          <p:sp>
            <p:nvSpPr>
              <p:cNvPr id="35" name="Rectangle 34"/>
              <p:cNvSpPr>
                <a:spLocks noRot="1" noChangeAspect="1" noMove="1" noResize="1" noEditPoints="1" noAdjustHandles="1" noChangeArrowheads="1" noChangeShapeType="1" noTextEdit="1"/>
              </p:cNvSpPr>
              <p:nvPr/>
            </p:nvSpPr>
            <p:spPr>
              <a:xfrm>
                <a:off x="1276640" y="1796684"/>
                <a:ext cx="6167474" cy="757195"/>
              </a:xfrm>
              <a:prstGeom prst="rect">
                <a:avLst/>
              </a:prstGeom>
              <a:blipFill rotWithShape="1">
                <a:blip r:embed="rId6"/>
                <a:stretch>
                  <a:fillRect/>
                </a:stretch>
              </a:blipFill>
            </p:spPr>
            <p:txBody>
              <a:bodyPr/>
              <a:lstStyle/>
              <a:p>
                <a:r>
                  <a:rPr lang="en-US">
                    <a:noFill/>
                  </a:rPr>
                  <a:t> </a:t>
                </a:r>
              </a:p>
            </p:txBody>
          </p:sp>
        </mc:Fallback>
      </mc:AlternateContent>
      <p:sp>
        <p:nvSpPr>
          <p:cNvPr id="23" name="Rectangle 22"/>
          <p:cNvSpPr/>
          <p:nvPr/>
        </p:nvSpPr>
        <p:spPr>
          <a:xfrm>
            <a:off x="1008307" y="5504030"/>
            <a:ext cx="6819821" cy="972970"/>
          </a:xfrm>
          <a:prstGeom prst="rect">
            <a:avLst/>
          </a:prstGeom>
          <a:solidFill>
            <a:schemeClr val="accent1">
              <a:lumMod val="20000"/>
              <a:lumOff val="8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mc:AlternateContent xmlns:mc="http://schemas.openxmlformats.org/markup-compatibility/2006" xmlns:a14="http://schemas.microsoft.com/office/drawing/2010/main">
        <mc:Choice Requires="a14">
          <p:sp>
            <p:nvSpPr>
              <p:cNvPr id="24" name="Rectangle 23"/>
              <p:cNvSpPr/>
              <p:nvPr/>
            </p:nvSpPr>
            <p:spPr>
              <a:xfrm>
                <a:off x="1276640" y="5548114"/>
                <a:ext cx="6048643" cy="89934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400" b="1" i="1" smtClean="0">
                          <a:latin typeface="Cambria Math"/>
                        </a:rPr>
                        <m:t>𝑷</m:t>
                      </m:r>
                      <m:d>
                        <m:dPr>
                          <m:ctrlPr>
                            <a:rPr lang="en-US" sz="1400" b="1" i="1">
                              <a:latin typeface="Cambria Math"/>
                            </a:rPr>
                          </m:ctrlPr>
                        </m:dPr>
                        <m:e>
                          <m:sSub>
                            <m:sSubPr>
                              <m:ctrlPr>
                                <a:rPr lang="en-US" sz="1400" b="1" i="1">
                                  <a:latin typeface="Cambria Math"/>
                                </a:rPr>
                              </m:ctrlPr>
                            </m:sSubPr>
                            <m:e>
                              <m:r>
                                <a:rPr lang="en-US" sz="1400" b="1" i="1">
                                  <a:latin typeface="Cambria Math"/>
                                </a:rPr>
                                <m:t>𝒀</m:t>
                              </m:r>
                            </m:e>
                            <m:sub>
                              <m:r>
                                <a:rPr lang="en-US" sz="1400" b="1" i="1">
                                  <a:latin typeface="Cambria Math"/>
                                </a:rPr>
                                <m:t>𝑨𝑪</m:t>
                              </m:r>
                            </m:sub>
                          </m:sSub>
                        </m:e>
                        <m:e>
                          <m:sSub>
                            <m:sSubPr>
                              <m:ctrlPr>
                                <a:rPr lang="en-US" sz="1400" b="1" i="1">
                                  <a:latin typeface="Cambria Math"/>
                                </a:rPr>
                              </m:ctrlPr>
                            </m:sSubPr>
                            <m:e>
                              <m:r>
                                <a:rPr lang="en-US" sz="1400" b="1" i="1">
                                  <a:latin typeface="Cambria Math"/>
                                </a:rPr>
                                <m:t>𝒙</m:t>
                              </m:r>
                            </m:e>
                            <m:sub>
                              <m:r>
                                <a:rPr lang="en-US" sz="1400" b="1" i="1">
                                  <a:latin typeface="Cambria Math"/>
                                </a:rPr>
                                <m:t>𝑨</m:t>
                              </m:r>
                            </m:sub>
                          </m:sSub>
                          <m:r>
                            <a:rPr lang="en-US" sz="1400" b="1" i="1">
                              <a:latin typeface="Cambria Math"/>
                            </a:rPr>
                            <m:t>,</m:t>
                          </m:r>
                          <m:r>
                            <a:rPr lang="en-US" sz="1400" b="1" i="1" smtClean="0">
                              <a:latin typeface="Cambria Math"/>
                            </a:rPr>
                            <m:t> </m:t>
                          </m:r>
                          <m:sSub>
                            <m:sSubPr>
                              <m:ctrlPr>
                                <a:rPr lang="en-US" sz="1400" b="1" i="1">
                                  <a:latin typeface="Cambria Math"/>
                                </a:rPr>
                              </m:ctrlPr>
                            </m:sSubPr>
                            <m:e>
                              <m:r>
                                <a:rPr lang="en-US" sz="1400" b="1" i="1">
                                  <a:latin typeface="Cambria Math"/>
                                </a:rPr>
                                <m:t>𝒙</m:t>
                              </m:r>
                            </m:e>
                            <m:sub>
                              <m:r>
                                <a:rPr lang="en-US" sz="1400" b="1" i="1">
                                  <a:latin typeface="Cambria Math"/>
                                </a:rPr>
                                <m:t>𝑪</m:t>
                              </m:r>
                            </m:sub>
                          </m:sSub>
                        </m:e>
                      </m:d>
                      <m:r>
                        <a:rPr lang="en-GB" sz="1400" b="1" i="1" smtClean="0">
                          <a:latin typeface="Cambria Math"/>
                          <a:ea typeface="Cambria Math"/>
                        </a:rPr>
                        <m:t>≈</m:t>
                      </m:r>
                      <m:f>
                        <m:fPr>
                          <m:ctrlPr>
                            <a:rPr lang="en-US" sz="1400" b="1" i="1">
                              <a:latin typeface="Cambria Math"/>
                            </a:rPr>
                          </m:ctrlPr>
                        </m:fPr>
                        <m:num>
                          <m:f>
                            <m:fPr>
                              <m:ctrlPr>
                                <a:rPr lang="en-US" sz="1400" b="1" i="1">
                                  <a:latin typeface="Cambria Math"/>
                                </a:rPr>
                              </m:ctrlPr>
                            </m:fPr>
                            <m:num>
                              <m:r>
                                <a:rPr lang="en-GB" sz="1400" b="1" i="1">
                                  <a:latin typeface="Cambria Math"/>
                                </a:rPr>
                                <m:t>𝟏</m:t>
                              </m:r>
                            </m:num>
                            <m:den>
                              <m:d>
                                <m:dPr>
                                  <m:begChr m:val="|"/>
                                  <m:endChr m:val="|"/>
                                  <m:ctrlPr>
                                    <a:rPr lang="en-GB" sz="1400" b="1" i="1" smtClean="0">
                                      <a:latin typeface="Cambria Math"/>
                                    </a:rPr>
                                  </m:ctrlPr>
                                </m:dPr>
                                <m:e>
                                  <m:sSub>
                                    <m:sSubPr>
                                      <m:ctrlPr>
                                        <a:rPr lang="en-GB" sz="1400" b="1" i="1">
                                          <a:latin typeface="Cambria Math"/>
                                        </a:rPr>
                                      </m:ctrlPr>
                                    </m:sSubPr>
                                    <m:e>
                                      <m:r>
                                        <a:rPr lang="en-US" sz="1400" b="1" i="1">
                                          <a:latin typeface="Cambria Math"/>
                                        </a:rPr>
                                        <m:t>𝑺</m:t>
                                      </m:r>
                                    </m:e>
                                    <m:sub>
                                      <m:r>
                                        <a:rPr lang="en-GB" sz="1400" b="1" i="1">
                                          <a:latin typeface="Cambria Math"/>
                                        </a:rPr>
                                        <m:t>𝑩</m:t>
                                      </m:r>
                                      <m:r>
                                        <a:rPr lang="en-GB" sz="1400" b="1" i="1">
                                          <a:latin typeface="Cambria Math"/>
                                        </a:rPr>
                                        <m:t> </m:t>
                                      </m:r>
                                    </m:sub>
                                  </m:sSub>
                                </m:e>
                              </m:d>
                            </m:den>
                          </m:f>
                          <m:nary>
                            <m:naryPr>
                              <m:chr m:val="∑"/>
                              <m:supHide m:val="on"/>
                              <m:ctrlPr>
                                <a:rPr lang="en-US" sz="1400" b="1" i="1">
                                  <a:latin typeface="Cambria Math"/>
                                </a:rPr>
                              </m:ctrlPr>
                            </m:naryPr>
                            <m:sub>
                              <m:sSub>
                                <m:sSubPr>
                                  <m:ctrlPr>
                                    <a:rPr lang="en-US" sz="1400" b="1" i="1">
                                      <a:latin typeface="Cambria Math"/>
                                    </a:rPr>
                                  </m:ctrlPr>
                                </m:sSubPr>
                                <m:e>
                                  <m:r>
                                    <a:rPr lang="en-US" sz="1400" b="1" i="1">
                                      <a:latin typeface="Cambria Math"/>
                                    </a:rPr>
                                    <m:t>𝒙</m:t>
                                  </m:r>
                                </m:e>
                                <m:sub>
                                  <m:r>
                                    <a:rPr lang="en-US" sz="1400" b="1" i="1">
                                      <a:latin typeface="Cambria Math"/>
                                    </a:rPr>
                                    <m:t>𝑩</m:t>
                                  </m:r>
                                </m:sub>
                              </m:sSub>
                              <m:r>
                                <a:rPr lang="en-US" sz="1400" b="1" i="1" smtClean="0">
                                  <a:latin typeface="Cambria Math"/>
                                  <a:ea typeface="Cambria Math"/>
                                </a:rPr>
                                <m:t>∈</m:t>
                              </m:r>
                              <m:sSub>
                                <m:sSubPr>
                                  <m:ctrlPr>
                                    <a:rPr lang="en-GB" sz="1400" b="1" i="1">
                                      <a:latin typeface="Cambria Math"/>
                                    </a:rPr>
                                  </m:ctrlPr>
                                </m:sSubPr>
                                <m:e>
                                  <m:r>
                                    <a:rPr lang="en-US" sz="1400" b="1" i="1">
                                      <a:latin typeface="Cambria Math"/>
                                    </a:rPr>
                                    <m:t>𝑺</m:t>
                                  </m:r>
                                </m:e>
                                <m:sub>
                                  <m:r>
                                    <a:rPr lang="en-GB" sz="1400" b="1" i="1">
                                      <a:latin typeface="Cambria Math"/>
                                    </a:rPr>
                                    <m:t>𝑩</m:t>
                                  </m:r>
                                  <m:r>
                                    <a:rPr lang="en-GB" sz="1400" b="1" i="1">
                                      <a:latin typeface="Cambria Math"/>
                                    </a:rPr>
                                    <m:t> </m:t>
                                  </m:r>
                                </m:sub>
                              </m:sSub>
                            </m:sub>
                            <m:sup/>
                            <m:e>
                              <m:r>
                                <a:rPr lang="en-US" sz="1400" b="1" i="1">
                                  <a:latin typeface="Cambria Math"/>
                                </a:rPr>
                                <m:t>𝑷</m:t>
                              </m:r>
                              <m:d>
                                <m:dPr>
                                  <m:ctrlPr>
                                    <a:rPr lang="en-US" sz="1400" b="1" i="1">
                                      <a:latin typeface="Cambria Math"/>
                                    </a:rPr>
                                  </m:ctrlPr>
                                </m:dPr>
                                <m:e>
                                  <m:sSub>
                                    <m:sSubPr>
                                      <m:ctrlPr>
                                        <a:rPr lang="en-US" sz="1400" b="1" i="1">
                                          <a:latin typeface="Cambria Math"/>
                                        </a:rPr>
                                      </m:ctrlPr>
                                    </m:sSubPr>
                                    <m:e>
                                      <m:r>
                                        <a:rPr lang="en-US" sz="1400" b="1" i="1">
                                          <a:latin typeface="Cambria Math"/>
                                        </a:rPr>
                                        <m:t>𝒀</m:t>
                                      </m:r>
                                    </m:e>
                                    <m:sub>
                                      <m:r>
                                        <a:rPr lang="en-US" sz="1400" b="1" i="1">
                                          <a:latin typeface="Cambria Math"/>
                                        </a:rPr>
                                        <m:t>𝑨𝑩</m:t>
                                      </m:r>
                                    </m:sub>
                                  </m:sSub>
                                </m:e>
                                <m:e>
                                  <m:sSub>
                                    <m:sSubPr>
                                      <m:ctrlPr>
                                        <a:rPr lang="en-US" sz="1400" b="1" i="1">
                                          <a:latin typeface="Cambria Math"/>
                                        </a:rPr>
                                      </m:ctrlPr>
                                    </m:sSubPr>
                                    <m:e>
                                      <m:r>
                                        <a:rPr lang="en-US" sz="1400" b="1" i="1">
                                          <a:latin typeface="Cambria Math"/>
                                        </a:rPr>
                                        <m:t>𝒙</m:t>
                                      </m:r>
                                    </m:e>
                                    <m:sub>
                                      <m:r>
                                        <a:rPr lang="en-US" sz="1400" b="1" i="1">
                                          <a:latin typeface="Cambria Math"/>
                                        </a:rPr>
                                        <m:t>𝑨</m:t>
                                      </m:r>
                                    </m:sub>
                                  </m:sSub>
                                  <m:r>
                                    <a:rPr lang="en-US" sz="1400" b="1" i="1">
                                      <a:latin typeface="Cambria Math"/>
                                    </a:rPr>
                                    <m:t>, </m:t>
                                  </m:r>
                                  <m:sSub>
                                    <m:sSubPr>
                                      <m:ctrlPr>
                                        <a:rPr lang="en-US" sz="1400" b="1" i="1">
                                          <a:latin typeface="Cambria Math"/>
                                        </a:rPr>
                                      </m:ctrlPr>
                                    </m:sSubPr>
                                    <m:e>
                                      <m:r>
                                        <a:rPr lang="en-US" sz="1400" b="1" i="1">
                                          <a:latin typeface="Cambria Math"/>
                                        </a:rPr>
                                        <m:t>𝒙</m:t>
                                      </m:r>
                                    </m:e>
                                    <m:sub>
                                      <m:r>
                                        <a:rPr lang="en-US" sz="1400" b="1" i="1">
                                          <a:latin typeface="Cambria Math"/>
                                        </a:rPr>
                                        <m:t>𝑩</m:t>
                                      </m:r>
                                    </m:sub>
                                  </m:sSub>
                                </m:e>
                              </m:d>
                              <m:r>
                                <a:rPr lang="en-US" sz="1400" b="1" i="1">
                                  <a:latin typeface="Cambria Math"/>
                                </a:rPr>
                                <m:t>𝑷</m:t>
                              </m:r>
                              <m:d>
                                <m:dPr>
                                  <m:ctrlPr>
                                    <a:rPr lang="en-US" sz="1400" b="1" i="1">
                                      <a:latin typeface="Cambria Math"/>
                                    </a:rPr>
                                  </m:ctrlPr>
                                </m:dPr>
                                <m:e>
                                  <m:sSub>
                                    <m:sSubPr>
                                      <m:ctrlPr>
                                        <a:rPr lang="en-US" sz="1400" b="1" i="1">
                                          <a:latin typeface="Cambria Math"/>
                                        </a:rPr>
                                      </m:ctrlPr>
                                    </m:sSubPr>
                                    <m:e>
                                      <m:r>
                                        <a:rPr lang="en-US" sz="1400" b="1" i="1">
                                          <a:latin typeface="Cambria Math"/>
                                        </a:rPr>
                                        <m:t>𝒀</m:t>
                                      </m:r>
                                    </m:e>
                                    <m:sub>
                                      <m:r>
                                        <a:rPr lang="en-US" sz="1400" b="1" i="1">
                                          <a:latin typeface="Cambria Math"/>
                                        </a:rPr>
                                        <m:t>𝑩𝑪</m:t>
                                      </m:r>
                                    </m:sub>
                                  </m:sSub>
                                </m:e>
                                <m:e>
                                  <m:sSub>
                                    <m:sSubPr>
                                      <m:ctrlPr>
                                        <a:rPr lang="en-US" sz="1400" b="1" i="1">
                                          <a:latin typeface="Cambria Math"/>
                                        </a:rPr>
                                      </m:ctrlPr>
                                    </m:sSubPr>
                                    <m:e>
                                      <m:r>
                                        <a:rPr lang="en-US" sz="1400" b="1" i="1">
                                          <a:latin typeface="Cambria Math"/>
                                        </a:rPr>
                                        <m:t>𝒙</m:t>
                                      </m:r>
                                    </m:e>
                                    <m:sub>
                                      <m:r>
                                        <a:rPr lang="en-US" sz="1400" b="1" i="1">
                                          <a:latin typeface="Cambria Math"/>
                                        </a:rPr>
                                        <m:t>𝑩</m:t>
                                      </m:r>
                                    </m:sub>
                                  </m:sSub>
                                  <m:r>
                                    <a:rPr lang="en-US" sz="1400" b="1" i="1">
                                      <a:latin typeface="Cambria Math"/>
                                    </a:rPr>
                                    <m:t>, </m:t>
                                  </m:r>
                                  <m:sSub>
                                    <m:sSubPr>
                                      <m:ctrlPr>
                                        <a:rPr lang="en-US" sz="1400" b="1" i="1">
                                          <a:latin typeface="Cambria Math"/>
                                        </a:rPr>
                                      </m:ctrlPr>
                                    </m:sSubPr>
                                    <m:e>
                                      <m:r>
                                        <a:rPr lang="en-US" sz="1400" b="1" i="1">
                                          <a:latin typeface="Cambria Math"/>
                                        </a:rPr>
                                        <m:t>𝒙</m:t>
                                      </m:r>
                                    </m:e>
                                    <m:sub>
                                      <m:r>
                                        <a:rPr lang="en-US" sz="1400" b="1" i="1">
                                          <a:latin typeface="Cambria Math"/>
                                        </a:rPr>
                                        <m:t>𝑪</m:t>
                                      </m:r>
                                    </m:sub>
                                  </m:sSub>
                                  <m:r>
                                    <a:rPr lang="en-US" sz="1400" b="1" i="1">
                                      <a:latin typeface="Cambria Math"/>
                                    </a:rPr>
                                    <m:t> </m:t>
                                  </m:r>
                                </m:e>
                              </m:d>
                            </m:e>
                          </m:nary>
                        </m:num>
                        <m:den>
                          <m:r>
                            <a:rPr lang="en-US" sz="1400" b="1" i="1">
                              <a:latin typeface="Cambria Math"/>
                            </a:rPr>
                            <m:t>𝟏</m:t>
                          </m:r>
                          <m:r>
                            <a:rPr lang="en-US" sz="1400" b="1" i="1">
                              <a:latin typeface="Cambria Math"/>
                            </a:rPr>
                            <m:t>−</m:t>
                          </m:r>
                          <m:f>
                            <m:fPr>
                              <m:ctrlPr>
                                <a:rPr lang="en-US" sz="1400" b="1" i="1">
                                  <a:latin typeface="Cambria Math"/>
                                </a:rPr>
                              </m:ctrlPr>
                            </m:fPr>
                            <m:num>
                              <m:r>
                                <a:rPr lang="en-GB" sz="1400" b="1" i="1">
                                  <a:latin typeface="Cambria Math"/>
                                </a:rPr>
                                <m:t>𝟏</m:t>
                              </m:r>
                            </m:num>
                            <m:den>
                              <m:d>
                                <m:dPr>
                                  <m:begChr m:val="|"/>
                                  <m:endChr m:val="|"/>
                                  <m:ctrlPr>
                                    <a:rPr lang="en-GB" sz="1400" b="1" i="1">
                                      <a:latin typeface="Cambria Math"/>
                                    </a:rPr>
                                  </m:ctrlPr>
                                </m:dPr>
                                <m:e>
                                  <m:sSub>
                                    <m:sSubPr>
                                      <m:ctrlPr>
                                        <a:rPr lang="en-GB" sz="1400" b="1" i="1">
                                          <a:latin typeface="Cambria Math"/>
                                        </a:rPr>
                                      </m:ctrlPr>
                                    </m:sSubPr>
                                    <m:e>
                                      <m:r>
                                        <a:rPr lang="en-US" sz="1400" b="1" i="1">
                                          <a:latin typeface="Cambria Math"/>
                                        </a:rPr>
                                        <m:t>𝑺</m:t>
                                      </m:r>
                                    </m:e>
                                    <m:sub>
                                      <m:r>
                                        <a:rPr lang="en-GB" sz="1400" b="1" i="1">
                                          <a:latin typeface="Cambria Math"/>
                                        </a:rPr>
                                        <m:t>𝑩</m:t>
                                      </m:r>
                                      <m:r>
                                        <a:rPr lang="en-GB" sz="1400" b="1" i="1">
                                          <a:latin typeface="Cambria Math"/>
                                        </a:rPr>
                                        <m:t> </m:t>
                                      </m:r>
                                    </m:sub>
                                  </m:sSub>
                                </m:e>
                              </m:d>
                            </m:den>
                          </m:f>
                          <m:nary>
                            <m:naryPr>
                              <m:chr m:val="∑"/>
                              <m:supHide m:val="on"/>
                              <m:ctrlPr>
                                <a:rPr lang="en-US" sz="1400" b="1" i="1" smtClean="0">
                                  <a:latin typeface="Cambria Math"/>
                                </a:rPr>
                              </m:ctrlPr>
                            </m:naryPr>
                            <m:sub>
                              <m:sSub>
                                <m:sSubPr>
                                  <m:ctrlPr>
                                    <a:rPr lang="en-US" sz="1400" b="1" i="1">
                                      <a:latin typeface="Cambria Math"/>
                                    </a:rPr>
                                  </m:ctrlPr>
                                </m:sSubPr>
                                <m:e>
                                  <m:r>
                                    <a:rPr lang="en-US" sz="1400" b="1" i="1">
                                      <a:latin typeface="Cambria Math"/>
                                    </a:rPr>
                                    <m:t>𝒙</m:t>
                                  </m:r>
                                </m:e>
                                <m:sub>
                                  <m:r>
                                    <a:rPr lang="en-US" sz="1400" b="1" i="1">
                                      <a:latin typeface="Cambria Math"/>
                                    </a:rPr>
                                    <m:t>𝑩</m:t>
                                  </m:r>
                                </m:sub>
                              </m:sSub>
                              <m:r>
                                <a:rPr lang="en-US" sz="1400" b="1" i="1" smtClean="0">
                                  <a:latin typeface="Cambria Math"/>
                                  <a:ea typeface="Cambria Math"/>
                                </a:rPr>
                                <m:t>∈</m:t>
                              </m:r>
                              <m:sSub>
                                <m:sSubPr>
                                  <m:ctrlPr>
                                    <a:rPr lang="en-GB" sz="1400" b="1" i="1">
                                      <a:latin typeface="Cambria Math"/>
                                    </a:rPr>
                                  </m:ctrlPr>
                                </m:sSubPr>
                                <m:e>
                                  <m:r>
                                    <a:rPr lang="en-US" sz="1400" b="1" i="1">
                                      <a:latin typeface="Cambria Math"/>
                                    </a:rPr>
                                    <m:t>𝑺</m:t>
                                  </m:r>
                                </m:e>
                                <m:sub>
                                  <m:r>
                                    <a:rPr lang="en-GB" sz="1400" b="1" i="1">
                                      <a:latin typeface="Cambria Math"/>
                                    </a:rPr>
                                    <m:t>𝑩</m:t>
                                  </m:r>
                                  <m:r>
                                    <a:rPr lang="en-GB" sz="1400" b="1" i="1">
                                      <a:latin typeface="Cambria Math"/>
                                    </a:rPr>
                                    <m:t> </m:t>
                                  </m:r>
                                </m:sub>
                              </m:sSub>
                            </m:sub>
                            <m:sup/>
                            <m:e>
                              <m:r>
                                <a:rPr lang="en-US" sz="1400" b="1" i="1">
                                  <a:latin typeface="Cambria Math"/>
                                </a:rPr>
                                <m:t>𝑷</m:t>
                              </m:r>
                              <m:d>
                                <m:dPr>
                                  <m:ctrlPr>
                                    <a:rPr lang="en-US" sz="1400" b="1" i="1">
                                      <a:latin typeface="Cambria Math"/>
                                    </a:rPr>
                                  </m:ctrlPr>
                                </m:dPr>
                                <m:e>
                                  <m:acc>
                                    <m:accPr>
                                      <m:chr m:val="̅"/>
                                      <m:ctrlPr>
                                        <a:rPr lang="en-US" sz="1400" b="1" i="1">
                                          <a:latin typeface="Cambria Math"/>
                                        </a:rPr>
                                      </m:ctrlPr>
                                    </m:accPr>
                                    <m:e>
                                      <m:sSub>
                                        <m:sSubPr>
                                          <m:ctrlPr>
                                            <a:rPr lang="en-US" sz="1400" b="1" i="1">
                                              <a:latin typeface="Cambria Math"/>
                                            </a:rPr>
                                          </m:ctrlPr>
                                        </m:sSubPr>
                                        <m:e>
                                          <m:r>
                                            <a:rPr lang="en-US" sz="1400" b="1" i="1">
                                              <a:latin typeface="Cambria Math"/>
                                            </a:rPr>
                                            <m:t>𝒀</m:t>
                                          </m:r>
                                        </m:e>
                                        <m:sub>
                                          <m:r>
                                            <a:rPr lang="en-US" sz="1400" b="1" i="1">
                                              <a:latin typeface="Cambria Math"/>
                                            </a:rPr>
                                            <m:t>𝑨𝑩</m:t>
                                          </m:r>
                                        </m:sub>
                                      </m:sSub>
                                    </m:e>
                                  </m:acc>
                                </m:e>
                                <m:e>
                                  <m:sSub>
                                    <m:sSubPr>
                                      <m:ctrlPr>
                                        <a:rPr lang="en-US" sz="1400" b="1" i="1">
                                          <a:latin typeface="Cambria Math"/>
                                        </a:rPr>
                                      </m:ctrlPr>
                                    </m:sSubPr>
                                    <m:e>
                                      <m:r>
                                        <a:rPr lang="en-US" sz="1400" b="1" i="1">
                                          <a:latin typeface="Cambria Math"/>
                                        </a:rPr>
                                        <m:t>𝒙</m:t>
                                      </m:r>
                                    </m:e>
                                    <m:sub>
                                      <m:r>
                                        <a:rPr lang="en-US" sz="1400" b="1" i="1">
                                          <a:latin typeface="Cambria Math"/>
                                        </a:rPr>
                                        <m:t>𝑨</m:t>
                                      </m:r>
                                    </m:sub>
                                  </m:sSub>
                                  <m:r>
                                    <a:rPr lang="en-US" sz="1400" b="1" i="1">
                                      <a:latin typeface="Cambria Math"/>
                                    </a:rPr>
                                    <m:t>, </m:t>
                                  </m:r>
                                  <m:sSub>
                                    <m:sSubPr>
                                      <m:ctrlPr>
                                        <a:rPr lang="en-US" sz="1400" b="1" i="1">
                                          <a:latin typeface="Cambria Math"/>
                                        </a:rPr>
                                      </m:ctrlPr>
                                    </m:sSubPr>
                                    <m:e>
                                      <m:r>
                                        <a:rPr lang="en-US" sz="1400" b="1" i="1">
                                          <a:latin typeface="Cambria Math"/>
                                        </a:rPr>
                                        <m:t>𝒙</m:t>
                                      </m:r>
                                    </m:e>
                                    <m:sub>
                                      <m:r>
                                        <a:rPr lang="en-US" sz="1400" b="1" i="1">
                                          <a:latin typeface="Cambria Math"/>
                                        </a:rPr>
                                        <m:t>𝑩</m:t>
                                      </m:r>
                                    </m:sub>
                                  </m:sSub>
                                </m:e>
                              </m:d>
                              <m:r>
                                <a:rPr lang="en-US" sz="1400" b="1" i="1">
                                  <a:latin typeface="Cambria Math"/>
                                </a:rPr>
                                <m:t>𝑷</m:t>
                              </m:r>
                              <m:d>
                                <m:dPr>
                                  <m:ctrlPr>
                                    <a:rPr lang="en-US" sz="1400" b="1" i="1">
                                      <a:latin typeface="Cambria Math"/>
                                    </a:rPr>
                                  </m:ctrlPr>
                                </m:dPr>
                                <m:e>
                                  <m:acc>
                                    <m:accPr>
                                      <m:chr m:val="̅"/>
                                      <m:ctrlPr>
                                        <a:rPr lang="en-US" sz="1400" b="1" i="1">
                                          <a:latin typeface="Cambria Math"/>
                                        </a:rPr>
                                      </m:ctrlPr>
                                    </m:accPr>
                                    <m:e>
                                      <m:sSub>
                                        <m:sSubPr>
                                          <m:ctrlPr>
                                            <a:rPr lang="en-US" sz="1400" b="1" i="1">
                                              <a:latin typeface="Cambria Math"/>
                                            </a:rPr>
                                          </m:ctrlPr>
                                        </m:sSubPr>
                                        <m:e>
                                          <m:r>
                                            <a:rPr lang="en-US" sz="1400" b="1" i="1">
                                              <a:latin typeface="Cambria Math"/>
                                            </a:rPr>
                                            <m:t>𝒀</m:t>
                                          </m:r>
                                        </m:e>
                                        <m:sub>
                                          <m:r>
                                            <a:rPr lang="en-US" sz="1400" b="1" i="1">
                                              <a:latin typeface="Cambria Math"/>
                                            </a:rPr>
                                            <m:t>𝑩𝑪</m:t>
                                          </m:r>
                                        </m:sub>
                                      </m:sSub>
                                    </m:e>
                                  </m:acc>
                                </m:e>
                                <m:e>
                                  <m:sSub>
                                    <m:sSubPr>
                                      <m:ctrlPr>
                                        <a:rPr lang="en-US" sz="1400" b="1" i="1">
                                          <a:latin typeface="Cambria Math"/>
                                        </a:rPr>
                                      </m:ctrlPr>
                                    </m:sSubPr>
                                    <m:e>
                                      <m:r>
                                        <a:rPr lang="en-US" sz="1400" b="1" i="1">
                                          <a:latin typeface="Cambria Math"/>
                                        </a:rPr>
                                        <m:t>𝒙</m:t>
                                      </m:r>
                                    </m:e>
                                    <m:sub>
                                      <m:r>
                                        <a:rPr lang="en-US" sz="1400" b="1" i="1">
                                          <a:latin typeface="Cambria Math"/>
                                        </a:rPr>
                                        <m:t>𝑩</m:t>
                                      </m:r>
                                    </m:sub>
                                  </m:sSub>
                                  <m:r>
                                    <a:rPr lang="en-US" sz="1400" b="1" i="1">
                                      <a:latin typeface="Cambria Math"/>
                                    </a:rPr>
                                    <m:t>, </m:t>
                                  </m:r>
                                  <m:sSub>
                                    <m:sSubPr>
                                      <m:ctrlPr>
                                        <a:rPr lang="en-US" sz="1400" b="1" i="1">
                                          <a:latin typeface="Cambria Math"/>
                                        </a:rPr>
                                      </m:ctrlPr>
                                    </m:sSubPr>
                                    <m:e>
                                      <m:r>
                                        <a:rPr lang="en-US" sz="1400" b="1" i="1">
                                          <a:latin typeface="Cambria Math"/>
                                        </a:rPr>
                                        <m:t>𝒙</m:t>
                                      </m:r>
                                    </m:e>
                                    <m:sub>
                                      <m:r>
                                        <a:rPr lang="en-US" sz="1400" b="1" i="1">
                                          <a:latin typeface="Cambria Math"/>
                                        </a:rPr>
                                        <m:t>𝑪</m:t>
                                      </m:r>
                                    </m:sub>
                                  </m:sSub>
                                  <m:r>
                                    <a:rPr lang="en-US" sz="1400" b="1" i="1">
                                      <a:latin typeface="Cambria Math"/>
                                    </a:rPr>
                                    <m:t> </m:t>
                                  </m:r>
                                </m:e>
                              </m:d>
                            </m:e>
                          </m:nary>
                          <m:r>
                            <a:rPr lang="en-US" sz="1400" b="1" i="1">
                              <a:latin typeface="Cambria Math"/>
                            </a:rPr>
                            <m:t> </m:t>
                          </m:r>
                        </m:den>
                      </m:f>
                    </m:oMath>
                  </m:oMathPara>
                </a14:m>
                <a:endParaRPr lang="en-US" sz="1400" b="1" dirty="0"/>
              </a:p>
            </p:txBody>
          </p:sp>
        </mc:Choice>
        <mc:Fallback xmlns="">
          <p:sp>
            <p:nvSpPr>
              <p:cNvPr id="24" name="Rectangle 23"/>
              <p:cNvSpPr>
                <a:spLocks noRot="1" noChangeAspect="1" noMove="1" noResize="1" noEditPoints="1" noAdjustHandles="1" noChangeArrowheads="1" noChangeShapeType="1" noTextEdit="1"/>
              </p:cNvSpPr>
              <p:nvPr/>
            </p:nvSpPr>
            <p:spPr>
              <a:xfrm>
                <a:off x="1276640" y="5548114"/>
                <a:ext cx="6048643" cy="89934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026812" y="2819400"/>
                <a:ext cx="7469375" cy="262103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lnSpc>
                    <a:spcPct val="150000"/>
                  </a:lnSpc>
                  <a:buFont typeface="Arial" pitchFamily="34" charset="0"/>
                  <a:buChar char="•"/>
                </a:pPr>
                <a14:m>
                  <m:oMath xmlns:m="http://schemas.openxmlformats.org/officeDocument/2006/math">
                    <m:sSub>
                      <m:sSubPr>
                        <m:ctrlPr>
                          <a:rPr lang="en-US" i="1">
                            <a:latin typeface="Cambria Math"/>
                          </a:rPr>
                        </m:ctrlPr>
                      </m:sSubPr>
                      <m:e>
                        <m:r>
                          <a:rPr lang="en-US" b="0" i="1">
                            <a:latin typeface="Cambria Math"/>
                          </a:rPr>
                          <m:t>𝑓</m:t>
                        </m:r>
                      </m:e>
                      <m:sub>
                        <m:sSub>
                          <m:sSubPr>
                            <m:ctrlPr>
                              <a:rPr lang="en-US" i="1">
                                <a:latin typeface="Cambria Math"/>
                              </a:rPr>
                            </m:ctrlPr>
                          </m:sSubPr>
                          <m:e>
                            <m:r>
                              <a:rPr lang="en-US" b="0" i="1">
                                <a:latin typeface="Cambria Math"/>
                              </a:rPr>
                              <m:t>𝑋</m:t>
                            </m:r>
                          </m:e>
                          <m:sub>
                            <m:r>
                              <a:rPr lang="en-US" b="0" i="1">
                                <a:latin typeface="Cambria Math"/>
                              </a:rPr>
                              <m:t>𝐵</m:t>
                            </m:r>
                          </m:sub>
                        </m:sSub>
                      </m:sub>
                    </m:sSub>
                    <m:d>
                      <m:dPr>
                        <m:ctrlPr>
                          <a:rPr lang="en-US" i="1">
                            <a:latin typeface="Cambria Math"/>
                          </a:rPr>
                        </m:ctrlPr>
                      </m:dPr>
                      <m:e>
                        <m:sSub>
                          <m:sSubPr>
                            <m:ctrlPr>
                              <a:rPr lang="en-US" i="1">
                                <a:latin typeface="Cambria Math"/>
                              </a:rPr>
                            </m:ctrlPr>
                          </m:sSubPr>
                          <m:e>
                            <m:r>
                              <a:rPr lang="en-US" b="0" i="1">
                                <a:latin typeface="Cambria Math"/>
                              </a:rPr>
                              <m:t>𝑥</m:t>
                            </m:r>
                          </m:e>
                          <m:sub>
                            <m:r>
                              <a:rPr lang="en-US" b="0" i="1">
                                <a:latin typeface="Cambria Math"/>
                              </a:rPr>
                              <m:t>𝐵</m:t>
                            </m:r>
                          </m:sub>
                        </m:sSub>
                      </m:e>
                    </m:d>
                  </m:oMath>
                </a14:m>
                <a:r>
                  <a:rPr lang="en-US" dirty="0" smtClean="0"/>
                  <a:t> is a multi-dimensional probability density function. </a:t>
                </a:r>
              </a:p>
              <a:p>
                <a:pPr marL="285750" indent="-285750">
                  <a:lnSpc>
                    <a:spcPct val="150000"/>
                  </a:lnSpc>
                  <a:buFont typeface="Arial" pitchFamily="34" charset="0"/>
                  <a:buChar char="•"/>
                </a:pPr>
                <a:r>
                  <a:rPr lang="en-US" dirty="0" smtClean="0"/>
                  <a:t>Can </a:t>
                </a:r>
                <a:r>
                  <a:rPr lang="en-US" dirty="0"/>
                  <a:t>be estimated by </a:t>
                </a:r>
                <a:r>
                  <a:rPr lang="en-US" dirty="0" smtClean="0"/>
                  <a:t>methods </a:t>
                </a:r>
                <a:r>
                  <a:rPr lang="en-US" dirty="0"/>
                  <a:t>for density estimation </a:t>
                </a:r>
                <a:r>
                  <a:rPr lang="en-US" dirty="0" smtClean="0"/>
                  <a:t>using all </a:t>
                </a:r>
                <a14:m>
                  <m:oMath xmlns:m="http://schemas.openxmlformats.org/officeDocument/2006/math">
                    <m:sSub>
                      <m:sSubPr>
                        <m:ctrlPr>
                          <a:rPr lang="en-US" i="1">
                            <a:latin typeface="Cambria Math"/>
                          </a:rPr>
                        </m:ctrlPr>
                      </m:sSubPr>
                      <m:e>
                        <m:r>
                          <a:rPr lang="en-US" b="0" i="1">
                            <a:latin typeface="Cambria Math"/>
                          </a:rPr>
                          <m:t>𝑥</m:t>
                        </m:r>
                      </m:e>
                      <m:sub>
                        <m:r>
                          <a:rPr lang="en-US" b="0" i="1">
                            <a:latin typeface="Cambria Math"/>
                          </a:rPr>
                          <m:t>𝐵</m:t>
                        </m:r>
                      </m:sub>
                    </m:sSub>
                    <m:r>
                      <a:rPr lang="en-US" b="0" i="1">
                        <a:latin typeface="Cambria Math"/>
                        <a:ea typeface="Cambria Math"/>
                      </a:rPr>
                      <m:t>∈</m:t>
                    </m:r>
                    <m:sSub>
                      <m:sSubPr>
                        <m:ctrlPr>
                          <a:rPr lang="en-GB" i="1">
                            <a:latin typeface="Cambria Math"/>
                          </a:rPr>
                        </m:ctrlPr>
                      </m:sSubPr>
                      <m:e>
                        <m:r>
                          <a:rPr lang="en-US" b="0" i="1">
                            <a:latin typeface="Cambria Math"/>
                          </a:rPr>
                          <m:t>𝑆</m:t>
                        </m:r>
                      </m:e>
                      <m:sub>
                        <m:r>
                          <a:rPr lang="en-GB" b="0" i="1">
                            <a:latin typeface="Cambria Math"/>
                          </a:rPr>
                          <m:t>𝐵</m:t>
                        </m:r>
                        <m:r>
                          <a:rPr lang="en-GB" b="0" i="1">
                            <a:latin typeface="Cambria Math"/>
                          </a:rPr>
                          <m:t> </m:t>
                        </m:r>
                      </m:sub>
                    </m:sSub>
                  </m:oMath>
                </a14:m>
                <a:r>
                  <a:rPr lang="en-US" dirty="0" smtClean="0"/>
                  <a:t>.</a:t>
                </a:r>
              </a:p>
              <a:p>
                <a:pPr marL="285750" indent="-285750">
                  <a:lnSpc>
                    <a:spcPct val="150000"/>
                  </a:lnSpc>
                  <a:buFont typeface="Arial" pitchFamily="34" charset="0"/>
                  <a:buChar char="•"/>
                </a:pPr>
                <a:r>
                  <a:rPr lang="en-US" dirty="0" smtClean="0"/>
                  <a:t>However, estimating </a:t>
                </a:r>
                <a:r>
                  <a:rPr lang="en-US" dirty="0"/>
                  <a:t>high-dimensional density is hard and the integration is </a:t>
                </a:r>
                <a:r>
                  <a:rPr lang="en-US" dirty="0" smtClean="0"/>
                  <a:t>computationally costly</a:t>
                </a:r>
                <a:r>
                  <a:rPr lang="en-US" dirty="0"/>
                  <a:t>. </a:t>
                </a:r>
                <a:endParaRPr lang="en-US" dirty="0" smtClean="0"/>
              </a:p>
              <a:p>
                <a:pPr marL="285750" indent="-285750">
                  <a:lnSpc>
                    <a:spcPct val="150000"/>
                  </a:lnSpc>
                  <a:buFont typeface="Arial" pitchFamily="34" charset="0"/>
                  <a:buChar char="•"/>
                </a:pPr>
                <a:r>
                  <a:rPr lang="en-US" dirty="0" smtClean="0"/>
                  <a:t>Thus, in TRID the integral is approximated by </a:t>
                </a:r>
                <a:r>
                  <a:rPr lang="en-US" dirty="0"/>
                  <a:t>a </a:t>
                </a:r>
                <a:r>
                  <a:rPr lang="en-US" dirty="0" smtClean="0"/>
                  <a:t>sum relying on the smoothness of the probability functions.</a:t>
                </a:r>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1026812" y="2819400"/>
                <a:ext cx="7469375" cy="2621039"/>
              </a:xfrm>
              <a:prstGeom prst="rect">
                <a:avLst/>
              </a:prstGeom>
              <a:blipFill rotWithShape="1">
                <a:blip r:embed="rId8"/>
                <a:stretch>
                  <a:fillRect/>
                </a:stretch>
              </a:blipFill>
            </p:spPr>
            <p:txBody>
              <a:bodyPr/>
              <a:lstStyle/>
              <a:p>
                <a:r>
                  <a:rPr lang="en-US">
                    <a:noFill/>
                  </a:rPr>
                  <a:t> </a:t>
                </a:r>
              </a:p>
            </p:txBody>
          </p:sp>
        </mc:Fallback>
      </mc:AlternateContent>
      <p:cxnSp>
        <p:nvCxnSpPr>
          <p:cNvPr id="41" name="Straight Arrow Connector 40"/>
          <p:cNvCxnSpPr/>
          <p:nvPr/>
        </p:nvCxnSpPr>
        <p:spPr>
          <a:xfrm flipH="1">
            <a:off x="3886200" y="2148020"/>
            <a:ext cx="2409188" cy="7475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5867400" y="1821880"/>
            <a:ext cx="830576" cy="375070"/>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Rectangle 21"/>
          <p:cNvSpPr/>
          <p:nvPr/>
        </p:nvSpPr>
        <p:spPr>
          <a:xfrm>
            <a:off x="3048000" y="1791594"/>
            <a:ext cx="304800" cy="375070"/>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4" name="Group 33"/>
          <p:cNvGrpSpPr/>
          <p:nvPr/>
        </p:nvGrpSpPr>
        <p:grpSpPr>
          <a:xfrm>
            <a:off x="7121364" y="316198"/>
            <a:ext cx="1946436" cy="2731802"/>
            <a:chOff x="270036" y="1371600"/>
            <a:chExt cx="1101564" cy="1512602"/>
          </a:xfrm>
        </p:grpSpPr>
        <p:grpSp>
          <p:nvGrpSpPr>
            <p:cNvPr id="36" name="Group 35"/>
            <p:cNvGrpSpPr/>
            <p:nvPr/>
          </p:nvGrpSpPr>
          <p:grpSpPr>
            <a:xfrm>
              <a:off x="560705" y="1549553"/>
              <a:ext cx="629364" cy="1026198"/>
              <a:chOff x="4465018" y="3658665"/>
              <a:chExt cx="1056734" cy="1757682"/>
            </a:xfrm>
          </p:grpSpPr>
          <p:cxnSp>
            <p:nvCxnSpPr>
              <p:cNvPr id="44" name="Straight Connector 43"/>
              <p:cNvCxnSpPr>
                <a:stCxn id="37"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p:cNvCxnSpPr>
                <a:stCxn id="42" idx="4"/>
                <a:endCxn id="43"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7" name="Oval 36"/>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37" name="Oval 36"/>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41"/>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42" name="Oval 41"/>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43" name="Oval 42"/>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1"/>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41271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up)">
                                      <p:cBhvr>
                                        <p:cTn id="9" dur="500"/>
                                        <p:tgtEl>
                                          <p:spTgt spid="41"/>
                                        </p:tgtEl>
                                      </p:cBhvr>
                                    </p:animEffect>
                                  </p:childTnLst>
                                </p:cTn>
                              </p:par>
                              <p:par>
                                <p:cTn id="10" presetID="1" presetClass="entr" presetSubtype="0" fill="hold" nodeType="with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3233" r="9602" b="66862"/>
          <a:stretch/>
        </p:blipFill>
        <p:spPr bwMode="auto">
          <a:xfrm>
            <a:off x="5575300" y="1104900"/>
            <a:ext cx="2059669" cy="193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t>Experiments</a:t>
            </a:r>
            <a:r>
              <a:rPr lang="en-US" sz="1400" b="1" dirty="0">
                <a:solidFill>
                  <a:schemeClr val="bg1">
                    <a:lumMod val="75000"/>
                  </a:schemeClr>
                </a:solidFill>
              </a:rPr>
              <a:t>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Synthetic Experiment 1</a:t>
            </a:r>
            <a:endParaRPr lang="en-US" sz="4200"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967" r="36768" b="66862"/>
          <a:stretch/>
        </p:blipFill>
        <p:spPr bwMode="auto">
          <a:xfrm>
            <a:off x="1536701" y="1104900"/>
            <a:ext cx="4038600" cy="193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2209800" y="1154668"/>
                <a:ext cx="1024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𝑩</m:t>
                          </m:r>
                        </m:sub>
                      </m:sSub>
                    </m:oMath>
                  </m:oMathPara>
                </a14:m>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0" y="1154668"/>
                <a:ext cx="1024511"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254448" y="1143000"/>
                <a:ext cx="10180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𝑩</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9" name="TextBox 8"/>
              <p:cNvSpPr txBox="1">
                <a:spLocks noRot="1" noChangeAspect="1" noMove="1" noResize="1" noEditPoints="1" noAdjustHandles="1" noChangeArrowheads="1" noChangeShapeType="1" noTextEdit="1"/>
              </p:cNvSpPr>
              <p:nvPr/>
            </p:nvSpPr>
            <p:spPr>
              <a:xfrm>
                <a:off x="4254448" y="1143000"/>
                <a:ext cx="101809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59448" y="1143000"/>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159448" y="1143000"/>
                <a:ext cx="100335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81797" y="6519446"/>
                <a:ext cx="12186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𝑵𝒂𝒊𝒗𝒆</m:t>
                      </m:r>
                      <m:r>
                        <a:rPr lang="en-US" sz="1600" b="1" i="1" smtClean="0">
                          <a:solidFill>
                            <a:srgbClr val="FF0000"/>
                          </a:solidFill>
                          <a:latin typeface="Cambria Math"/>
                        </a:rPr>
                        <m:t> </m:t>
                      </m:r>
                      <m:r>
                        <a:rPr lang="en-US" sz="1600" b="1" i="1" smtClean="0">
                          <a:solidFill>
                            <a:srgbClr val="FF0000"/>
                          </a:solidFill>
                          <a:latin typeface="Cambria Math"/>
                        </a:rPr>
                        <m:t>𝑰𝑪𝑻</m:t>
                      </m:r>
                    </m:oMath>
                  </m:oMathPara>
                </a14:m>
                <a:endParaRPr lang="en-US" sz="1600" b="1"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81797" y="6519446"/>
                <a:ext cx="1218603" cy="338554"/>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98951" y="6519446"/>
                <a:ext cx="7457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a:rPr>
                        <m:t>𝑻𝑹𝑰𝑫</m:t>
                      </m:r>
                    </m:oMath>
                  </m:oMathPara>
                </a14:m>
                <a:endParaRPr lang="en-US"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498951" y="6519446"/>
                <a:ext cx="745717" cy="338554"/>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81400" y="6519446"/>
                <a:ext cx="25266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57B34B"/>
                          </a:solidFill>
                          <a:latin typeface="Cambria Math"/>
                        </a:rPr>
                        <m:t>𝑰𝑪𝑻</m:t>
                      </m:r>
                      <m:r>
                        <a:rPr lang="en-US" sz="1600" b="1" i="1" smtClean="0">
                          <a:solidFill>
                            <a:srgbClr val="57B34B"/>
                          </a:solidFill>
                          <a:latin typeface="Cambria Math"/>
                        </a:rPr>
                        <m:t> </m:t>
                      </m:r>
                      <m:r>
                        <a:rPr lang="en-US" sz="1600" b="1" i="1" smtClean="0">
                          <a:solidFill>
                            <a:srgbClr val="57B34B"/>
                          </a:solidFill>
                          <a:latin typeface="Cambria Math"/>
                        </a:rPr>
                        <m:t>𝒕𝒓𝒂𝒊𝒏𝒆𝒅</m:t>
                      </m:r>
                      <m:r>
                        <a:rPr lang="en-US" sz="1600" b="1" i="1" smtClean="0">
                          <a:solidFill>
                            <a:srgbClr val="57B34B"/>
                          </a:solidFill>
                          <a:latin typeface="Cambria Math"/>
                        </a:rPr>
                        <m:t> </m:t>
                      </m:r>
                      <m:r>
                        <a:rPr lang="en-US" sz="1600" b="1" i="1" smtClean="0">
                          <a:solidFill>
                            <a:srgbClr val="57B34B"/>
                          </a:solidFill>
                          <a:latin typeface="Cambria Math"/>
                        </a:rPr>
                        <m:t>𝒐𝒏</m:t>
                      </m:r>
                      <m:r>
                        <a:rPr lang="en-US" sz="1600" b="1" i="1" smtClean="0">
                          <a:solidFill>
                            <a:srgbClr val="57B34B"/>
                          </a:solidFill>
                          <a:latin typeface="Cambria Math"/>
                        </a:rPr>
                        <m:t> </m:t>
                      </m:r>
                      <m:r>
                        <a:rPr lang="en-US" sz="1600" b="1" i="1" smtClean="0">
                          <a:solidFill>
                            <a:srgbClr val="57B34B"/>
                          </a:solidFill>
                          <a:latin typeface="Cambria Math"/>
                        </a:rPr>
                        <m:t>𝑨𝑪</m:t>
                      </m:r>
                      <m:r>
                        <a:rPr lang="en-US" sz="1600" b="1" i="1" smtClean="0">
                          <a:solidFill>
                            <a:srgbClr val="57B34B"/>
                          </a:solidFill>
                          <a:latin typeface="Cambria Math"/>
                        </a:rPr>
                        <m:t> </m:t>
                      </m:r>
                      <m:r>
                        <a:rPr lang="en-US" sz="1600" b="1" i="1" smtClean="0">
                          <a:solidFill>
                            <a:srgbClr val="57B34B"/>
                          </a:solidFill>
                          <a:latin typeface="Cambria Math"/>
                        </a:rPr>
                        <m:t>𝒅𝒂𝒕𝒂</m:t>
                      </m:r>
                    </m:oMath>
                  </m:oMathPara>
                </a14:m>
                <a:endParaRPr lang="en-US" sz="1600" b="1" dirty="0">
                  <a:solidFill>
                    <a:srgbClr val="57B34B"/>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581400" y="6519446"/>
                <a:ext cx="2526653" cy="338554"/>
              </a:xfrm>
              <a:prstGeom prst="rect">
                <a:avLst/>
              </a:prstGeom>
              <a:blipFill rotWithShape="1">
                <a:blip r:embed="rId12"/>
                <a:stretch>
                  <a:fillRect/>
                </a:stretch>
              </a:blipFill>
            </p:spPr>
            <p:txBody>
              <a:bodyPr/>
              <a:lstStyle/>
              <a:p>
                <a:r>
                  <a:rPr lang="en-US">
                    <a:noFill/>
                  </a:rPr>
                  <a:t> </a:t>
                </a:r>
              </a:p>
            </p:txBody>
          </p:sp>
        </mc:Fallback>
      </mc:AlternateContent>
      <p:grpSp>
        <p:nvGrpSpPr>
          <p:cNvPr id="22" name="Group 21"/>
          <p:cNvGrpSpPr/>
          <p:nvPr/>
        </p:nvGrpSpPr>
        <p:grpSpPr>
          <a:xfrm>
            <a:off x="7121364" y="304800"/>
            <a:ext cx="1946436" cy="2731802"/>
            <a:chOff x="270036" y="1371600"/>
            <a:chExt cx="1101564" cy="1512602"/>
          </a:xfrm>
        </p:grpSpPr>
        <p:grpSp>
          <p:nvGrpSpPr>
            <p:cNvPr id="23" name="Group 22"/>
            <p:cNvGrpSpPr/>
            <p:nvPr/>
          </p:nvGrpSpPr>
          <p:grpSpPr>
            <a:xfrm>
              <a:off x="560705" y="1549553"/>
              <a:ext cx="629364" cy="1026198"/>
              <a:chOff x="4465018" y="3658665"/>
              <a:chExt cx="1056734" cy="1757682"/>
            </a:xfrm>
          </p:grpSpPr>
          <p:cxnSp>
            <p:nvCxnSpPr>
              <p:cNvPr id="27" name="Straight Connector 26"/>
              <p:cNvCxnSpPr>
                <a:stCxn id="24"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a:stCxn id="25" idx="4"/>
                <a:endCxn id="26"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4" name="Oval 23"/>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24" name="Oval 23"/>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25" name="Oval 24"/>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26" name="Oval 25"/>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5"/>
                  <a:stretch>
                    <a:fillRect/>
                  </a:stretch>
                </a:blipFill>
              </p:spPr>
              <p:txBody>
                <a:bodyPr/>
                <a:lstStyle/>
                <a:p>
                  <a:r>
                    <a:rPr lang="en-US">
                      <a:noFill/>
                    </a:rPr>
                    <a:t> </a:t>
                  </a:r>
                </a:p>
              </p:txBody>
            </p:sp>
          </mc:Fallback>
        </mc:AlternateContent>
      </p:grpSp>
      <p:pic>
        <p:nvPicPr>
          <p:cNvPr id="1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193" t="35948" b="35512"/>
          <a:stretch/>
        </p:blipFill>
        <p:spPr bwMode="auto">
          <a:xfrm>
            <a:off x="1193800" y="3200400"/>
            <a:ext cx="7188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070" t="66668" r="11056" b="10457"/>
          <a:stretch/>
        </p:blipFill>
        <p:spPr bwMode="auto">
          <a:xfrm>
            <a:off x="1866900" y="5185946"/>
            <a:ext cx="56769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Rectangle 5"/>
              <p:cNvSpPr/>
              <p:nvPr/>
            </p:nvSpPr>
            <p:spPr>
              <a:xfrm>
                <a:off x="152400" y="5605046"/>
                <a:ext cx="1518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𝑨𝑪</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e>
                      </m:d>
                      <m:r>
                        <a:rPr lang="en-US" sz="1600" b="0" i="0" smtClean="0">
                          <a:latin typeface="Cambria Math"/>
                        </a:rPr>
                        <m:t>:</m:t>
                      </m:r>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152400" y="5605046"/>
                <a:ext cx="1518428" cy="338554"/>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133600" y="4888468"/>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2133600" y="4888468"/>
                <a:ext cx="1003352"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254448" y="4876800"/>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4254448" y="4876800"/>
                <a:ext cx="1003352" cy="369332"/>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388048" y="4876800"/>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6388048" y="4876800"/>
                <a:ext cx="1003352" cy="369332"/>
              </a:xfrm>
              <a:prstGeom prst="rect">
                <a:avLst/>
              </a:prstGeom>
              <a:blipFill rotWithShape="1">
                <a:blip r:embed="rId18"/>
                <a:stretch>
                  <a:fillRect/>
                </a:stretch>
              </a:blipFill>
            </p:spPr>
            <p:txBody>
              <a:bodyPr/>
              <a:lstStyle/>
              <a:p>
                <a:r>
                  <a:rPr lang="en-US">
                    <a:noFill/>
                  </a:rPr>
                  <a:t> </a:t>
                </a:r>
              </a:p>
            </p:txBody>
          </p:sp>
        </mc:Fallback>
      </mc:AlternateContent>
      <p:sp>
        <p:nvSpPr>
          <p:cNvPr id="35" name="Rectangle 34"/>
          <p:cNvSpPr/>
          <p:nvPr/>
        </p:nvSpPr>
        <p:spPr>
          <a:xfrm>
            <a:off x="5562600" y="1143000"/>
            <a:ext cx="2072369" cy="1931702"/>
          </a:xfrm>
          <a:prstGeom prst="rect">
            <a:avLst/>
          </a:prstGeom>
          <a:noFill/>
          <a:ln w="57150">
            <a:solidFill>
              <a:srgbClr val="6674F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127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6" grpId="0"/>
      <p:bldP spid="30" grpId="0"/>
      <p:bldP spid="31" grpId="0"/>
      <p:bldP spid="32" grpId="0"/>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t>Experiments</a:t>
            </a:r>
            <a:r>
              <a:rPr lang="en-US" sz="1400" b="1" dirty="0">
                <a:solidFill>
                  <a:schemeClr val="bg1">
                    <a:lumMod val="75000"/>
                  </a:schemeClr>
                </a:solidFill>
              </a:rPr>
              <a:t> 	</a:t>
            </a:r>
            <a:r>
              <a:rPr lang="en-US" sz="1400" b="1" dirty="0" smtClean="0"/>
              <a:t>         </a:t>
            </a:r>
            <a:r>
              <a:rPr lang="en-US" sz="1400" b="1" dirty="0">
                <a:solidFill>
                  <a:schemeClr val="bg1">
                    <a:lumMod val="75000"/>
                  </a:schemeClr>
                </a:solidFill>
              </a:rPr>
              <a:t>Summary &amp; Future Work</a:t>
            </a:r>
          </a:p>
        </p:txBody>
      </p:sp>
      <p:pic>
        <p:nvPicPr>
          <p:cNvPr id="4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987" t="66044" r="10804" b="10110"/>
          <a:stretch/>
        </p:blipFill>
        <p:spPr bwMode="auto">
          <a:xfrm>
            <a:off x="1828800" y="5181600"/>
            <a:ext cx="5702300" cy="133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Synthetic Experiment 2</a:t>
            </a:r>
            <a:endParaRPr lang="en-US" sz="4200" dirty="0"/>
          </a:p>
        </p:txBody>
      </p:sp>
      <mc:AlternateContent xmlns:mc="http://schemas.openxmlformats.org/markup-compatibility/2006" xmlns:a14="http://schemas.microsoft.com/office/drawing/2010/main">
        <mc:Choice Requires="a14">
          <p:sp>
            <p:nvSpPr>
              <p:cNvPr id="6" name="TextBox 5"/>
              <p:cNvSpPr txBox="1"/>
              <p:nvPr/>
            </p:nvSpPr>
            <p:spPr>
              <a:xfrm>
                <a:off x="2057400" y="1154668"/>
                <a:ext cx="1024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𝑩</m:t>
                          </m:r>
                        </m:sub>
                      </m:sSub>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2057400" y="1154668"/>
                <a:ext cx="1024511"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54448" y="1143000"/>
                <a:ext cx="10180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𝑩</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4254448" y="1143000"/>
                <a:ext cx="101809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11848" y="1143000"/>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8" name="TextBox 7"/>
              <p:cNvSpPr txBox="1">
                <a:spLocks noRot="1" noChangeAspect="1" noMove="1" noResize="1" noEditPoints="1" noAdjustHandles="1" noChangeArrowheads="1" noChangeShapeType="1" noTextEdit="1"/>
              </p:cNvSpPr>
              <p:nvPr/>
            </p:nvSpPr>
            <p:spPr>
              <a:xfrm>
                <a:off x="6311848" y="1143000"/>
                <a:ext cx="1003352" cy="369332"/>
              </a:xfrm>
              <a:prstGeom prst="rect">
                <a:avLst/>
              </a:prstGeom>
              <a:blipFill rotWithShape="1">
                <a:blip r:embed="rId8"/>
                <a:stretch>
                  <a:fillRect/>
                </a:stretch>
              </a:blipFill>
            </p:spPr>
            <p:txBody>
              <a:bodyPr/>
              <a:lstStyle/>
              <a:p>
                <a:r>
                  <a:rPr lang="en-US">
                    <a:noFill/>
                  </a:rPr>
                  <a:t> </a:t>
                </a:r>
              </a:p>
            </p:txBody>
          </p:sp>
        </mc:Fallback>
      </mc:AlternateContent>
      <p:grpSp>
        <p:nvGrpSpPr>
          <p:cNvPr id="21" name="Group 20"/>
          <p:cNvGrpSpPr/>
          <p:nvPr/>
        </p:nvGrpSpPr>
        <p:grpSpPr>
          <a:xfrm>
            <a:off x="7121364" y="316198"/>
            <a:ext cx="1946436" cy="2731802"/>
            <a:chOff x="270036" y="1371600"/>
            <a:chExt cx="1101564" cy="1512602"/>
          </a:xfrm>
        </p:grpSpPr>
        <p:grpSp>
          <p:nvGrpSpPr>
            <p:cNvPr id="22" name="Group 21"/>
            <p:cNvGrpSpPr/>
            <p:nvPr/>
          </p:nvGrpSpPr>
          <p:grpSpPr>
            <a:xfrm>
              <a:off x="560705" y="1549553"/>
              <a:ext cx="629364" cy="1026198"/>
              <a:chOff x="4465018" y="3658665"/>
              <a:chExt cx="1056734" cy="1757682"/>
            </a:xfrm>
          </p:grpSpPr>
          <p:cxnSp>
            <p:nvCxnSpPr>
              <p:cNvPr id="26" name="Straight Connector 25"/>
              <p:cNvCxnSpPr>
                <a:stCxn id="23"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a:stCxn id="24" idx="4"/>
                <a:endCxn id="25"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3" name="Oval 22"/>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23" name="Oval 22"/>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24" name="Oval 23"/>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25" name="Oval 24"/>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Rectangle 18"/>
              <p:cNvSpPr/>
              <p:nvPr/>
            </p:nvSpPr>
            <p:spPr>
              <a:xfrm>
                <a:off x="152400" y="5410200"/>
                <a:ext cx="15184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a:rPr>
                        <m:t>𝑷</m:t>
                      </m:r>
                      <m:d>
                        <m:dPr>
                          <m:ctrlPr>
                            <a:rPr lang="en-US" sz="1600" b="1" i="1">
                              <a:latin typeface="Cambria Math"/>
                            </a:rPr>
                          </m:ctrlPr>
                        </m:dPr>
                        <m:e>
                          <m:sSub>
                            <m:sSubPr>
                              <m:ctrlPr>
                                <a:rPr lang="en-US" sz="1600" b="1" i="1">
                                  <a:latin typeface="Cambria Math"/>
                                </a:rPr>
                              </m:ctrlPr>
                            </m:sSubPr>
                            <m:e>
                              <m:r>
                                <a:rPr lang="en-US" sz="1600" b="1" i="1">
                                  <a:latin typeface="Cambria Math"/>
                                </a:rPr>
                                <m:t>𝒀</m:t>
                              </m:r>
                            </m:e>
                            <m:sub>
                              <m:r>
                                <a:rPr lang="en-US" sz="1600" b="1" i="1">
                                  <a:latin typeface="Cambria Math"/>
                                </a:rPr>
                                <m:t>𝑨𝑪</m:t>
                              </m:r>
                            </m:sub>
                          </m:sSub>
                        </m:e>
                        <m:e>
                          <m:sSub>
                            <m:sSubPr>
                              <m:ctrlPr>
                                <a:rPr lang="en-US" sz="1600" b="1" i="1">
                                  <a:latin typeface="Cambria Math"/>
                                </a:rPr>
                              </m:ctrlPr>
                            </m:sSubPr>
                            <m:e>
                              <m:r>
                                <a:rPr lang="en-US" sz="1600" b="1" i="1">
                                  <a:latin typeface="Cambria Math"/>
                                </a:rPr>
                                <m:t>𝒙</m:t>
                              </m:r>
                            </m:e>
                            <m:sub>
                              <m:r>
                                <a:rPr lang="en-US" sz="1600" b="1" i="1">
                                  <a:latin typeface="Cambria Math"/>
                                </a:rPr>
                                <m:t>𝑨</m:t>
                              </m:r>
                            </m:sub>
                          </m:sSub>
                          <m:r>
                            <a:rPr lang="en-US" sz="1600" b="1" i="1">
                              <a:latin typeface="Cambria Math"/>
                            </a:rPr>
                            <m:t>, </m:t>
                          </m:r>
                          <m:sSub>
                            <m:sSubPr>
                              <m:ctrlPr>
                                <a:rPr lang="en-US" sz="1600" b="1" i="1">
                                  <a:latin typeface="Cambria Math"/>
                                </a:rPr>
                              </m:ctrlPr>
                            </m:sSubPr>
                            <m:e>
                              <m:r>
                                <a:rPr lang="en-US" sz="1600" b="1" i="1">
                                  <a:latin typeface="Cambria Math"/>
                                </a:rPr>
                                <m:t>𝒙</m:t>
                              </m:r>
                            </m:e>
                            <m:sub>
                              <m:r>
                                <a:rPr lang="en-US" sz="1600" b="1" i="1">
                                  <a:latin typeface="Cambria Math"/>
                                </a:rPr>
                                <m:t>𝑪</m:t>
                              </m:r>
                            </m:sub>
                          </m:sSub>
                        </m:e>
                      </m:d>
                      <m:r>
                        <a:rPr lang="en-US" sz="1600" b="0" i="0" smtClean="0">
                          <a:latin typeface="Cambria Math"/>
                        </a:rPr>
                        <m:t>:</m:t>
                      </m:r>
                    </m:oMath>
                  </m:oMathPara>
                </a14:m>
                <a:endParaRPr lang="en-US" sz="1600" dirty="0"/>
              </a:p>
            </p:txBody>
          </p:sp>
        </mc:Choice>
        <mc:Fallback xmlns="">
          <p:sp>
            <p:nvSpPr>
              <p:cNvPr id="19" name="Rectangle 18"/>
              <p:cNvSpPr>
                <a:spLocks noRot="1" noChangeAspect="1" noMove="1" noResize="1" noEditPoints="1" noAdjustHandles="1" noChangeArrowheads="1" noChangeShapeType="1" noTextEdit="1"/>
              </p:cNvSpPr>
              <p:nvPr/>
            </p:nvSpPr>
            <p:spPr>
              <a:xfrm>
                <a:off x="152400" y="5410200"/>
                <a:ext cx="1518428" cy="33855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133600" y="4888468"/>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2133600" y="4888468"/>
                <a:ext cx="1003352"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254448" y="4876800"/>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4254448" y="4876800"/>
                <a:ext cx="1003352"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88048" y="4876800"/>
                <a:ext cx="1003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𝑨</m:t>
                          </m:r>
                        </m:sub>
                      </m:sSub>
                      <m:r>
                        <a:rPr lang="en-US" b="1" i="1" smtClean="0">
                          <a:latin typeface="Cambria Math"/>
                          <a:ea typeface="Cambria Math"/>
                        </a:rPr>
                        <m:t>×</m:t>
                      </m:r>
                      <m:sSub>
                        <m:sSubPr>
                          <m:ctrlPr>
                            <a:rPr lang="en-US" b="1" i="1">
                              <a:latin typeface="Cambria Math"/>
                            </a:rPr>
                          </m:ctrlPr>
                        </m:sSubPr>
                        <m:e>
                          <m:r>
                            <a:rPr lang="en-US" b="1" i="1">
                              <a:latin typeface="Cambria Math"/>
                            </a:rPr>
                            <m:t>𝒙</m:t>
                          </m:r>
                        </m:e>
                        <m:sub>
                          <m:r>
                            <a:rPr lang="en-US" b="1" i="1" smtClean="0">
                              <a:latin typeface="Cambria Math"/>
                            </a:rPr>
                            <m:t>𝑪</m:t>
                          </m:r>
                        </m:sub>
                      </m:sSub>
                    </m:oMath>
                  </m:oMathPara>
                </a14:m>
                <a:endParaRPr lang="en-US"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6388048" y="4876800"/>
                <a:ext cx="1003352" cy="369332"/>
              </a:xfrm>
              <a:prstGeom prst="rect">
                <a:avLst/>
              </a:prstGeom>
              <a:blipFill rotWithShape="1">
                <a:blip r:embed="rId14"/>
                <a:stretch>
                  <a:fillRect/>
                </a:stretch>
              </a:blipFill>
            </p:spPr>
            <p:txBody>
              <a:bodyPr/>
              <a:lstStyle/>
              <a:p>
                <a:r>
                  <a:rPr lang="en-US">
                    <a:noFill/>
                  </a:rPr>
                  <a:t> </a:t>
                </a:r>
              </a:p>
            </p:txBody>
          </p:sp>
        </mc:Fallback>
      </mc:AlternateContent>
      <p:sp>
        <p:nvSpPr>
          <p:cNvPr id="2" name="Rectangle 1"/>
          <p:cNvSpPr/>
          <p:nvPr/>
        </p:nvSpPr>
        <p:spPr>
          <a:xfrm>
            <a:off x="4572000" y="30480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89" t="36163" r="252" b="33956"/>
          <a:stretch/>
        </p:blipFill>
        <p:spPr bwMode="auto">
          <a:xfrm>
            <a:off x="1155700" y="3200400"/>
            <a:ext cx="7207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710" r="8166" b="66553"/>
          <a:stretch/>
        </p:blipFill>
        <p:spPr bwMode="auto">
          <a:xfrm>
            <a:off x="1460500" y="1171575"/>
            <a:ext cx="630238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2" name="TextBox 41"/>
              <p:cNvSpPr txBox="1"/>
              <p:nvPr/>
            </p:nvSpPr>
            <p:spPr>
              <a:xfrm>
                <a:off x="1981797" y="6519446"/>
                <a:ext cx="12186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𝑵𝒂𝒊𝒗𝒆</m:t>
                      </m:r>
                      <m:r>
                        <a:rPr lang="en-US" sz="1600" b="1" i="1" smtClean="0">
                          <a:solidFill>
                            <a:srgbClr val="FF0000"/>
                          </a:solidFill>
                          <a:latin typeface="Cambria Math"/>
                        </a:rPr>
                        <m:t> </m:t>
                      </m:r>
                      <m:r>
                        <a:rPr lang="en-US" sz="1600" b="1" i="1" smtClean="0">
                          <a:solidFill>
                            <a:srgbClr val="FF0000"/>
                          </a:solidFill>
                          <a:latin typeface="Cambria Math"/>
                        </a:rPr>
                        <m:t>𝑰𝑪𝑻</m:t>
                      </m:r>
                    </m:oMath>
                  </m:oMathPara>
                </a14:m>
                <a:endParaRPr lang="en-US" sz="1600" b="1"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981797" y="6519446"/>
                <a:ext cx="1218603" cy="338554"/>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493283" y="6519446"/>
                <a:ext cx="7457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a:rPr>
                        <m:t>𝑻𝑹𝑰𝑫</m:t>
                      </m:r>
                    </m:oMath>
                  </m:oMathPara>
                </a14:m>
                <a:endParaRPr lang="en-US" sz="16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6493283" y="6519446"/>
                <a:ext cx="745717" cy="338554"/>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493147" y="6519446"/>
                <a:ext cx="25266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57B34B"/>
                          </a:solidFill>
                          <a:latin typeface="Cambria Math"/>
                        </a:rPr>
                        <m:t>𝑰𝑪𝑻</m:t>
                      </m:r>
                      <m:r>
                        <a:rPr lang="en-US" sz="1600" b="1" i="1" smtClean="0">
                          <a:solidFill>
                            <a:srgbClr val="57B34B"/>
                          </a:solidFill>
                          <a:latin typeface="Cambria Math"/>
                        </a:rPr>
                        <m:t> </m:t>
                      </m:r>
                      <m:r>
                        <a:rPr lang="en-US" sz="1600" b="1" i="1" smtClean="0">
                          <a:solidFill>
                            <a:srgbClr val="57B34B"/>
                          </a:solidFill>
                          <a:latin typeface="Cambria Math"/>
                        </a:rPr>
                        <m:t>𝒕𝒓𝒂𝒊𝒏𝒆𝒅</m:t>
                      </m:r>
                      <m:r>
                        <a:rPr lang="en-US" sz="1600" b="1" i="1" smtClean="0">
                          <a:solidFill>
                            <a:srgbClr val="57B34B"/>
                          </a:solidFill>
                          <a:latin typeface="Cambria Math"/>
                        </a:rPr>
                        <m:t> </m:t>
                      </m:r>
                      <m:r>
                        <a:rPr lang="en-US" sz="1600" b="1" i="1" smtClean="0">
                          <a:solidFill>
                            <a:srgbClr val="57B34B"/>
                          </a:solidFill>
                          <a:latin typeface="Cambria Math"/>
                        </a:rPr>
                        <m:t>𝒐𝒏</m:t>
                      </m:r>
                      <m:r>
                        <a:rPr lang="en-US" sz="1600" b="1" i="1" smtClean="0">
                          <a:solidFill>
                            <a:srgbClr val="57B34B"/>
                          </a:solidFill>
                          <a:latin typeface="Cambria Math"/>
                        </a:rPr>
                        <m:t> </m:t>
                      </m:r>
                      <m:r>
                        <a:rPr lang="en-US" sz="1600" b="1" i="1" smtClean="0">
                          <a:solidFill>
                            <a:srgbClr val="57B34B"/>
                          </a:solidFill>
                          <a:latin typeface="Cambria Math"/>
                        </a:rPr>
                        <m:t>𝑨𝑪</m:t>
                      </m:r>
                      <m:r>
                        <a:rPr lang="en-US" sz="1600" b="1" i="1" smtClean="0">
                          <a:solidFill>
                            <a:srgbClr val="57B34B"/>
                          </a:solidFill>
                          <a:latin typeface="Cambria Math"/>
                        </a:rPr>
                        <m:t> </m:t>
                      </m:r>
                      <m:r>
                        <a:rPr lang="en-US" sz="1600" b="1" i="1" smtClean="0">
                          <a:solidFill>
                            <a:srgbClr val="57B34B"/>
                          </a:solidFill>
                          <a:latin typeface="Cambria Math"/>
                        </a:rPr>
                        <m:t>𝒅𝒂𝒕𝒂</m:t>
                      </m:r>
                    </m:oMath>
                  </m:oMathPara>
                </a14:m>
                <a:endParaRPr lang="en-US" sz="1600" b="1" dirty="0">
                  <a:solidFill>
                    <a:srgbClr val="57B34B"/>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493147" y="6519446"/>
                <a:ext cx="2526653" cy="338554"/>
              </a:xfrm>
              <a:prstGeom prst="rect">
                <a:avLst/>
              </a:prstGeom>
              <a:blipFill rotWithShape="1">
                <a:blip r:embed="rId17"/>
                <a:stretch>
                  <a:fillRect/>
                </a:stretch>
              </a:blipFill>
            </p:spPr>
            <p:txBody>
              <a:bodyPr/>
              <a:lstStyle/>
              <a:p>
                <a:r>
                  <a:rPr lang="en-US">
                    <a:noFill/>
                  </a:rPr>
                  <a:t> </a:t>
                </a:r>
              </a:p>
            </p:txBody>
          </p:sp>
        </mc:Fallback>
      </mc:AlternateContent>
      <p:sp>
        <p:nvSpPr>
          <p:cNvPr id="45" name="Rectangle 44"/>
          <p:cNvSpPr/>
          <p:nvPr/>
        </p:nvSpPr>
        <p:spPr>
          <a:xfrm>
            <a:off x="5715000" y="1143000"/>
            <a:ext cx="1996169" cy="1931702"/>
          </a:xfrm>
          <a:prstGeom prst="rect">
            <a:avLst/>
          </a:prstGeom>
          <a:noFill/>
          <a:ln w="57150">
            <a:solidFill>
              <a:srgbClr val="6674F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4203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t>Experiments</a:t>
            </a:r>
            <a:r>
              <a:rPr lang="en-US" sz="1400" b="1" dirty="0">
                <a:solidFill>
                  <a:schemeClr val="bg1">
                    <a:lumMod val="75000"/>
                  </a:schemeClr>
                </a:solidFill>
              </a:rPr>
              <a:t>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SAIVT-</a:t>
            </a:r>
            <a:r>
              <a:rPr lang="en-US" sz="4200" dirty="0" err="1" smtClean="0"/>
              <a:t>SoftBio</a:t>
            </a:r>
            <a:r>
              <a:rPr lang="en-US" sz="4200" dirty="0" smtClean="0"/>
              <a:t> </a:t>
            </a:r>
            <a:r>
              <a:rPr lang="en-US" sz="4200" dirty="0"/>
              <a:t>Experiment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0" y="3301935"/>
            <a:ext cx="4292600" cy="2859912"/>
          </a:xfrm>
          <a:prstGeom prst="rect">
            <a:avLst/>
          </a:prstGeom>
        </p:spPr>
      </p:pic>
      <p:sp>
        <p:nvSpPr>
          <p:cNvPr id="7" name="Rectangle 6"/>
          <p:cNvSpPr/>
          <p:nvPr/>
        </p:nvSpPr>
        <p:spPr>
          <a:xfrm>
            <a:off x="304800" y="1295400"/>
            <a:ext cx="8610600" cy="182357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lnSpc>
                <a:spcPts val="2700"/>
              </a:lnSpc>
              <a:buFont typeface="Arial" pitchFamily="34" charset="0"/>
              <a:buChar char="•"/>
            </a:pPr>
            <a:r>
              <a:rPr lang="en-US" dirty="0" smtClean="0"/>
              <a:t>Testing TRID requires </a:t>
            </a:r>
            <a:r>
              <a:rPr lang="en-US" dirty="0"/>
              <a:t>an annotated dataset associated with </a:t>
            </a:r>
            <a:r>
              <a:rPr lang="en-US" dirty="0" smtClean="0"/>
              <a:t>at </a:t>
            </a:r>
            <a:r>
              <a:rPr lang="en-US" dirty="0"/>
              <a:t>least 3 stationary cameras. </a:t>
            </a:r>
            <a:endParaRPr lang="en-US" dirty="0" smtClean="0"/>
          </a:p>
          <a:p>
            <a:pPr marL="285750" indent="-285750">
              <a:lnSpc>
                <a:spcPts val="2700"/>
              </a:lnSpc>
              <a:buFont typeface="Arial" pitchFamily="34" charset="0"/>
              <a:buChar char="•"/>
            </a:pPr>
            <a:r>
              <a:rPr lang="en-US" dirty="0" smtClean="0"/>
              <a:t>Common </a:t>
            </a:r>
            <a:r>
              <a:rPr lang="en-US" dirty="0" err="1"/>
              <a:t>ReID</a:t>
            </a:r>
            <a:r>
              <a:rPr lang="en-US" dirty="0"/>
              <a:t> benchmark datasets </a:t>
            </a:r>
            <a:r>
              <a:rPr lang="en-US" dirty="0" smtClean="0"/>
              <a:t>(</a:t>
            </a:r>
            <a:r>
              <a:rPr lang="en-US" dirty="0" err="1"/>
              <a:t>VIPeR</a:t>
            </a:r>
            <a:r>
              <a:rPr lang="en-US" dirty="0"/>
              <a:t> </a:t>
            </a:r>
            <a:r>
              <a:rPr lang="en-US" dirty="0" smtClean="0"/>
              <a:t>, CAVIAR4REID, </a:t>
            </a:r>
            <a:r>
              <a:rPr lang="en-US" dirty="0" err="1"/>
              <a:t>iLIDs</a:t>
            </a:r>
            <a:r>
              <a:rPr lang="en-US" dirty="0"/>
              <a:t> </a:t>
            </a:r>
            <a:r>
              <a:rPr lang="en-US" dirty="0" smtClean="0"/>
              <a:t>MCTS, ETHZ) are </a:t>
            </a:r>
            <a:r>
              <a:rPr lang="en-US" dirty="0"/>
              <a:t>unsuitable for our </a:t>
            </a:r>
            <a:r>
              <a:rPr lang="en-US" dirty="0" smtClean="0"/>
              <a:t>set-up.</a:t>
            </a:r>
          </a:p>
          <a:p>
            <a:pPr marL="285750" indent="-285750">
              <a:lnSpc>
                <a:spcPts val="2700"/>
              </a:lnSpc>
              <a:buFont typeface="Arial" pitchFamily="34" charset="0"/>
              <a:buChar char="•"/>
            </a:pPr>
            <a:r>
              <a:rPr lang="en-US" dirty="0" smtClean="0"/>
              <a:t>Multi-camera </a:t>
            </a:r>
            <a:r>
              <a:rPr lang="en-US" dirty="0"/>
              <a:t>surveillance database named SAIVT-</a:t>
            </a:r>
            <a:r>
              <a:rPr lang="en-US" dirty="0" err="1"/>
              <a:t>SoftBio</a:t>
            </a:r>
            <a:r>
              <a:rPr lang="en-US" dirty="0"/>
              <a:t> </a:t>
            </a:r>
            <a:r>
              <a:rPr lang="en-US" dirty="0" smtClean="0"/>
              <a:t>presented by </a:t>
            </a:r>
            <a:r>
              <a:rPr lang="en-US" dirty="0" err="1"/>
              <a:t>Bialkowski</a:t>
            </a:r>
            <a:r>
              <a:rPr lang="en-US" dirty="0"/>
              <a:t> </a:t>
            </a:r>
            <a:r>
              <a:rPr lang="en-US" dirty="0" smtClean="0"/>
              <a:t>et al:</a:t>
            </a:r>
            <a:endParaRPr lang="en-US" dirty="0"/>
          </a:p>
        </p:txBody>
      </p:sp>
      <p:sp>
        <p:nvSpPr>
          <p:cNvPr id="10" name="TextBox 9"/>
          <p:cNvSpPr txBox="1"/>
          <p:nvPr/>
        </p:nvSpPr>
        <p:spPr>
          <a:xfrm>
            <a:off x="220717" y="6320135"/>
            <a:ext cx="8781393" cy="461665"/>
          </a:xfrm>
          <a:prstGeom prst="rect">
            <a:avLst/>
          </a:prstGeom>
          <a:noFill/>
        </p:spPr>
        <p:txBody>
          <a:bodyPr wrap="square" rtlCol="0">
            <a:spAutoFit/>
          </a:bodyPr>
          <a:lstStyle/>
          <a:p>
            <a:pPr marL="171450" indent="-171450">
              <a:buFont typeface="Arial" charset="0"/>
              <a:buChar char="•"/>
            </a:pPr>
            <a:r>
              <a:rPr lang="en-US" sz="1200" b="1" dirty="0" smtClean="0">
                <a:latin typeface="+mj-lt"/>
              </a:rPr>
              <a:t>image from: </a:t>
            </a:r>
            <a:r>
              <a:rPr lang="en-US" sz="1200" dirty="0"/>
              <a:t>A. </a:t>
            </a:r>
            <a:r>
              <a:rPr lang="en-US" sz="1200" dirty="0" err="1"/>
              <a:t>Bialkowski</a:t>
            </a:r>
            <a:r>
              <a:rPr lang="en-US" sz="1200" dirty="0"/>
              <a:t>, S. Denman, P. </a:t>
            </a:r>
            <a:r>
              <a:rPr lang="en-US" sz="1200" dirty="0" err="1"/>
              <a:t>Lucey</a:t>
            </a:r>
            <a:r>
              <a:rPr lang="en-US" sz="1200" dirty="0"/>
              <a:t>, S. </a:t>
            </a:r>
            <a:r>
              <a:rPr lang="en-US" sz="1200" dirty="0" err="1"/>
              <a:t>Sridharan</a:t>
            </a:r>
            <a:r>
              <a:rPr lang="en-US" sz="1200" dirty="0"/>
              <a:t>, and C. B. </a:t>
            </a:r>
            <a:r>
              <a:rPr lang="en-US" sz="1200" dirty="0" err="1"/>
              <a:t>Fookes</a:t>
            </a:r>
            <a:r>
              <a:rPr lang="en-US" sz="1200" dirty="0"/>
              <a:t>. </a:t>
            </a:r>
            <a:r>
              <a:rPr lang="en-US" sz="1200" dirty="0" smtClean="0"/>
              <a:t>“A database for </a:t>
            </a:r>
            <a:r>
              <a:rPr lang="en-US" sz="1200" dirty="0"/>
              <a:t>person re-identification in multi-camera surveillance networks</a:t>
            </a:r>
            <a:r>
              <a:rPr lang="en-US" sz="1200" dirty="0" smtClean="0"/>
              <a:t>.” </a:t>
            </a:r>
            <a:r>
              <a:rPr lang="fr-FR" sz="1200" dirty="0" smtClean="0"/>
              <a:t> </a:t>
            </a:r>
            <a:r>
              <a:rPr lang="fr-FR" sz="1200" dirty="0"/>
              <a:t>(DICTA 2012</a:t>
            </a:r>
            <a:r>
              <a:rPr lang="fr-FR" sz="1200" dirty="0" smtClean="0"/>
              <a:t>) </a:t>
            </a:r>
          </a:p>
        </p:txBody>
      </p:sp>
    </p:spTree>
    <p:extLst>
      <p:ext uri="{BB962C8B-B14F-4D97-AF65-F5344CB8AC3E}">
        <p14:creationId xmlns:p14="http://schemas.microsoft.com/office/powerpoint/2010/main" val="402342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t>Experiments</a:t>
            </a:r>
            <a:r>
              <a:rPr lang="en-US" sz="1400" b="1" dirty="0">
                <a:solidFill>
                  <a:schemeClr val="bg1">
                    <a:lumMod val="75000"/>
                  </a:schemeClr>
                </a:solidFill>
              </a:rPr>
              <a:t>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SAIVT-</a:t>
            </a:r>
            <a:r>
              <a:rPr lang="en-US" sz="4200" dirty="0" err="1" smtClean="0"/>
              <a:t>SoftBio</a:t>
            </a:r>
            <a:r>
              <a:rPr lang="en-US" sz="4200" dirty="0" smtClean="0"/>
              <a:t> </a:t>
            </a:r>
            <a:r>
              <a:rPr lang="en-US" sz="4200" dirty="0"/>
              <a:t>Experiment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948" y="76200"/>
            <a:ext cx="2271852" cy="1513604"/>
          </a:xfrm>
          <a:prstGeom prst="rect">
            <a:avLst/>
          </a:prstGeom>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754" y="1674493"/>
            <a:ext cx="4167446" cy="251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172075" y="1586593"/>
            <a:ext cx="853119" cy="307777"/>
          </a:xfrm>
          <a:prstGeom prst="rect">
            <a:avLst/>
          </a:prstGeom>
          <a:noFill/>
        </p:spPr>
        <p:txBody>
          <a:bodyPr wrap="none" rtlCol="0">
            <a:spAutoFit/>
          </a:bodyPr>
          <a:lstStyle/>
          <a:p>
            <a:r>
              <a:rPr lang="en-US" sz="1400" b="1" i="1" dirty="0" smtClean="0"/>
              <a:t>[A B C] = </a:t>
            </a:r>
            <a:endParaRPr lang="en-US" sz="1400" b="1" i="1" dirty="0"/>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743" y="4365315"/>
            <a:ext cx="4142346" cy="24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5181600" y="4267200"/>
            <a:ext cx="853119" cy="307777"/>
          </a:xfrm>
          <a:prstGeom prst="rect">
            <a:avLst/>
          </a:prstGeom>
          <a:noFill/>
        </p:spPr>
        <p:txBody>
          <a:bodyPr wrap="none" rtlCol="0">
            <a:spAutoFit/>
          </a:bodyPr>
          <a:lstStyle/>
          <a:p>
            <a:r>
              <a:rPr lang="en-US" sz="1400" b="1" i="1" dirty="0" smtClean="0"/>
              <a:t>[A B C] = </a:t>
            </a:r>
            <a:endParaRPr lang="en-US" sz="1400" b="1" i="1" dirty="0"/>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38" y="4389208"/>
            <a:ext cx="4097744" cy="246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38200" y="4293246"/>
            <a:ext cx="853119" cy="307777"/>
          </a:xfrm>
          <a:prstGeom prst="rect">
            <a:avLst/>
          </a:prstGeom>
          <a:noFill/>
        </p:spPr>
        <p:txBody>
          <a:bodyPr wrap="none" rtlCol="0">
            <a:spAutoFit/>
          </a:bodyPr>
          <a:lstStyle/>
          <a:p>
            <a:r>
              <a:rPr lang="en-US" sz="1400" b="1" i="1" dirty="0" smtClean="0"/>
              <a:t>[A B C] = </a:t>
            </a:r>
            <a:endParaRPr lang="en-US" sz="1400" b="1" i="1"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38" y="1606177"/>
            <a:ext cx="4097744" cy="259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838200" y="1524000"/>
            <a:ext cx="853119" cy="307777"/>
          </a:xfrm>
          <a:prstGeom prst="rect">
            <a:avLst/>
          </a:prstGeom>
          <a:noFill/>
        </p:spPr>
        <p:txBody>
          <a:bodyPr wrap="none" rtlCol="0">
            <a:spAutoFit/>
          </a:bodyPr>
          <a:lstStyle/>
          <a:p>
            <a:r>
              <a:rPr lang="en-US" sz="1400" b="1" i="1" dirty="0" smtClean="0"/>
              <a:t>[A B C] = </a:t>
            </a:r>
            <a:endParaRPr lang="en-US" sz="1400" b="1" i="1" dirty="0"/>
          </a:p>
        </p:txBody>
      </p:sp>
      <p:grpSp>
        <p:nvGrpSpPr>
          <p:cNvPr id="2" name="Group 1"/>
          <p:cNvGrpSpPr/>
          <p:nvPr/>
        </p:nvGrpSpPr>
        <p:grpSpPr>
          <a:xfrm>
            <a:off x="1568619" y="1524000"/>
            <a:ext cx="869781" cy="277757"/>
            <a:chOff x="9753600" y="1523242"/>
            <a:chExt cx="869781" cy="277757"/>
          </a:xfrm>
        </p:grpSpPr>
        <p:sp>
          <p:nvSpPr>
            <p:cNvPr id="70" name="Oval 69"/>
            <p:cNvSpPr/>
            <p:nvPr/>
          </p:nvSpPr>
          <p:spPr>
            <a:xfrm>
              <a:off x="10101888" y="1524676"/>
              <a:ext cx="244410" cy="244409"/>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71" name="TextBox 70"/>
            <p:cNvSpPr txBox="1"/>
            <p:nvPr/>
          </p:nvSpPr>
          <p:spPr>
            <a:xfrm>
              <a:off x="10058400" y="1524677"/>
              <a:ext cx="241878" cy="194221"/>
            </a:xfrm>
            <a:prstGeom prst="rect">
              <a:avLst/>
            </a:prstGeom>
            <a:noFill/>
          </p:spPr>
          <p:txBody>
            <a:bodyPr wrap="none" rtlCol="0">
              <a:spAutoFit/>
            </a:bodyPr>
            <a:lstStyle/>
            <a:p>
              <a:r>
                <a:rPr lang="en-GB" sz="1200" b="1" dirty="0" smtClean="0"/>
                <a:t>C5</a:t>
              </a:r>
              <a:endParaRPr lang="en-US" sz="1200" b="1" dirty="0"/>
            </a:p>
          </p:txBody>
        </p:sp>
        <p:sp>
          <p:nvSpPr>
            <p:cNvPr id="72" name="Oval 71"/>
            <p:cNvSpPr/>
            <p:nvPr/>
          </p:nvSpPr>
          <p:spPr>
            <a:xfrm>
              <a:off x="10378971" y="1524676"/>
              <a:ext cx="244410" cy="244409"/>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73" name="TextBox 72"/>
            <p:cNvSpPr txBox="1"/>
            <p:nvPr/>
          </p:nvSpPr>
          <p:spPr>
            <a:xfrm>
              <a:off x="10329771" y="1523242"/>
              <a:ext cx="241877" cy="194221"/>
            </a:xfrm>
            <a:prstGeom prst="rect">
              <a:avLst/>
            </a:prstGeom>
            <a:noFill/>
          </p:spPr>
          <p:txBody>
            <a:bodyPr wrap="none" rtlCol="0">
              <a:spAutoFit/>
            </a:bodyPr>
            <a:lstStyle/>
            <a:p>
              <a:r>
                <a:rPr lang="en-GB" sz="1200" b="1" dirty="0" smtClean="0"/>
                <a:t>C7</a:t>
              </a:r>
              <a:endParaRPr lang="en-US" sz="1200" b="1" dirty="0"/>
            </a:p>
          </p:txBody>
        </p:sp>
        <p:sp>
          <p:nvSpPr>
            <p:cNvPr id="75" name="Oval 74"/>
            <p:cNvSpPr/>
            <p:nvPr/>
          </p:nvSpPr>
          <p:spPr>
            <a:xfrm>
              <a:off x="9802800" y="1525434"/>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77" name="TextBox 76"/>
            <p:cNvSpPr txBox="1"/>
            <p:nvPr/>
          </p:nvSpPr>
          <p:spPr>
            <a:xfrm>
              <a:off x="9753600" y="1524000"/>
              <a:ext cx="344966" cy="276999"/>
            </a:xfrm>
            <a:prstGeom prst="rect">
              <a:avLst/>
            </a:prstGeom>
            <a:noFill/>
          </p:spPr>
          <p:txBody>
            <a:bodyPr wrap="none" rtlCol="0">
              <a:spAutoFit/>
            </a:bodyPr>
            <a:lstStyle/>
            <a:p>
              <a:r>
                <a:rPr lang="en-GB" sz="1200" b="1" dirty="0" smtClean="0"/>
                <a:t>C3</a:t>
              </a:r>
              <a:endParaRPr lang="en-US" sz="1200" b="1" dirty="0"/>
            </a:p>
          </p:txBody>
        </p:sp>
      </p:grpSp>
      <p:grpSp>
        <p:nvGrpSpPr>
          <p:cNvPr id="3" name="Group 2"/>
          <p:cNvGrpSpPr/>
          <p:nvPr/>
        </p:nvGrpSpPr>
        <p:grpSpPr>
          <a:xfrm>
            <a:off x="5912019" y="1575707"/>
            <a:ext cx="869781" cy="277757"/>
            <a:chOff x="10134600" y="1403812"/>
            <a:chExt cx="869781" cy="277757"/>
          </a:xfrm>
        </p:grpSpPr>
        <p:grpSp>
          <p:nvGrpSpPr>
            <p:cNvPr id="78" name="Group 77"/>
            <p:cNvGrpSpPr/>
            <p:nvPr/>
          </p:nvGrpSpPr>
          <p:grpSpPr>
            <a:xfrm>
              <a:off x="10183800" y="1403812"/>
              <a:ext cx="820581" cy="246601"/>
              <a:chOff x="9802800" y="1523242"/>
              <a:chExt cx="820581" cy="246601"/>
            </a:xfrm>
          </p:grpSpPr>
          <p:sp>
            <p:nvSpPr>
              <p:cNvPr id="79" name="Oval 78"/>
              <p:cNvSpPr/>
              <p:nvPr/>
            </p:nvSpPr>
            <p:spPr>
              <a:xfrm>
                <a:off x="10101888" y="1524676"/>
                <a:ext cx="244410" cy="244409"/>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0" name="TextBox 79"/>
              <p:cNvSpPr txBox="1"/>
              <p:nvPr/>
            </p:nvSpPr>
            <p:spPr>
              <a:xfrm>
                <a:off x="10058400" y="1524677"/>
                <a:ext cx="241878" cy="194221"/>
              </a:xfrm>
              <a:prstGeom prst="rect">
                <a:avLst/>
              </a:prstGeom>
              <a:noFill/>
            </p:spPr>
            <p:txBody>
              <a:bodyPr wrap="none" rtlCol="0">
                <a:spAutoFit/>
              </a:bodyPr>
              <a:lstStyle/>
              <a:p>
                <a:r>
                  <a:rPr lang="en-GB" sz="1200" b="1" dirty="0" smtClean="0"/>
                  <a:t>C5</a:t>
                </a:r>
                <a:endParaRPr lang="en-US" sz="1200" b="1" dirty="0"/>
              </a:p>
            </p:txBody>
          </p:sp>
          <p:sp>
            <p:nvSpPr>
              <p:cNvPr id="81" name="Oval 80"/>
              <p:cNvSpPr/>
              <p:nvPr/>
            </p:nvSpPr>
            <p:spPr>
              <a:xfrm>
                <a:off x="10378971" y="1524676"/>
                <a:ext cx="244410" cy="244409"/>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2" name="TextBox 81"/>
              <p:cNvSpPr txBox="1"/>
              <p:nvPr/>
            </p:nvSpPr>
            <p:spPr>
              <a:xfrm>
                <a:off x="10329771" y="1523242"/>
                <a:ext cx="241877" cy="194221"/>
              </a:xfrm>
              <a:prstGeom prst="rect">
                <a:avLst/>
              </a:prstGeom>
              <a:noFill/>
            </p:spPr>
            <p:txBody>
              <a:bodyPr wrap="none" rtlCol="0">
                <a:spAutoFit/>
              </a:bodyPr>
              <a:lstStyle/>
              <a:p>
                <a:r>
                  <a:rPr lang="en-GB" sz="1200" b="1" dirty="0" smtClean="0"/>
                  <a:t>C7</a:t>
                </a:r>
                <a:endParaRPr lang="en-US" sz="1200" b="1" dirty="0"/>
              </a:p>
            </p:txBody>
          </p:sp>
          <p:sp>
            <p:nvSpPr>
              <p:cNvPr id="83" name="Oval 82"/>
              <p:cNvSpPr/>
              <p:nvPr/>
            </p:nvSpPr>
            <p:spPr>
              <a:xfrm>
                <a:off x="9802800" y="1525434"/>
                <a:ext cx="244410" cy="2444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grpSp>
        <p:sp>
          <p:nvSpPr>
            <p:cNvPr id="85" name="TextBox 84"/>
            <p:cNvSpPr txBox="1"/>
            <p:nvPr/>
          </p:nvSpPr>
          <p:spPr>
            <a:xfrm>
              <a:off x="10134600" y="1404570"/>
              <a:ext cx="344966" cy="276999"/>
            </a:xfrm>
            <a:prstGeom prst="rect">
              <a:avLst/>
            </a:prstGeom>
            <a:noFill/>
          </p:spPr>
          <p:txBody>
            <a:bodyPr wrap="none" rtlCol="0">
              <a:spAutoFit/>
            </a:bodyPr>
            <a:lstStyle/>
            <a:p>
              <a:r>
                <a:rPr lang="en-GB" sz="1200" b="1" dirty="0" smtClean="0"/>
                <a:t>C1</a:t>
              </a:r>
              <a:endParaRPr lang="en-US" sz="1200" b="1" dirty="0"/>
            </a:p>
          </p:txBody>
        </p:sp>
      </p:grpSp>
      <p:grpSp>
        <p:nvGrpSpPr>
          <p:cNvPr id="13" name="Group 12"/>
          <p:cNvGrpSpPr/>
          <p:nvPr/>
        </p:nvGrpSpPr>
        <p:grpSpPr>
          <a:xfrm>
            <a:off x="5962901" y="4268234"/>
            <a:ext cx="869781" cy="277676"/>
            <a:chOff x="9940928" y="3014362"/>
            <a:chExt cx="869781" cy="277676"/>
          </a:xfrm>
        </p:grpSpPr>
        <p:grpSp>
          <p:nvGrpSpPr>
            <p:cNvPr id="96" name="Group 95"/>
            <p:cNvGrpSpPr/>
            <p:nvPr/>
          </p:nvGrpSpPr>
          <p:grpSpPr>
            <a:xfrm>
              <a:off x="9940928" y="3014362"/>
              <a:ext cx="869781" cy="276999"/>
              <a:chOff x="10134600" y="1404570"/>
              <a:chExt cx="869781" cy="276999"/>
            </a:xfrm>
          </p:grpSpPr>
          <p:grpSp>
            <p:nvGrpSpPr>
              <p:cNvPr id="98" name="Group 97"/>
              <p:cNvGrpSpPr/>
              <p:nvPr/>
            </p:nvGrpSpPr>
            <p:grpSpPr>
              <a:xfrm>
                <a:off x="10183800" y="1405246"/>
                <a:ext cx="820581" cy="245167"/>
                <a:chOff x="9802800" y="1524676"/>
                <a:chExt cx="820581" cy="245167"/>
              </a:xfrm>
            </p:grpSpPr>
            <p:sp>
              <p:nvSpPr>
                <p:cNvPr id="100" name="Oval 99"/>
                <p:cNvSpPr/>
                <p:nvPr/>
              </p:nvSpPr>
              <p:spPr>
                <a:xfrm>
                  <a:off x="10101888" y="1524676"/>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02" name="Oval 101"/>
                <p:cNvSpPr/>
                <p:nvPr/>
              </p:nvSpPr>
              <p:spPr>
                <a:xfrm>
                  <a:off x="10378971" y="1524676"/>
                  <a:ext cx="244410" cy="244409"/>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03" name="Oval 102"/>
                <p:cNvSpPr/>
                <p:nvPr/>
              </p:nvSpPr>
              <p:spPr>
                <a:xfrm>
                  <a:off x="9802800" y="1525434"/>
                  <a:ext cx="244410" cy="2444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grpSp>
          <p:sp>
            <p:nvSpPr>
              <p:cNvPr id="99" name="TextBox 98"/>
              <p:cNvSpPr txBox="1"/>
              <p:nvPr/>
            </p:nvSpPr>
            <p:spPr>
              <a:xfrm>
                <a:off x="10134600" y="1404570"/>
                <a:ext cx="344966" cy="276999"/>
              </a:xfrm>
              <a:prstGeom prst="rect">
                <a:avLst/>
              </a:prstGeom>
              <a:noFill/>
            </p:spPr>
            <p:txBody>
              <a:bodyPr wrap="none" rtlCol="0">
                <a:spAutoFit/>
              </a:bodyPr>
              <a:lstStyle/>
              <a:p>
                <a:r>
                  <a:rPr lang="en-GB" sz="1200" b="1" dirty="0" smtClean="0"/>
                  <a:t>C1</a:t>
                </a:r>
                <a:endParaRPr lang="en-US" sz="1200" b="1" dirty="0"/>
              </a:p>
            </p:txBody>
          </p:sp>
        </p:grpSp>
        <p:sp>
          <p:nvSpPr>
            <p:cNvPr id="104" name="TextBox 103"/>
            <p:cNvSpPr txBox="1"/>
            <p:nvPr/>
          </p:nvSpPr>
          <p:spPr>
            <a:xfrm>
              <a:off x="10245728" y="3015039"/>
              <a:ext cx="344966" cy="276999"/>
            </a:xfrm>
            <a:prstGeom prst="rect">
              <a:avLst/>
            </a:prstGeom>
            <a:noFill/>
          </p:spPr>
          <p:txBody>
            <a:bodyPr wrap="none" rtlCol="0">
              <a:spAutoFit/>
            </a:bodyPr>
            <a:lstStyle/>
            <a:p>
              <a:r>
                <a:rPr lang="en-GB" sz="1200" b="1" dirty="0" smtClean="0"/>
                <a:t>C3</a:t>
              </a:r>
              <a:endParaRPr lang="en-US" sz="1200" b="1" dirty="0"/>
            </a:p>
          </p:txBody>
        </p:sp>
      </p:grpSp>
      <p:sp>
        <p:nvSpPr>
          <p:cNvPr id="107" name="TextBox 106"/>
          <p:cNvSpPr txBox="1"/>
          <p:nvPr/>
        </p:nvSpPr>
        <p:spPr>
          <a:xfrm>
            <a:off x="6539072" y="4267476"/>
            <a:ext cx="344966" cy="276999"/>
          </a:xfrm>
          <a:prstGeom prst="rect">
            <a:avLst/>
          </a:prstGeom>
          <a:noFill/>
        </p:spPr>
        <p:txBody>
          <a:bodyPr wrap="none" rtlCol="0">
            <a:spAutoFit/>
          </a:bodyPr>
          <a:lstStyle/>
          <a:p>
            <a:r>
              <a:rPr lang="en-GB" sz="1200" b="1" dirty="0" smtClean="0"/>
              <a:t>C8</a:t>
            </a:r>
            <a:endParaRPr lang="en-US" sz="1200" b="1" dirty="0"/>
          </a:p>
        </p:txBody>
      </p:sp>
      <p:grpSp>
        <p:nvGrpSpPr>
          <p:cNvPr id="15" name="Group 14"/>
          <p:cNvGrpSpPr/>
          <p:nvPr/>
        </p:nvGrpSpPr>
        <p:grpSpPr>
          <a:xfrm>
            <a:off x="1593463" y="4294243"/>
            <a:ext cx="921137" cy="277757"/>
            <a:chOff x="9372600" y="3048000"/>
            <a:chExt cx="921137" cy="277757"/>
          </a:xfrm>
        </p:grpSpPr>
        <p:grpSp>
          <p:nvGrpSpPr>
            <p:cNvPr id="86" name="Group 85"/>
            <p:cNvGrpSpPr/>
            <p:nvPr/>
          </p:nvGrpSpPr>
          <p:grpSpPr>
            <a:xfrm>
              <a:off x="9372600" y="3048758"/>
              <a:ext cx="869781" cy="276999"/>
              <a:chOff x="10134600" y="1404570"/>
              <a:chExt cx="869781" cy="276999"/>
            </a:xfrm>
          </p:grpSpPr>
          <p:grpSp>
            <p:nvGrpSpPr>
              <p:cNvPr id="87" name="Group 86"/>
              <p:cNvGrpSpPr/>
              <p:nvPr/>
            </p:nvGrpSpPr>
            <p:grpSpPr>
              <a:xfrm>
                <a:off x="10183800" y="1405246"/>
                <a:ext cx="820581" cy="245167"/>
                <a:chOff x="9802800" y="1524676"/>
                <a:chExt cx="820581" cy="245167"/>
              </a:xfrm>
            </p:grpSpPr>
            <p:sp>
              <p:nvSpPr>
                <p:cNvPr id="89" name="Oval 88"/>
                <p:cNvSpPr/>
                <p:nvPr/>
              </p:nvSpPr>
              <p:spPr>
                <a:xfrm>
                  <a:off x="10101888" y="1524676"/>
                  <a:ext cx="244410" cy="244409"/>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90" name="TextBox 89"/>
                <p:cNvSpPr txBox="1"/>
                <p:nvPr/>
              </p:nvSpPr>
              <p:spPr>
                <a:xfrm>
                  <a:off x="10058400" y="1524677"/>
                  <a:ext cx="241878" cy="194221"/>
                </a:xfrm>
                <a:prstGeom prst="rect">
                  <a:avLst/>
                </a:prstGeom>
                <a:noFill/>
              </p:spPr>
              <p:txBody>
                <a:bodyPr wrap="none" rtlCol="0">
                  <a:spAutoFit/>
                </a:bodyPr>
                <a:lstStyle/>
                <a:p>
                  <a:r>
                    <a:rPr lang="en-GB" sz="1200" b="1" dirty="0" smtClean="0"/>
                    <a:t>C5</a:t>
                  </a:r>
                  <a:endParaRPr lang="en-US" sz="1200" b="1" dirty="0"/>
                </a:p>
              </p:txBody>
            </p:sp>
            <p:sp>
              <p:nvSpPr>
                <p:cNvPr id="91" name="Oval 90"/>
                <p:cNvSpPr/>
                <p:nvPr/>
              </p:nvSpPr>
              <p:spPr>
                <a:xfrm>
                  <a:off x="10378971" y="1524676"/>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93" name="Oval 92"/>
                <p:cNvSpPr/>
                <p:nvPr/>
              </p:nvSpPr>
              <p:spPr>
                <a:xfrm>
                  <a:off x="9802800" y="1525434"/>
                  <a:ext cx="244410" cy="2444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grpSp>
          <p:sp>
            <p:nvSpPr>
              <p:cNvPr id="88" name="TextBox 87"/>
              <p:cNvSpPr txBox="1"/>
              <p:nvPr/>
            </p:nvSpPr>
            <p:spPr>
              <a:xfrm>
                <a:off x="10134600" y="1404570"/>
                <a:ext cx="344966" cy="276999"/>
              </a:xfrm>
              <a:prstGeom prst="rect">
                <a:avLst/>
              </a:prstGeom>
              <a:noFill/>
            </p:spPr>
            <p:txBody>
              <a:bodyPr wrap="none" rtlCol="0">
                <a:spAutoFit/>
              </a:bodyPr>
              <a:lstStyle/>
              <a:p>
                <a:r>
                  <a:rPr lang="en-GB" sz="1200" b="1" dirty="0" smtClean="0"/>
                  <a:t>C1</a:t>
                </a:r>
                <a:endParaRPr lang="en-US" sz="1200" b="1" dirty="0"/>
              </a:p>
            </p:txBody>
          </p:sp>
        </p:grpSp>
        <p:sp>
          <p:nvSpPr>
            <p:cNvPr id="108" name="TextBox 107"/>
            <p:cNvSpPr txBox="1"/>
            <p:nvPr/>
          </p:nvSpPr>
          <p:spPr>
            <a:xfrm>
              <a:off x="9948771" y="3048000"/>
              <a:ext cx="344966" cy="276999"/>
            </a:xfrm>
            <a:prstGeom prst="rect">
              <a:avLst/>
            </a:prstGeom>
            <a:noFill/>
          </p:spPr>
          <p:txBody>
            <a:bodyPr wrap="none" rtlCol="0">
              <a:spAutoFit/>
            </a:bodyPr>
            <a:lstStyle/>
            <a:p>
              <a:r>
                <a:rPr lang="en-GB" sz="1200" b="1" dirty="0" smtClean="0"/>
                <a:t>C3</a:t>
              </a:r>
              <a:endParaRPr lang="en-US" sz="1200" b="1" dirty="0"/>
            </a:p>
          </p:txBody>
        </p:sp>
      </p:grpSp>
    </p:spTree>
    <p:extLst>
      <p:ext uri="{BB962C8B-B14F-4D97-AF65-F5344CB8AC3E}">
        <p14:creationId xmlns:p14="http://schemas.microsoft.com/office/powerpoint/2010/main" val="261415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a:t>Introduction</a:t>
            </a:r>
            <a:r>
              <a:rPr lang="en-US" sz="1400" b="1" dirty="0" smtClean="0"/>
              <a:t>	   </a:t>
            </a:r>
            <a:r>
              <a:rPr lang="en-US" sz="1400" b="1" dirty="0">
                <a:solidFill>
                  <a:schemeClr val="bg1">
                    <a:lumMod val="75000"/>
                  </a:schemeClr>
                </a:solidFill>
              </a:rPr>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714" y="1219200"/>
            <a:ext cx="6172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093017" y="2772410"/>
            <a:ext cx="6679383" cy="64742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ts val="2160"/>
              </a:lnSpc>
            </a:pPr>
            <a:r>
              <a:rPr lang="en-US" dirty="0"/>
              <a:t>recognizing individuals over different </a:t>
            </a:r>
            <a:r>
              <a:rPr lang="en-US" dirty="0" smtClean="0"/>
              <a:t>camera views</a:t>
            </a:r>
          </a:p>
          <a:p>
            <a:pPr algn="ctr">
              <a:lnSpc>
                <a:spcPts val="2160"/>
              </a:lnSpc>
            </a:pPr>
            <a:r>
              <a:rPr lang="en-US" dirty="0" smtClean="0"/>
              <a:t>(we focus on </a:t>
            </a:r>
            <a:r>
              <a:rPr lang="en-US" dirty="0" err="1" smtClean="0"/>
              <a:t>ReID</a:t>
            </a:r>
            <a:r>
              <a:rPr lang="en-US" dirty="0" smtClean="0"/>
              <a:t> based on appearance based cues)</a:t>
            </a:r>
            <a:endParaRPr kumimoji="1"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alatino Linotype" pitchFamily="18" charset="0"/>
              <a:ea typeface="+mj-ea"/>
              <a:cs typeface="+mj-cs"/>
            </a:endParaRPr>
          </a:p>
        </p:txBody>
      </p:sp>
      <p:sp>
        <p:nvSpPr>
          <p:cNvPr id="16" name="TextBox 15"/>
          <p:cNvSpPr txBox="1"/>
          <p:nvPr/>
        </p:nvSpPr>
        <p:spPr>
          <a:xfrm>
            <a:off x="220717" y="6172200"/>
            <a:ext cx="8781393" cy="646331"/>
          </a:xfrm>
          <a:prstGeom prst="rect">
            <a:avLst/>
          </a:prstGeom>
          <a:noFill/>
        </p:spPr>
        <p:txBody>
          <a:bodyPr wrap="square" rtlCol="0">
            <a:spAutoFit/>
          </a:bodyPr>
          <a:lstStyle/>
          <a:p>
            <a:pPr marL="171450" indent="-171450">
              <a:buFont typeface="Arial" charset="0"/>
              <a:buChar char="•"/>
            </a:pPr>
            <a:r>
              <a:rPr lang="en-US" sz="1200" b="1" dirty="0" smtClean="0">
                <a:latin typeface="+mj-lt"/>
              </a:rPr>
              <a:t>upper image from: </a:t>
            </a:r>
            <a:r>
              <a:rPr lang="en-US" sz="1200" dirty="0"/>
              <a:t>A. </a:t>
            </a:r>
            <a:r>
              <a:rPr lang="en-US" sz="1200" dirty="0" err="1"/>
              <a:t>Bialkowski</a:t>
            </a:r>
            <a:r>
              <a:rPr lang="en-US" sz="1200" dirty="0"/>
              <a:t>, S. Denman, P. </a:t>
            </a:r>
            <a:r>
              <a:rPr lang="en-US" sz="1200" dirty="0" err="1"/>
              <a:t>Lucey</a:t>
            </a:r>
            <a:r>
              <a:rPr lang="en-US" sz="1200" dirty="0"/>
              <a:t>, S. </a:t>
            </a:r>
            <a:r>
              <a:rPr lang="en-US" sz="1200" dirty="0" err="1"/>
              <a:t>Sridharan</a:t>
            </a:r>
            <a:r>
              <a:rPr lang="en-US" sz="1200" dirty="0"/>
              <a:t>, and C. B. </a:t>
            </a:r>
            <a:r>
              <a:rPr lang="en-US" sz="1200" dirty="0" err="1"/>
              <a:t>Fookes</a:t>
            </a:r>
            <a:r>
              <a:rPr lang="en-US" sz="1200" dirty="0"/>
              <a:t>. </a:t>
            </a:r>
            <a:r>
              <a:rPr lang="en-US" sz="1200" dirty="0" smtClean="0"/>
              <a:t>“A database for </a:t>
            </a:r>
            <a:r>
              <a:rPr lang="en-US" sz="1200" dirty="0"/>
              <a:t>person re-identification in multi-camera surveillance networks</a:t>
            </a:r>
            <a:r>
              <a:rPr lang="en-US" sz="1200" dirty="0" smtClean="0"/>
              <a:t>.” </a:t>
            </a:r>
            <a:r>
              <a:rPr lang="fr-FR" sz="1200" dirty="0" smtClean="0"/>
              <a:t> </a:t>
            </a:r>
            <a:r>
              <a:rPr lang="fr-FR" sz="1200" dirty="0"/>
              <a:t>(DICTA 2012</a:t>
            </a:r>
            <a:r>
              <a:rPr lang="fr-FR" sz="1200" dirty="0" smtClean="0"/>
              <a:t>) </a:t>
            </a:r>
          </a:p>
          <a:p>
            <a:pPr marL="171450" indent="-171450">
              <a:buFont typeface="Arial" charset="0"/>
              <a:buChar char="•"/>
            </a:pPr>
            <a:r>
              <a:rPr lang="en-US" sz="1200" b="1" dirty="0" smtClean="0">
                <a:latin typeface="+mj-lt"/>
              </a:rPr>
              <a:t>lower images:</a:t>
            </a:r>
            <a:r>
              <a:rPr lang="en-US" sz="1200" dirty="0" smtClean="0">
                <a:latin typeface="+mj-lt"/>
              </a:rPr>
              <a:t> courtesy </a:t>
            </a:r>
            <a:r>
              <a:rPr lang="en-US" sz="1200" dirty="0">
                <a:latin typeface="+mj-lt"/>
              </a:rPr>
              <a:t>of Marco </a:t>
            </a:r>
            <a:r>
              <a:rPr lang="en-US" sz="1200" dirty="0" err="1" smtClean="0">
                <a:latin typeface="+mj-lt"/>
              </a:rPr>
              <a:t>Cristani</a:t>
            </a:r>
            <a:endParaRPr lang="en-US" sz="1200" dirty="0">
              <a:latin typeface="+mj-lt"/>
            </a:endParaRPr>
          </a:p>
        </p:txBody>
      </p:sp>
      <p:pic>
        <p:nvPicPr>
          <p:cNvPr id="8" name="Picture 7" descr="fr_000417.jpeg"/>
          <p:cNvPicPr>
            <a:picLocks noChangeAspect="1"/>
          </p:cNvPicPr>
          <p:nvPr/>
        </p:nvPicPr>
        <p:blipFill>
          <a:blip r:embed="rId5" cstate="print"/>
          <a:srcRect/>
          <a:stretch>
            <a:fillRect/>
          </a:stretch>
        </p:blipFill>
        <p:spPr bwMode="auto">
          <a:xfrm>
            <a:off x="1093017" y="3628262"/>
            <a:ext cx="2564583" cy="2052920"/>
          </a:xfrm>
          <a:prstGeom prst="rect">
            <a:avLst/>
          </a:prstGeom>
          <a:noFill/>
          <a:ln w="9525">
            <a:noFill/>
            <a:miter lim="800000"/>
            <a:headEnd/>
            <a:tailEnd/>
          </a:ln>
        </p:spPr>
      </p:pic>
      <p:sp>
        <p:nvSpPr>
          <p:cNvPr id="13" name="TextBox 12"/>
          <p:cNvSpPr txBox="1"/>
          <p:nvPr/>
        </p:nvSpPr>
        <p:spPr>
          <a:xfrm>
            <a:off x="1004758" y="5616714"/>
            <a:ext cx="2004144" cy="707886"/>
          </a:xfrm>
          <a:prstGeom prst="rect">
            <a:avLst/>
          </a:prstGeom>
          <a:noFill/>
        </p:spPr>
        <p:txBody>
          <a:bodyPr wrap="square" rtlCol="0">
            <a:spAutoFit/>
          </a:bodyPr>
          <a:lstStyle/>
          <a:p>
            <a:r>
              <a:rPr lang="en-US" b="1" dirty="0"/>
              <a:t>Camera </a:t>
            </a:r>
            <a:r>
              <a:rPr lang="en-US" b="1" dirty="0" smtClean="0"/>
              <a:t>A, </a:t>
            </a:r>
            <a:r>
              <a:rPr lang="en-US" b="1" dirty="0"/>
              <a:t>time t</a:t>
            </a:r>
          </a:p>
          <a:p>
            <a:endParaRPr lang="en-US" sz="2200" b="1" dirty="0"/>
          </a:p>
        </p:txBody>
      </p:sp>
      <p:sp>
        <p:nvSpPr>
          <p:cNvPr id="3" name="Rounded Rectangle 2"/>
          <p:cNvSpPr/>
          <p:nvPr/>
        </p:nvSpPr>
        <p:spPr>
          <a:xfrm>
            <a:off x="2375308" y="3792412"/>
            <a:ext cx="633594" cy="1773319"/>
          </a:xfrm>
          <a:prstGeom prst="roundRect">
            <a:avLst/>
          </a:prstGeom>
          <a:solidFill>
            <a:schemeClr val="bg1">
              <a:alpha val="32000"/>
            </a:schemeClr>
          </a:solidFill>
          <a:ln w="666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 name="Picture 8" descr="fr_000518.jpeg"/>
          <p:cNvPicPr>
            <a:picLocks noChangeAspect="1"/>
          </p:cNvPicPr>
          <p:nvPr/>
        </p:nvPicPr>
        <p:blipFill>
          <a:blip r:embed="rId6" cstate="print"/>
          <a:srcRect/>
          <a:stretch>
            <a:fillRect/>
          </a:stretch>
        </p:blipFill>
        <p:spPr bwMode="auto">
          <a:xfrm>
            <a:off x="5029200" y="3678080"/>
            <a:ext cx="2565968" cy="2052000"/>
          </a:xfrm>
          <a:prstGeom prst="rect">
            <a:avLst/>
          </a:prstGeom>
          <a:noFill/>
          <a:ln w="9525">
            <a:noFill/>
            <a:miter lim="800000"/>
            <a:headEnd/>
            <a:tailEnd/>
          </a:ln>
        </p:spPr>
      </p:pic>
      <p:sp>
        <p:nvSpPr>
          <p:cNvPr id="14" name="TextBox 13"/>
          <p:cNvSpPr txBox="1"/>
          <p:nvPr/>
        </p:nvSpPr>
        <p:spPr>
          <a:xfrm>
            <a:off x="4901632" y="5678269"/>
            <a:ext cx="2413568" cy="646331"/>
          </a:xfrm>
          <a:prstGeom prst="rect">
            <a:avLst/>
          </a:prstGeom>
          <a:noFill/>
        </p:spPr>
        <p:txBody>
          <a:bodyPr wrap="square" rtlCol="0">
            <a:spAutoFit/>
          </a:bodyPr>
          <a:lstStyle/>
          <a:p>
            <a:r>
              <a:rPr lang="en-US" b="1" dirty="0"/>
              <a:t>Camera </a:t>
            </a:r>
            <a:r>
              <a:rPr lang="en-US" b="1" dirty="0" smtClean="0"/>
              <a:t>B, </a:t>
            </a:r>
            <a:r>
              <a:rPr lang="en-US" b="1" dirty="0"/>
              <a:t>time t</a:t>
            </a:r>
            <a:r>
              <a:rPr lang="en-US" b="1" dirty="0" smtClean="0"/>
              <a:t>+∆</a:t>
            </a:r>
            <a:r>
              <a:rPr lang="en-US" b="1" dirty="0"/>
              <a:t>t</a:t>
            </a:r>
          </a:p>
          <a:p>
            <a:endParaRPr lang="en-US" b="1" dirty="0"/>
          </a:p>
        </p:txBody>
      </p:sp>
      <p:sp>
        <p:nvSpPr>
          <p:cNvPr id="17" name="Rounded Rectangle 16"/>
          <p:cNvSpPr/>
          <p:nvPr/>
        </p:nvSpPr>
        <p:spPr>
          <a:xfrm>
            <a:off x="5714090" y="3785312"/>
            <a:ext cx="316797" cy="502269"/>
          </a:xfrm>
          <a:prstGeom prst="roundRect">
            <a:avLst/>
          </a:prstGeom>
          <a:solidFill>
            <a:schemeClr val="bg1">
              <a:alpha val="32000"/>
            </a:schemeClr>
          </a:solidFill>
          <a:ln w="666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err="1" smtClean="0"/>
              <a:t>ReIDentification</a:t>
            </a:r>
            <a:r>
              <a:rPr lang="en-US" sz="4200" dirty="0" smtClean="0"/>
              <a:t> </a:t>
            </a:r>
            <a:r>
              <a:rPr lang="en-GB" sz="4200" dirty="0" smtClean="0"/>
              <a:t>(</a:t>
            </a:r>
            <a:r>
              <a:rPr lang="en-GB" sz="4200" dirty="0" err="1" smtClean="0"/>
              <a:t>ReID</a:t>
            </a:r>
            <a:r>
              <a:rPr lang="en-GB" sz="4200" dirty="0" smtClean="0"/>
              <a:t>)</a:t>
            </a:r>
            <a:endParaRPr lang="en-US" sz="4200" dirty="0"/>
          </a:p>
        </p:txBody>
      </p:sp>
    </p:spTree>
    <p:custDataLst>
      <p:tags r:id="rId1"/>
    </p:custDataLst>
    <p:extLst>
      <p:ext uri="{BB962C8B-B14F-4D97-AF65-F5344CB8AC3E}">
        <p14:creationId xmlns:p14="http://schemas.microsoft.com/office/powerpoint/2010/main" val="76186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400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400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3" grpId="0" animBg="1"/>
      <p:bldP spid="14"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809586"/>
            <a:ext cx="4118665" cy="2744029"/>
          </a:xfrm>
          <a:prstGeom prst="rect">
            <a:avLst/>
          </a:prstGeom>
        </p:spPr>
      </p:pic>
      <p:sp>
        <p:nvSpPr>
          <p:cNvPr id="66" name="Rectangle 65"/>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t>Experiments</a:t>
            </a:r>
            <a:r>
              <a:rPr lang="en-US" sz="1400" b="1" dirty="0">
                <a:solidFill>
                  <a:schemeClr val="bg1">
                    <a:lumMod val="75000"/>
                  </a:schemeClr>
                </a:solidFill>
              </a:rPr>
              <a:t>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SAIVT-</a:t>
            </a:r>
            <a:r>
              <a:rPr lang="en-US" sz="4200" dirty="0" err="1" smtClean="0"/>
              <a:t>SoftBio</a:t>
            </a:r>
            <a:r>
              <a:rPr lang="en-US" sz="4200" dirty="0" smtClean="0"/>
              <a:t> </a:t>
            </a:r>
            <a:r>
              <a:rPr lang="en-US" sz="4200" dirty="0"/>
              <a:t>Experiment</a:t>
            </a:r>
          </a:p>
        </p:txBody>
      </p:sp>
      <p:cxnSp>
        <p:nvCxnSpPr>
          <p:cNvPr id="18" name="Straight Connector 17"/>
          <p:cNvCxnSpPr/>
          <p:nvPr/>
        </p:nvCxnSpPr>
        <p:spPr>
          <a:xfrm>
            <a:off x="7924800" y="262890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38" y="1606177"/>
            <a:ext cx="4097744" cy="259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838200" y="1524000"/>
            <a:ext cx="853119" cy="307777"/>
          </a:xfrm>
          <a:prstGeom prst="rect">
            <a:avLst/>
          </a:prstGeom>
          <a:noFill/>
        </p:spPr>
        <p:txBody>
          <a:bodyPr wrap="none" rtlCol="0">
            <a:spAutoFit/>
          </a:bodyPr>
          <a:lstStyle/>
          <a:p>
            <a:r>
              <a:rPr lang="en-US" sz="1400" b="1" i="1" dirty="0" smtClean="0"/>
              <a:t>[A B C] = </a:t>
            </a:r>
            <a:endParaRPr lang="en-US" sz="1400" b="1" i="1" dirty="0"/>
          </a:p>
        </p:txBody>
      </p:sp>
      <p:grpSp>
        <p:nvGrpSpPr>
          <p:cNvPr id="27" name="Group 26"/>
          <p:cNvGrpSpPr/>
          <p:nvPr/>
        </p:nvGrpSpPr>
        <p:grpSpPr>
          <a:xfrm>
            <a:off x="1568619" y="1524000"/>
            <a:ext cx="869781" cy="277757"/>
            <a:chOff x="9753600" y="1523242"/>
            <a:chExt cx="869781" cy="277757"/>
          </a:xfrm>
        </p:grpSpPr>
        <p:sp>
          <p:nvSpPr>
            <p:cNvPr id="28" name="Oval 27"/>
            <p:cNvSpPr/>
            <p:nvPr/>
          </p:nvSpPr>
          <p:spPr>
            <a:xfrm>
              <a:off x="10101888" y="1524676"/>
              <a:ext cx="244410" cy="244409"/>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9" name="TextBox 28"/>
            <p:cNvSpPr txBox="1"/>
            <p:nvPr/>
          </p:nvSpPr>
          <p:spPr>
            <a:xfrm>
              <a:off x="10058400" y="1524677"/>
              <a:ext cx="241878" cy="194221"/>
            </a:xfrm>
            <a:prstGeom prst="rect">
              <a:avLst/>
            </a:prstGeom>
            <a:noFill/>
          </p:spPr>
          <p:txBody>
            <a:bodyPr wrap="none" rtlCol="0">
              <a:spAutoFit/>
            </a:bodyPr>
            <a:lstStyle/>
            <a:p>
              <a:r>
                <a:rPr lang="en-GB" sz="1200" b="1" dirty="0" smtClean="0"/>
                <a:t>C5</a:t>
              </a:r>
              <a:endParaRPr lang="en-US" sz="1200" b="1" dirty="0"/>
            </a:p>
          </p:txBody>
        </p:sp>
        <p:sp>
          <p:nvSpPr>
            <p:cNvPr id="30" name="Oval 29"/>
            <p:cNvSpPr/>
            <p:nvPr/>
          </p:nvSpPr>
          <p:spPr>
            <a:xfrm>
              <a:off x="10378971" y="1524676"/>
              <a:ext cx="244410" cy="244409"/>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1" name="TextBox 30"/>
            <p:cNvSpPr txBox="1"/>
            <p:nvPr/>
          </p:nvSpPr>
          <p:spPr>
            <a:xfrm>
              <a:off x="10329771" y="1523242"/>
              <a:ext cx="241877" cy="194221"/>
            </a:xfrm>
            <a:prstGeom prst="rect">
              <a:avLst/>
            </a:prstGeom>
            <a:noFill/>
          </p:spPr>
          <p:txBody>
            <a:bodyPr wrap="none" rtlCol="0">
              <a:spAutoFit/>
            </a:bodyPr>
            <a:lstStyle/>
            <a:p>
              <a:r>
                <a:rPr lang="en-GB" sz="1200" b="1" dirty="0" smtClean="0"/>
                <a:t>C7</a:t>
              </a:r>
              <a:endParaRPr lang="en-US" sz="1200" b="1" dirty="0"/>
            </a:p>
          </p:txBody>
        </p:sp>
        <p:sp>
          <p:nvSpPr>
            <p:cNvPr id="32" name="Oval 31"/>
            <p:cNvSpPr/>
            <p:nvPr/>
          </p:nvSpPr>
          <p:spPr>
            <a:xfrm>
              <a:off x="9802800" y="1525434"/>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3" name="TextBox 32"/>
            <p:cNvSpPr txBox="1"/>
            <p:nvPr/>
          </p:nvSpPr>
          <p:spPr>
            <a:xfrm>
              <a:off x="9753600" y="1524000"/>
              <a:ext cx="344966" cy="276999"/>
            </a:xfrm>
            <a:prstGeom prst="rect">
              <a:avLst/>
            </a:prstGeom>
            <a:noFill/>
          </p:spPr>
          <p:txBody>
            <a:bodyPr wrap="none" rtlCol="0">
              <a:spAutoFit/>
            </a:bodyPr>
            <a:lstStyle/>
            <a:p>
              <a:r>
                <a:rPr lang="en-GB" sz="1200" b="1" dirty="0" smtClean="0"/>
                <a:t>C3</a:t>
              </a:r>
              <a:endParaRPr lang="en-US" sz="1200" b="1" dirty="0"/>
            </a:p>
          </p:txBody>
        </p:sp>
      </p:grpSp>
      <p:grpSp>
        <p:nvGrpSpPr>
          <p:cNvPr id="4" name="Group 3"/>
          <p:cNvGrpSpPr/>
          <p:nvPr/>
        </p:nvGrpSpPr>
        <p:grpSpPr>
          <a:xfrm>
            <a:off x="5191181" y="4358533"/>
            <a:ext cx="2948381" cy="1183434"/>
            <a:chOff x="5191181" y="4358533"/>
            <a:chExt cx="2948381" cy="1183434"/>
          </a:xfrm>
        </p:grpSpPr>
        <p:grpSp>
          <p:nvGrpSpPr>
            <p:cNvPr id="3092" name="Group 3091"/>
            <p:cNvGrpSpPr/>
            <p:nvPr/>
          </p:nvGrpSpPr>
          <p:grpSpPr>
            <a:xfrm>
              <a:off x="7529962" y="4714609"/>
              <a:ext cx="609600" cy="762000"/>
              <a:chOff x="7162800" y="4310508"/>
              <a:chExt cx="609600" cy="685805"/>
            </a:xfrm>
          </p:grpSpPr>
          <p:cxnSp>
            <p:nvCxnSpPr>
              <p:cNvPr id="10" name="Straight Connector 9"/>
              <p:cNvCxnSpPr/>
              <p:nvPr/>
            </p:nvCxnSpPr>
            <p:spPr>
              <a:xfrm>
                <a:off x="7162800" y="4310508"/>
                <a:ext cx="609600" cy="267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62800" y="4310508"/>
                <a:ext cx="0" cy="685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4719819"/>
                <a:ext cx="609600" cy="27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72400" y="4577589"/>
                <a:ext cx="0" cy="1422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rot="3680901">
              <a:off x="6480395" y="4660123"/>
              <a:ext cx="568614" cy="692339"/>
              <a:chOff x="7162800" y="4310508"/>
              <a:chExt cx="609600" cy="685805"/>
            </a:xfrm>
          </p:grpSpPr>
          <p:cxnSp>
            <p:nvCxnSpPr>
              <p:cNvPr id="56" name="Straight Connector 55"/>
              <p:cNvCxnSpPr/>
              <p:nvPr/>
            </p:nvCxnSpPr>
            <p:spPr>
              <a:xfrm>
                <a:off x="7162800" y="4310508"/>
                <a:ext cx="609600" cy="267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162800" y="4310508"/>
                <a:ext cx="0" cy="685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162800" y="4719819"/>
                <a:ext cx="609600" cy="27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772400" y="4577589"/>
                <a:ext cx="0" cy="1422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201351">
              <a:off x="5191181" y="4899076"/>
              <a:ext cx="1133824" cy="642891"/>
              <a:chOff x="7162800" y="4310508"/>
              <a:chExt cx="609600" cy="685805"/>
            </a:xfrm>
          </p:grpSpPr>
          <p:cxnSp>
            <p:nvCxnSpPr>
              <p:cNvPr id="61" name="Straight Connector 60"/>
              <p:cNvCxnSpPr/>
              <p:nvPr/>
            </p:nvCxnSpPr>
            <p:spPr>
              <a:xfrm>
                <a:off x="7162800" y="4310508"/>
                <a:ext cx="609600" cy="267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162800" y="4310508"/>
                <a:ext cx="0" cy="685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162800" y="4719819"/>
                <a:ext cx="609600" cy="27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72400" y="4577589"/>
                <a:ext cx="0" cy="1422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600672" y="4495800"/>
              <a:ext cx="32412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35" name="TextBox 34"/>
            <p:cNvSpPr txBox="1"/>
            <p:nvPr/>
          </p:nvSpPr>
          <p:spPr>
            <a:xfrm>
              <a:off x="6914872" y="4358533"/>
              <a:ext cx="324128" cy="369332"/>
            </a:xfrm>
            <a:prstGeom prst="rect">
              <a:avLst/>
            </a:prstGeom>
            <a:noFill/>
          </p:spPr>
          <p:txBody>
            <a:bodyPr wrap="none" rtlCol="0">
              <a:spAutoFit/>
            </a:bodyPr>
            <a:lstStyle/>
            <a:p>
              <a:r>
                <a:rPr lang="en-US" b="1" dirty="0" smtClean="0">
                  <a:solidFill>
                    <a:srgbClr val="FF0000"/>
                  </a:solidFill>
                </a:rPr>
                <a:t>B</a:t>
              </a:r>
              <a:endParaRPr lang="en-US" b="1" dirty="0">
                <a:solidFill>
                  <a:srgbClr val="FF0000"/>
                </a:solidFill>
              </a:endParaRPr>
            </a:p>
          </p:txBody>
        </p:sp>
        <p:sp>
          <p:nvSpPr>
            <p:cNvPr id="36" name="TextBox 35"/>
            <p:cNvSpPr txBox="1"/>
            <p:nvPr/>
          </p:nvSpPr>
          <p:spPr>
            <a:xfrm>
              <a:off x="5410200" y="4507468"/>
              <a:ext cx="306494"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grpSp>
    </p:spTree>
    <p:custDataLst>
      <p:tags r:id="rId1"/>
    </p:custDataLst>
    <p:extLst>
      <p:ext uri="{BB962C8B-B14F-4D97-AF65-F5344CB8AC3E}">
        <p14:creationId xmlns:p14="http://schemas.microsoft.com/office/powerpoint/2010/main" val="16438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t>Experiments</a:t>
            </a:r>
            <a:r>
              <a:rPr lang="en-US" sz="1400" b="1" dirty="0">
                <a:solidFill>
                  <a:schemeClr val="bg1">
                    <a:lumMod val="75000"/>
                  </a:schemeClr>
                </a:solidFill>
              </a:rPr>
              <a:t>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SAIVT-</a:t>
            </a:r>
            <a:r>
              <a:rPr lang="en-US" sz="4200" dirty="0" err="1" smtClean="0"/>
              <a:t>SoftBio</a:t>
            </a:r>
            <a:r>
              <a:rPr lang="en-US" sz="4200" dirty="0" smtClean="0"/>
              <a:t> </a:t>
            </a:r>
            <a:r>
              <a:rPr lang="en-US" sz="4200" dirty="0"/>
              <a:t>Experiment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948" y="76200"/>
            <a:ext cx="2271852" cy="1513604"/>
          </a:xfrm>
          <a:prstGeom prst="rect">
            <a:avLst/>
          </a:prstGeom>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754" y="1674493"/>
            <a:ext cx="4167446" cy="251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172075" y="1586593"/>
            <a:ext cx="853119" cy="307777"/>
          </a:xfrm>
          <a:prstGeom prst="rect">
            <a:avLst/>
          </a:prstGeom>
          <a:noFill/>
        </p:spPr>
        <p:txBody>
          <a:bodyPr wrap="none" rtlCol="0">
            <a:spAutoFit/>
          </a:bodyPr>
          <a:lstStyle/>
          <a:p>
            <a:r>
              <a:rPr lang="en-US" sz="1400" b="1" i="1" dirty="0" smtClean="0"/>
              <a:t>[A B C] = </a:t>
            </a:r>
            <a:endParaRPr lang="en-US" sz="1400" b="1" i="1" dirty="0"/>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743" y="4365315"/>
            <a:ext cx="4142346" cy="24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5181600" y="4267200"/>
            <a:ext cx="853119" cy="307777"/>
          </a:xfrm>
          <a:prstGeom prst="rect">
            <a:avLst/>
          </a:prstGeom>
          <a:noFill/>
        </p:spPr>
        <p:txBody>
          <a:bodyPr wrap="none" rtlCol="0">
            <a:spAutoFit/>
          </a:bodyPr>
          <a:lstStyle/>
          <a:p>
            <a:r>
              <a:rPr lang="en-US" sz="1400" b="1" i="1" dirty="0" smtClean="0"/>
              <a:t>[A B C] = </a:t>
            </a:r>
            <a:endParaRPr lang="en-US" sz="1400" b="1" i="1" dirty="0"/>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38" y="4389208"/>
            <a:ext cx="4097744" cy="246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38200" y="4293246"/>
            <a:ext cx="853119" cy="307777"/>
          </a:xfrm>
          <a:prstGeom prst="rect">
            <a:avLst/>
          </a:prstGeom>
          <a:noFill/>
        </p:spPr>
        <p:txBody>
          <a:bodyPr wrap="none" rtlCol="0">
            <a:spAutoFit/>
          </a:bodyPr>
          <a:lstStyle/>
          <a:p>
            <a:r>
              <a:rPr lang="en-US" sz="1400" b="1" i="1" dirty="0" smtClean="0"/>
              <a:t>[A B C] = </a:t>
            </a:r>
            <a:endParaRPr lang="en-US" sz="1400" b="1" i="1"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38" y="1606177"/>
            <a:ext cx="4097744" cy="259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838200" y="1524000"/>
            <a:ext cx="853119" cy="307777"/>
          </a:xfrm>
          <a:prstGeom prst="rect">
            <a:avLst/>
          </a:prstGeom>
          <a:noFill/>
        </p:spPr>
        <p:txBody>
          <a:bodyPr wrap="none" rtlCol="0">
            <a:spAutoFit/>
          </a:bodyPr>
          <a:lstStyle/>
          <a:p>
            <a:r>
              <a:rPr lang="en-US" sz="1400" b="1" i="1" dirty="0" smtClean="0"/>
              <a:t>[A B C] = </a:t>
            </a:r>
            <a:endParaRPr lang="en-US" sz="1400" b="1" i="1" dirty="0"/>
          </a:p>
        </p:txBody>
      </p:sp>
      <p:grpSp>
        <p:nvGrpSpPr>
          <p:cNvPr id="2" name="Group 1"/>
          <p:cNvGrpSpPr/>
          <p:nvPr/>
        </p:nvGrpSpPr>
        <p:grpSpPr>
          <a:xfrm>
            <a:off x="1568619" y="1524000"/>
            <a:ext cx="869781" cy="277757"/>
            <a:chOff x="9753600" y="1523242"/>
            <a:chExt cx="869781" cy="277757"/>
          </a:xfrm>
        </p:grpSpPr>
        <p:sp>
          <p:nvSpPr>
            <p:cNvPr id="70" name="Oval 69"/>
            <p:cNvSpPr/>
            <p:nvPr/>
          </p:nvSpPr>
          <p:spPr>
            <a:xfrm>
              <a:off x="10101888" y="1524676"/>
              <a:ext cx="244410" cy="244409"/>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71" name="TextBox 70"/>
            <p:cNvSpPr txBox="1"/>
            <p:nvPr/>
          </p:nvSpPr>
          <p:spPr>
            <a:xfrm>
              <a:off x="10058400" y="1524677"/>
              <a:ext cx="241878" cy="194221"/>
            </a:xfrm>
            <a:prstGeom prst="rect">
              <a:avLst/>
            </a:prstGeom>
            <a:noFill/>
          </p:spPr>
          <p:txBody>
            <a:bodyPr wrap="none" rtlCol="0">
              <a:spAutoFit/>
            </a:bodyPr>
            <a:lstStyle/>
            <a:p>
              <a:r>
                <a:rPr lang="en-GB" sz="1200" b="1" dirty="0" smtClean="0"/>
                <a:t>C5</a:t>
              </a:r>
              <a:endParaRPr lang="en-US" sz="1200" b="1" dirty="0"/>
            </a:p>
          </p:txBody>
        </p:sp>
        <p:sp>
          <p:nvSpPr>
            <p:cNvPr id="72" name="Oval 71"/>
            <p:cNvSpPr/>
            <p:nvPr/>
          </p:nvSpPr>
          <p:spPr>
            <a:xfrm>
              <a:off x="10378971" y="1524676"/>
              <a:ext cx="244410" cy="244409"/>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73" name="TextBox 72"/>
            <p:cNvSpPr txBox="1"/>
            <p:nvPr/>
          </p:nvSpPr>
          <p:spPr>
            <a:xfrm>
              <a:off x="10329771" y="1523242"/>
              <a:ext cx="241877" cy="194221"/>
            </a:xfrm>
            <a:prstGeom prst="rect">
              <a:avLst/>
            </a:prstGeom>
            <a:noFill/>
          </p:spPr>
          <p:txBody>
            <a:bodyPr wrap="none" rtlCol="0">
              <a:spAutoFit/>
            </a:bodyPr>
            <a:lstStyle/>
            <a:p>
              <a:r>
                <a:rPr lang="en-GB" sz="1200" b="1" dirty="0" smtClean="0"/>
                <a:t>C7</a:t>
              </a:r>
              <a:endParaRPr lang="en-US" sz="1200" b="1" dirty="0"/>
            </a:p>
          </p:txBody>
        </p:sp>
        <p:sp>
          <p:nvSpPr>
            <p:cNvPr id="75" name="Oval 74"/>
            <p:cNvSpPr/>
            <p:nvPr/>
          </p:nvSpPr>
          <p:spPr>
            <a:xfrm>
              <a:off x="9802800" y="1525434"/>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77" name="TextBox 76"/>
            <p:cNvSpPr txBox="1"/>
            <p:nvPr/>
          </p:nvSpPr>
          <p:spPr>
            <a:xfrm>
              <a:off x="9753600" y="1524000"/>
              <a:ext cx="344966" cy="276999"/>
            </a:xfrm>
            <a:prstGeom prst="rect">
              <a:avLst/>
            </a:prstGeom>
            <a:noFill/>
          </p:spPr>
          <p:txBody>
            <a:bodyPr wrap="none" rtlCol="0">
              <a:spAutoFit/>
            </a:bodyPr>
            <a:lstStyle/>
            <a:p>
              <a:r>
                <a:rPr lang="en-GB" sz="1200" b="1" dirty="0" smtClean="0"/>
                <a:t>C3</a:t>
              </a:r>
              <a:endParaRPr lang="en-US" sz="1200" b="1" dirty="0"/>
            </a:p>
          </p:txBody>
        </p:sp>
      </p:grpSp>
      <p:grpSp>
        <p:nvGrpSpPr>
          <p:cNvPr id="3" name="Group 2"/>
          <p:cNvGrpSpPr/>
          <p:nvPr/>
        </p:nvGrpSpPr>
        <p:grpSpPr>
          <a:xfrm>
            <a:off x="5912019" y="1575707"/>
            <a:ext cx="869781" cy="277757"/>
            <a:chOff x="10134600" y="1403812"/>
            <a:chExt cx="869781" cy="277757"/>
          </a:xfrm>
        </p:grpSpPr>
        <p:grpSp>
          <p:nvGrpSpPr>
            <p:cNvPr id="78" name="Group 77"/>
            <p:cNvGrpSpPr/>
            <p:nvPr/>
          </p:nvGrpSpPr>
          <p:grpSpPr>
            <a:xfrm>
              <a:off x="10183800" y="1403812"/>
              <a:ext cx="820581" cy="246601"/>
              <a:chOff x="9802800" y="1523242"/>
              <a:chExt cx="820581" cy="246601"/>
            </a:xfrm>
          </p:grpSpPr>
          <p:sp>
            <p:nvSpPr>
              <p:cNvPr id="79" name="Oval 78"/>
              <p:cNvSpPr/>
              <p:nvPr/>
            </p:nvSpPr>
            <p:spPr>
              <a:xfrm>
                <a:off x="10101888" y="1524676"/>
                <a:ext cx="244410" cy="244409"/>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0" name="TextBox 79"/>
              <p:cNvSpPr txBox="1"/>
              <p:nvPr/>
            </p:nvSpPr>
            <p:spPr>
              <a:xfrm>
                <a:off x="10058400" y="1524677"/>
                <a:ext cx="241878" cy="194221"/>
              </a:xfrm>
              <a:prstGeom prst="rect">
                <a:avLst/>
              </a:prstGeom>
              <a:noFill/>
            </p:spPr>
            <p:txBody>
              <a:bodyPr wrap="none" rtlCol="0">
                <a:spAutoFit/>
              </a:bodyPr>
              <a:lstStyle/>
              <a:p>
                <a:r>
                  <a:rPr lang="en-GB" sz="1200" b="1" dirty="0" smtClean="0"/>
                  <a:t>C5</a:t>
                </a:r>
                <a:endParaRPr lang="en-US" sz="1200" b="1" dirty="0"/>
              </a:p>
            </p:txBody>
          </p:sp>
          <p:sp>
            <p:nvSpPr>
              <p:cNvPr id="81" name="Oval 80"/>
              <p:cNvSpPr/>
              <p:nvPr/>
            </p:nvSpPr>
            <p:spPr>
              <a:xfrm>
                <a:off x="10378971" y="1524676"/>
                <a:ext cx="244410" cy="244409"/>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2" name="TextBox 81"/>
              <p:cNvSpPr txBox="1"/>
              <p:nvPr/>
            </p:nvSpPr>
            <p:spPr>
              <a:xfrm>
                <a:off x="10329771" y="1523242"/>
                <a:ext cx="241877" cy="194221"/>
              </a:xfrm>
              <a:prstGeom prst="rect">
                <a:avLst/>
              </a:prstGeom>
              <a:noFill/>
            </p:spPr>
            <p:txBody>
              <a:bodyPr wrap="none" rtlCol="0">
                <a:spAutoFit/>
              </a:bodyPr>
              <a:lstStyle/>
              <a:p>
                <a:r>
                  <a:rPr lang="en-GB" sz="1200" b="1" dirty="0" smtClean="0"/>
                  <a:t>C7</a:t>
                </a:r>
                <a:endParaRPr lang="en-US" sz="1200" b="1" dirty="0"/>
              </a:p>
            </p:txBody>
          </p:sp>
          <p:sp>
            <p:nvSpPr>
              <p:cNvPr id="83" name="Oval 82"/>
              <p:cNvSpPr/>
              <p:nvPr/>
            </p:nvSpPr>
            <p:spPr>
              <a:xfrm>
                <a:off x="9802800" y="1525434"/>
                <a:ext cx="244410" cy="2444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grpSp>
        <p:sp>
          <p:nvSpPr>
            <p:cNvPr id="85" name="TextBox 84"/>
            <p:cNvSpPr txBox="1"/>
            <p:nvPr/>
          </p:nvSpPr>
          <p:spPr>
            <a:xfrm>
              <a:off x="10134600" y="1404570"/>
              <a:ext cx="344966" cy="276999"/>
            </a:xfrm>
            <a:prstGeom prst="rect">
              <a:avLst/>
            </a:prstGeom>
            <a:noFill/>
          </p:spPr>
          <p:txBody>
            <a:bodyPr wrap="none" rtlCol="0">
              <a:spAutoFit/>
            </a:bodyPr>
            <a:lstStyle/>
            <a:p>
              <a:r>
                <a:rPr lang="en-GB" sz="1200" b="1" dirty="0" smtClean="0"/>
                <a:t>C1</a:t>
              </a:r>
              <a:endParaRPr lang="en-US" sz="1200" b="1" dirty="0"/>
            </a:p>
          </p:txBody>
        </p:sp>
      </p:grpSp>
      <p:grpSp>
        <p:nvGrpSpPr>
          <p:cNvPr id="13" name="Group 12"/>
          <p:cNvGrpSpPr/>
          <p:nvPr/>
        </p:nvGrpSpPr>
        <p:grpSpPr>
          <a:xfrm>
            <a:off x="5962901" y="4268234"/>
            <a:ext cx="869781" cy="277676"/>
            <a:chOff x="9940928" y="3014362"/>
            <a:chExt cx="869781" cy="277676"/>
          </a:xfrm>
        </p:grpSpPr>
        <p:grpSp>
          <p:nvGrpSpPr>
            <p:cNvPr id="96" name="Group 95"/>
            <p:cNvGrpSpPr/>
            <p:nvPr/>
          </p:nvGrpSpPr>
          <p:grpSpPr>
            <a:xfrm>
              <a:off x="9940928" y="3014362"/>
              <a:ext cx="869781" cy="276999"/>
              <a:chOff x="10134600" y="1404570"/>
              <a:chExt cx="869781" cy="276999"/>
            </a:xfrm>
          </p:grpSpPr>
          <p:grpSp>
            <p:nvGrpSpPr>
              <p:cNvPr id="98" name="Group 97"/>
              <p:cNvGrpSpPr/>
              <p:nvPr/>
            </p:nvGrpSpPr>
            <p:grpSpPr>
              <a:xfrm>
                <a:off x="10183800" y="1405246"/>
                <a:ext cx="820581" cy="245167"/>
                <a:chOff x="9802800" y="1524676"/>
                <a:chExt cx="820581" cy="245167"/>
              </a:xfrm>
            </p:grpSpPr>
            <p:sp>
              <p:nvSpPr>
                <p:cNvPr id="100" name="Oval 99"/>
                <p:cNvSpPr/>
                <p:nvPr/>
              </p:nvSpPr>
              <p:spPr>
                <a:xfrm>
                  <a:off x="10101888" y="1524676"/>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02" name="Oval 101"/>
                <p:cNvSpPr/>
                <p:nvPr/>
              </p:nvSpPr>
              <p:spPr>
                <a:xfrm>
                  <a:off x="10378971" y="1524676"/>
                  <a:ext cx="244410" cy="244409"/>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03" name="Oval 102"/>
                <p:cNvSpPr/>
                <p:nvPr/>
              </p:nvSpPr>
              <p:spPr>
                <a:xfrm>
                  <a:off x="9802800" y="1525434"/>
                  <a:ext cx="244410" cy="2444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grpSp>
          <p:sp>
            <p:nvSpPr>
              <p:cNvPr id="99" name="TextBox 98"/>
              <p:cNvSpPr txBox="1"/>
              <p:nvPr/>
            </p:nvSpPr>
            <p:spPr>
              <a:xfrm>
                <a:off x="10134600" y="1404570"/>
                <a:ext cx="344966" cy="276999"/>
              </a:xfrm>
              <a:prstGeom prst="rect">
                <a:avLst/>
              </a:prstGeom>
              <a:noFill/>
            </p:spPr>
            <p:txBody>
              <a:bodyPr wrap="none" rtlCol="0">
                <a:spAutoFit/>
              </a:bodyPr>
              <a:lstStyle/>
              <a:p>
                <a:r>
                  <a:rPr lang="en-GB" sz="1200" b="1" dirty="0" smtClean="0"/>
                  <a:t>C1</a:t>
                </a:r>
                <a:endParaRPr lang="en-US" sz="1200" b="1" dirty="0"/>
              </a:p>
            </p:txBody>
          </p:sp>
        </p:grpSp>
        <p:sp>
          <p:nvSpPr>
            <p:cNvPr id="104" name="TextBox 103"/>
            <p:cNvSpPr txBox="1"/>
            <p:nvPr/>
          </p:nvSpPr>
          <p:spPr>
            <a:xfrm>
              <a:off x="10245728" y="3015039"/>
              <a:ext cx="344966" cy="276999"/>
            </a:xfrm>
            <a:prstGeom prst="rect">
              <a:avLst/>
            </a:prstGeom>
            <a:noFill/>
          </p:spPr>
          <p:txBody>
            <a:bodyPr wrap="none" rtlCol="0">
              <a:spAutoFit/>
            </a:bodyPr>
            <a:lstStyle/>
            <a:p>
              <a:r>
                <a:rPr lang="en-GB" sz="1200" b="1" dirty="0" smtClean="0"/>
                <a:t>C3</a:t>
              </a:r>
              <a:endParaRPr lang="en-US" sz="1200" b="1" dirty="0"/>
            </a:p>
          </p:txBody>
        </p:sp>
      </p:grpSp>
      <p:sp>
        <p:nvSpPr>
          <p:cNvPr id="107" name="TextBox 106"/>
          <p:cNvSpPr txBox="1"/>
          <p:nvPr/>
        </p:nvSpPr>
        <p:spPr>
          <a:xfrm>
            <a:off x="6539072" y="4267476"/>
            <a:ext cx="344966" cy="276999"/>
          </a:xfrm>
          <a:prstGeom prst="rect">
            <a:avLst/>
          </a:prstGeom>
          <a:noFill/>
        </p:spPr>
        <p:txBody>
          <a:bodyPr wrap="none" rtlCol="0">
            <a:spAutoFit/>
          </a:bodyPr>
          <a:lstStyle/>
          <a:p>
            <a:r>
              <a:rPr lang="en-GB" sz="1200" b="1" dirty="0" smtClean="0"/>
              <a:t>C8</a:t>
            </a:r>
            <a:endParaRPr lang="en-US" sz="1200" b="1" dirty="0"/>
          </a:p>
        </p:txBody>
      </p:sp>
      <p:grpSp>
        <p:nvGrpSpPr>
          <p:cNvPr id="15" name="Group 14"/>
          <p:cNvGrpSpPr/>
          <p:nvPr/>
        </p:nvGrpSpPr>
        <p:grpSpPr>
          <a:xfrm>
            <a:off x="1593463" y="4294243"/>
            <a:ext cx="921137" cy="277757"/>
            <a:chOff x="9372600" y="3048000"/>
            <a:chExt cx="921137" cy="277757"/>
          </a:xfrm>
        </p:grpSpPr>
        <p:grpSp>
          <p:nvGrpSpPr>
            <p:cNvPr id="86" name="Group 85"/>
            <p:cNvGrpSpPr/>
            <p:nvPr/>
          </p:nvGrpSpPr>
          <p:grpSpPr>
            <a:xfrm>
              <a:off x="9372600" y="3048758"/>
              <a:ext cx="869781" cy="276999"/>
              <a:chOff x="10134600" y="1404570"/>
              <a:chExt cx="869781" cy="276999"/>
            </a:xfrm>
          </p:grpSpPr>
          <p:grpSp>
            <p:nvGrpSpPr>
              <p:cNvPr id="87" name="Group 86"/>
              <p:cNvGrpSpPr/>
              <p:nvPr/>
            </p:nvGrpSpPr>
            <p:grpSpPr>
              <a:xfrm>
                <a:off x="10183800" y="1405246"/>
                <a:ext cx="820581" cy="245167"/>
                <a:chOff x="9802800" y="1524676"/>
                <a:chExt cx="820581" cy="245167"/>
              </a:xfrm>
            </p:grpSpPr>
            <p:sp>
              <p:nvSpPr>
                <p:cNvPr id="89" name="Oval 88"/>
                <p:cNvSpPr/>
                <p:nvPr/>
              </p:nvSpPr>
              <p:spPr>
                <a:xfrm>
                  <a:off x="10101888" y="1524676"/>
                  <a:ext cx="244410" cy="244409"/>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90" name="TextBox 89"/>
                <p:cNvSpPr txBox="1"/>
                <p:nvPr/>
              </p:nvSpPr>
              <p:spPr>
                <a:xfrm>
                  <a:off x="10058400" y="1524677"/>
                  <a:ext cx="241878" cy="194221"/>
                </a:xfrm>
                <a:prstGeom prst="rect">
                  <a:avLst/>
                </a:prstGeom>
                <a:noFill/>
              </p:spPr>
              <p:txBody>
                <a:bodyPr wrap="none" rtlCol="0">
                  <a:spAutoFit/>
                </a:bodyPr>
                <a:lstStyle/>
                <a:p>
                  <a:r>
                    <a:rPr lang="en-GB" sz="1200" b="1" dirty="0" smtClean="0"/>
                    <a:t>C5</a:t>
                  </a:r>
                  <a:endParaRPr lang="en-US" sz="1200" b="1" dirty="0"/>
                </a:p>
              </p:txBody>
            </p:sp>
            <p:sp>
              <p:nvSpPr>
                <p:cNvPr id="91" name="Oval 90"/>
                <p:cNvSpPr/>
                <p:nvPr/>
              </p:nvSpPr>
              <p:spPr>
                <a:xfrm>
                  <a:off x="10378971" y="1524676"/>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93" name="Oval 92"/>
                <p:cNvSpPr/>
                <p:nvPr/>
              </p:nvSpPr>
              <p:spPr>
                <a:xfrm>
                  <a:off x="9802800" y="1525434"/>
                  <a:ext cx="244410" cy="2444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grpSp>
          <p:sp>
            <p:nvSpPr>
              <p:cNvPr id="88" name="TextBox 87"/>
              <p:cNvSpPr txBox="1"/>
              <p:nvPr/>
            </p:nvSpPr>
            <p:spPr>
              <a:xfrm>
                <a:off x="10134600" y="1404570"/>
                <a:ext cx="344966" cy="276999"/>
              </a:xfrm>
              <a:prstGeom prst="rect">
                <a:avLst/>
              </a:prstGeom>
              <a:noFill/>
            </p:spPr>
            <p:txBody>
              <a:bodyPr wrap="none" rtlCol="0">
                <a:spAutoFit/>
              </a:bodyPr>
              <a:lstStyle/>
              <a:p>
                <a:r>
                  <a:rPr lang="en-GB" sz="1200" b="1" dirty="0" smtClean="0"/>
                  <a:t>C1</a:t>
                </a:r>
                <a:endParaRPr lang="en-US" sz="1200" b="1" dirty="0"/>
              </a:p>
            </p:txBody>
          </p:sp>
        </p:grpSp>
        <p:sp>
          <p:nvSpPr>
            <p:cNvPr id="108" name="TextBox 107"/>
            <p:cNvSpPr txBox="1"/>
            <p:nvPr/>
          </p:nvSpPr>
          <p:spPr>
            <a:xfrm>
              <a:off x="9948771" y="3048000"/>
              <a:ext cx="344966" cy="276999"/>
            </a:xfrm>
            <a:prstGeom prst="rect">
              <a:avLst/>
            </a:prstGeom>
            <a:noFill/>
          </p:spPr>
          <p:txBody>
            <a:bodyPr wrap="none" rtlCol="0">
              <a:spAutoFit/>
            </a:bodyPr>
            <a:lstStyle/>
            <a:p>
              <a:r>
                <a:rPr lang="en-GB" sz="1200" b="1" dirty="0" smtClean="0"/>
                <a:t>C3</a:t>
              </a:r>
              <a:endParaRPr lang="en-US" sz="1200" b="1" dirty="0"/>
            </a:p>
          </p:txBody>
        </p:sp>
      </p:grpSp>
    </p:spTree>
    <p:extLst>
      <p:ext uri="{BB962C8B-B14F-4D97-AF65-F5344CB8AC3E}">
        <p14:creationId xmlns:p14="http://schemas.microsoft.com/office/powerpoint/2010/main" val="357002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SAIVT-</a:t>
            </a:r>
            <a:r>
              <a:rPr lang="en-US" sz="4200" dirty="0" err="1" smtClean="0"/>
              <a:t>SoftBio</a:t>
            </a:r>
            <a:r>
              <a:rPr lang="en-US" sz="4200" dirty="0" smtClean="0"/>
              <a:t> </a:t>
            </a:r>
            <a:r>
              <a:rPr lang="en-US" sz="4200" dirty="0"/>
              <a:t>Experiment</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35" y="1446971"/>
            <a:ext cx="4118665" cy="2744029"/>
          </a:xfrm>
          <a:prstGeom prst="rect">
            <a:avLst/>
          </a:prstGeom>
        </p:spPr>
      </p:pic>
      <p:sp>
        <p:nvSpPr>
          <p:cNvPr id="41" name="Rectangle 40"/>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t>Experiments</a:t>
            </a:r>
            <a:r>
              <a:rPr lang="en-US" sz="1400" b="1" dirty="0">
                <a:solidFill>
                  <a:schemeClr val="bg1">
                    <a:lumMod val="75000"/>
                  </a:schemeClr>
                </a:solidFill>
              </a:rPr>
              <a:t> 	</a:t>
            </a:r>
            <a:r>
              <a:rPr lang="en-US" sz="1400" b="1" dirty="0" smtClean="0"/>
              <a:t>         </a:t>
            </a:r>
            <a:r>
              <a:rPr lang="en-US" sz="1400" b="1" dirty="0">
                <a:solidFill>
                  <a:schemeClr val="bg1">
                    <a:lumMod val="75000"/>
                  </a:schemeClr>
                </a:solidFill>
              </a:rPr>
              <a:t>Summary &amp; Future Work</a:t>
            </a:r>
          </a:p>
        </p:txBody>
      </p:sp>
      <p:pic>
        <p:nvPicPr>
          <p:cNvPr id="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743" y="4365315"/>
            <a:ext cx="4142346" cy="24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5181600" y="4267200"/>
            <a:ext cx="853119" cy="307777"/>
          </a:xfrm>
          <a:prstGeom prst="rect">
            <a:avLst/>
          </a:prstGeom>
          <a:noFill/>
        </p:spPr>
        <p:txBody>
          <a:bodyPr wrap="none" rtlCol="0">
            <a:spAutoFit/>
          </a:bodyPr>
          <a:lstStyle/>
          <a:p>
            <a:r>
              <a:rPr lang="en-US" sz="1400" b="1" i="1" dirty="0" smtClean="0"/>
              <a:t>[A B C] = </a:t>
            </a:r>
            <a:endParaRPr lang="en-US" sz="1400" b="1" i="1" dirty="0"/>
          </a:p>
        </p:txBody>
      </p:sp>
      <p:grpSp>
        <p:nvGrpSpPr>
          <p:cNvPr id="42" name="Group 41"/>
          <p:cNvGrpSpPr/>
          <p:nvPr/>
        </p:nvGrpSpPr>
        <p:grpSpPr>
          <a:xfrm>
            <a:off x="5962901" y="4268234"/>
            <a:ext cx="869781" cy="277676"/>
            <a:chOff x="9940928" y="3014362"/>
            <a:chExt cx="869781" cy="277676"/>
          </a:xfrm>
        </p:grpSpPr>
        <p:grpSp>
          <p:nvGrpSpPr>
            <p:cNvPr id="43" name="Group 42"/>
            <p:cNvGrpSpPr/>
            <p:nvPr/>
          </p:nvGrpSpPr>
          <p:grpSpPr>
            <a:xfrm>
              <a:off x="9940928" y="3014362"/>
              <a:ext cx="869781" cy="276999"/>
              <a:chOff x="10134600" y="1404570"/>
              <a:chExt cx="869781" cy="276999"/>
            </a:xfrm>
          </p:grpSpPr>
          <p:grpSp>
            <p:nvGrpSpPr>
              <p:cNvPr id="45" name="Group 44"/>
              <p:cNvGrpSpPr/>
              <p:nvPr/>
            </p:nvGrpSpPr>
            <p:grpSpPr>
              <a:xfrm>
                <a:off x="10183800" y="1405246"/>
                <a:ext cx="820581" cy="245167"/>
                <a:chOff x="9802800" y="1524676"/>
                <a:chExt cx="820581" cy="245167"/>
              </a:xfrm>
            </p:grpSpPr>
            <p:sp>
              <p:nvSpPr>
                <p:cNvPr id="47" name="Oval 46"/>
                <p:cNvSpPr/>
                <p:nvPr/>
              </p:nvSpPr>
              <p:spPr>
                <a:xfrm>
                  <a:off x="10101888" y="1524676"/>
                  <a:ext cx="244410" cy="24440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48" name="Oval 47"/>
                <p:cNvSpPr/>
                <p:nvPr/>
              </p:nvSpPr>
              <p:spPr>
                <a:xfrm>
                  <a:off x="10378971" y="1524676"/>
                  <a:ext cx="244410" cy="244409"/>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49" name="Oval 48"/>
                <p:cNvSpPr/>
                <p:nvPr/>
              </p:nvSpPr>
              <p:spPr>
                <a:xfrm>
                  <a:off x="9802800" y="1525434"/>
                  <a:ext cx="244410" cy="2444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grpSp>
          <p:sp>
            <p:nvSpPr>
              <p:cNvPr id="46" name="TextBox 45"/>
              <p:cNvSpPr txBox="1"/>
              <p:nvPr/>
            </p:nvSpPr>
            <p:spPr>
              <a:xfrm>
                <a:off x="10134600" y="1404570"/>
                <a:ext cx="344966" cy="276999"/>
              </a:xfrm>
              <a:prstGeom prst="rect">
                <a:avLst/>
              </a:prstGeom>
              <a:noFill/>
            </p:spPr>
            <p:txBody>
              <a:bodyPr wrap="none" rtlCol="0">
                <a:spAutoFit/>
              </a:bodyPr>
              <a:lstStyle/>
              <a:p>
                <a:r>
                  <a:rPr lang="en-GB" sz="1200" b="1" dirty="0" smtClean="0"/>
                  <a:t>C1</a:t>
                </a:r>
                <a:endParaRPr lang="en-US" sz="1200" b="1" dirty="0"/>
              </a:p>
            </p:txBody>
          </p:sp>
        </p:grpSp>
        <p:sp>
          <p:nvSpPr>
            <p:cNvPr id="44" name="TextBox 43"/>
            <p:cNvSpPr txBox="1"/>
            <p:nvPr/>
          </p:nvSpPr>
          <p:spPr>
            <a:xfrm>
              <a:off x="10245728" y="3015039"/>
              <a:ext cx="344966" cy="276999"/>
            </a:xfrm>
            <a:prstGeom prst="rect">
              <a:avLst/>
            </a:prstGeom>
            <a:noFill/>
          </p:spPr>
          <p:txBody>
            <a:bodyPr wrap="none" rtlCol="0">
              <a:spAutoFit/>
            </a:bodyPr>
            <a:lstStyle/>
            <a:p>
              <a:r>
                <a:rPr lang="en-GB" sz="1200" b="1" dirty="0" smtClean="0"/>
                <a:t>C3</a:t>
              </a:r>
              <a:endParaRPr lang="en-US" sz="1200" b="1" dirty="0"/>
            </a:p>
          </p:txBody>
        </p:sp>
      </p:grpSp>
      <p:sp>
        <p:nvSpPr>
          <p:cNvPr id="50" name="TextBox 49"/>
          <p:cNvSpPr txBox="1"/>
          <p:nvPr/>
        </p:nvSpPr>
        <p:spPr>
          <a:xfrm>
            <a:off x="6539072" y="4267476"/>
            <a:ext cx="344966" cy="276999"/>
          </a:xfrm>
          <a:prstGeom prst="rect">
            <a:avLst/>
          </a:prstGeom>
          <a:noFill/>
        </p:spPr>
        <p:txBody>
          <a:bodyPr wrap="none" rtlCol="0">
            <a:spAutoFit/>
          </a:bodyPr>
          <a:lstStyle/>
          <a:p>
            <a:r>
              <a:rPr lang="en-GB" sz="1200" b="1" dirty="0" smtClean="0"/>
              <a:t>C8</a:t>
            </a:r>
            <a:endParaRPr lang="en-US" sz="1200" b="1" dirty="0"/>
          </a:p>
        </p:txBody>
      </p:sp>
      <p:grpSp>
        <p:nvGrpSpPr>
          <p:cNvPr id="2" name="Group 1"/>
          <p:cNvGrpSpPr/>
          <p:nvPr/>
        </p:nvGrpSpPr>
        <p:grpSpPr>
          <a:xfrm>
            <a:off x="1219198" y="2122464"/>
            <a:ext cx="2725499" cy="990655"/>
            <a:chOff x="1219198" y="2122464"/>
            <a:chExt cx="2725499" cy="990655"/>
          </a:xfrm>
        </p:grpSpPr>
        <p:grpSp>
          <p:nvGrpSpPr>
            <p:cNvPr id="23" name="Group 22"/>
            <p:cNvGrpSpPr/>
            <p:nvPr/>
          </p:nvGrpSpPr>
          <p:grpSpPr>
            <a:xfrm>
              <a:off x="3335097" y="2351119"/>
              <a:ext cx="609600" cy="762000"/>
              <a:chOff x="7162800" y="4310508"/>
              <a:chExt cx="609600" cy="685805"/>
            </a:xfrm>
          </p:grpSpPr>
          <p:cxnSp>
            <p:nvCxnSpPr>
              <p:cNvPr id="25" name="Straight Connector 24"/>
              <p:cNvCxnSpPr/>
              <p:nvPr/>
            </p:nvCxnSpPr>
            <p:spPr>
              <a:xfrm>
                <a:off x="7162800" y="4310508"/>
                <a:ext cx="609600" cy="267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62800" y="4310508"/>
                <a:ext cx="0" cy="685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162800" y="4719819"/>
                <a:ext cx="609600" cy="27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72400" y="4577589"/>
                <a:ext cx="0" cy="1422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262769" y="2362199"/>
              <a:ext cx="861432" cy="692339"/>
              <a:chOff x="7162800" y="4310508"/>
              <a:chExt cx="609600" cy="685805"/>
            </a:xfrm>
          </p:grpSpPr>
          <p:cxnSp>
            <p:nvCxnSpPr>
              <p:cNvPr id="31" name="Straight Connector 30"/>
              <p:cNvCxnSpPr/>
              <p:nvPr/>
            </p:nvCxnSpPr>
            <p:spPr>
              <a:xfrm>
                <a:off x="7162800" y="4310508"/>
                <a:ext cx="609600" cy="267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62800" y="4310508"/>
                <a:ext cx="0" cy="685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162800" y="4719819"/>
                <a:ext cx="609600" cy="27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72400" y="4577589"/>
                <a:ext cx="0" cy="1422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rot="10800000">
              <a:off x="1219198" y="2362199"/>
              <a:ext cx="922268" cy="642892"/>
              <a:chOff x="7162800" y="4310508"/>
              <a:chExt cx="609600" cy="685805"/>
            </a:xfrm>
          </p:grpSpPr>
          <p:cxnSp>
            <p:nvCxnSpPr>
              <p:cNvPr id="36" name="Straight Connector 35"/>
              <p:cNvCxnSpPr/>
              <p:nvPr/>
            </p:nvCxnSpPr>
            <p:spPr>
              <a:xfrm>
                <a:off x="7162800" y="4310508"/>
                <a:ext cx="609600" cy="267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62800" y="4310508"/>
                <a:ext cx="0" cy="685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162800" y="4719819"/>
                <a:ext cx="609600" cy="27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772400" y="4577589"/>
                <a:ext cx="0" cy="1422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680331" y="2122464"/>
              <a:ext cx="32412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52" name="TextBox 51"/>
            <p:cNvSpPr txBox="1"/>
            <p:nvPr/>
          </p:nvSpPr>
          <p:spPr>
            <a:xfrm>
              <a:off x="3477833" y="2122464"/>
              <a:ext cx="324128" cy="369332"/>
            </a:xfrm>
            <a:prstGeom prst="rect">
              <a:avLst/>
            </a:prstGeom>
            <a:noFill/>
          </p:spPr>
          <p:txBody>
            <a:bodyPr wrap="none" rtlCol="0">
              <a:spAutoFit/>
            </a:bodyPr>
            <a:lstStyle/>
            <a:p>
              <a:r>
                <a:rPr lang="en-US" b="1" dirty="0" smtClean="0">
                  <a:solidFill>
                    <a:srgbClr val="FF0000"/>
                  </a:solidFill>
                </a:rPr>
                <a:t>B</a:t>
              </a:r>
              <a:endParaRPr lang="en-US" b="1" dirty="0">
                <a:solidFill>
                  <a:srgbClr val="FF0000"/>
                </a:solidFill>
              </a:endParaRPr>
            </a:p>
          </p:txBody>
        </p:sp>
        <p:sp>
          <p:nvSpPr>
            <p:cNvPr id="53" name="TextBox 52"/>
            <p:cNvSpPr txBox="1"/>
            <p:nvPr/>
          </p:nvSpPr>
          <p:spPr>
            <a:xfrm>
              <a:off x="2665306" y="2221468"/>
              <a:ext cx="306494"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grpSp>
    </p:spTree>
    <p:custDataLst>
      <p:tags r:id="rId1"/>
    </p:custDataLst>
    <p:extLst>
      <p:ext uri="{BB962C8B-B14F-4D97-AF65-F5344CB8AC3E}">
        <p14:creationId xmlns:p14="http://schemas.microsoft.com/office/powerpoint/2010/main" val="408050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Summary &amp; Future </a:t>
            </a:r>
            <a:r>
              <a:rPr lang="en-US" sz="1400" b="1" dirty="0"/>
              <a:t>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Summary</a:t>
            </a:r>
            <a:endParaRPr lang="en-US" sz="4200" dirty="0"/>
          </a:p>
        </p:txBody>
      </p:sp>
      <p:sp>
        <p:nvSpPr>
          <p:cNvPr id="6" name="Rectangle 5"/>
          <p:cNvSpPr/>
          <p:nvPr/>
        </p:nvSpPr>
        <p:spPr>
          <a:xfrm>
            <a:off x="304800" y="1459230"/>
            <a:ext cx="7696200" cy="4801314"/>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lvl="0" indent="-285750">
              <a:buFont typeface="Arial" pitchFamily="34" charset="0"/>
              <a:buChar char="•"/>
            </a:pPr>
            <a:r>
              <a:rPr lang="en-US" dirty="0" smtClean="0"/>
              <a:t>When </a:t>
            </a:r>
            <a:r>
              <a:rPr lang="en-US" dirty="0"/>
              <a:t>performing </a:t>
            </a:r>
            <a:r>
              <a:rPr lang="en-US" dirty="0" err="1"/>
              <a:t>ReID</a:t>
            </a:r>
            <a:r>
              <a:rPr lang="en-US" dirty="0"/>
              <a:t> in </a:t>
            </a:r>
            <a:r>
              <a:rPr lang="en-US" dirty="0" smtClean="0"/>
              <a:t>multi-camera </a:t>
            </a:r>
            <a:r>
              <a:rPr lang="en-US" dirty="0"/>
              <a:t>site, we do not have to choose between the less accurate direct method and the computationally expensive learning based </a:t>
            </a:r>
            <a:r>
              <a:rPr lang="en-US" dirty="0" smtClean="0"/>
              <a:t>method. </a:t>
            </a:r>
            <a:br>
              <a:rPr lang="en-US" dirty="0" smtClean="0"/>
            </a:br>
            <a:r>
              <a:rPr lang="en-US" dirty="0" smtClean="0"/>
              <a:t>We </a:t>
            </a:r>
            <a:r>
              <a:rPr lang="en-US" dirty="0"/>
              <a:t>may perform limited learning, such that requires reasonable resources. </a:t>
            </a:r>
            <a:r>
              <a:rPr lang="en-US" dirty="0" smtClean="0"/>
              <a:t/>
            </a:r>
            <a:br>
              <a:rPr lang="en-US" dirty="0" smtClean="0"/>
            </a:br>
            <a:r>
              <a:rPr lang="en-US" dirty="0" smtClean="0"/>
              <a:t>We </a:t>
            </a:r>
            <a:r>
              <a:rPr lang="en-US" dirty="0"/>
              <a:t>have shown that transitively using such learning </a:t>
            </a:r>
            <a:r>
              <a:rPr lang="en-US" dirty="0" smtClean="0"/>
              <a:t>performs well for the </a:t>
            </a:r>
            <a:r>
              <a:rPr lang="en-US" dirty="0" err="1" smtClean="0"/>
              <a:t>ReID</a:t>
            </a:r>
            <a:r>
              <a:rPr lang="en-US" dirty="0" smtClean="0"/>
              <a:t> task.</a:t>
            </a:r>
            <a:br>
              <a:rPr lang="en-US" dirty="0" smtClean="0"/>
            </a:br>
            <a:endParaRPr lang="en-US" dirty="0"/>
          </a:p>
          <a:p>
            <a:pPr marL="285750" lvl="0" indent="-285750">
              <a:buFont typeface="Arial" pitchFamily="34" charset="0"/>
              <a:buChar char="•"/>
            </a:pPr>
            <a:r>
              <a:rPr lang="en-US" dirty="0" smtClean="0"/>
              <a:t>A </a:t>
            </a:r>
            <a:r>
              <a:rPr lang="en-US" dirty="0"/>
              <a:t>specific algorithm based on </a:t>
            </a:r>
            <a:r>
              <a:rPr lang="en-US" dirty="0" smtClean="0"/>
              <a:t>marginalization was suggested: </a:t>
            </a:r>
            <a:r>
              <a:rPr lang="en-US" dirty="0"/>
              <a:t>the </a:t>
            </a:r>
            <a:r>
              <a:rPr lang="en-US" dirty="0" smtClean="0"/>
              <a:t>TRID - which </a:t>
            </a:r>
            <a:r>
              <a:rPr lang="en-US" dirty="0"/>
              <a:t>presents a new approach of transitivity in </a:t>
            </a:r>
            <a:r>
              <a:rPr lang="en-US" dirty="0" err="1"/>
              <a:t>ReID</a:t>
            </a:r>
            <a:r>
              <a:rPr lang="en-US" dirty="0"/>
              <a:t>.</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a:t>
            </a:r>
            <a:r>
              <a:rPr lang="en-US" dirty="0"/>
              <a:t>accuracy of the TRID is superior to that of a state-of-the-art </a:t>
            </a:r>
            <a:r>
              <a:rPr lang="en-US" dirty="0" smtClean="0"/>
              <a:t>non learning based approach. </a:t>
            </a:r>
          </a:p>
          <a:p>
            <a:pPr marL="285750" indent="-285750">
              <a:buFont typeface="Arial" pitchFamily="34" charset="0"/>
              <a:buChar char="•"/>
            </a:pPr>
            <a:endParaRPr lang="en-US" dirty="0"/>
          </a:p>
          <a:p>
            <a:pPr marL="285750" indent="-285750">
              <a:buFont typeface="Arial" pitchFamily="34" charset="0"/>
              <a:buChar char="•"/>
            </a:pPr>
            <a:r>
              <a:rPr lang="en-US" dirty="0" smtClean="0"/>
              <a:t>The TRID algorithm </a:t>
            </a:r>
            <a:r>
              <a:rPr lang="en-US" dirty="0"/>
              <a:t>is in fact a general framework that may be combined with different </a:t>
            </a:r>
            <a:r>
              <a:rPr lang="en-US" dirty="0" smtClean="0"/>
              <a:t>probabilistic classifiers </a:t>
            </a:r>
            <a:r>
              <a:rPr lang="en-US" dirty="0"/>
              <a:t>(not necessarily ICT) and of course different features</a:t>
            </a:r>
            <a:r>
              <a:rPr lang="en-US" dirty="0" smtClean="0"/>
              <a:t>.</a:t>
            </a:r>
          </a:p>
          <a:p>
            <a:endParaRPr lang="en-GB" dirty="0"/>
          </a:p>
        </p:txBody>
      </p:sp>
    </p:spTree>
    <p:extLst>
      <p:ext uri="{BB962C8B-B14F-4D97-AF65-F5344CB8AC3E}">
        <p14:creationId xmlns:p14="http://schemas.microsoft.com/office/powerpoint/2010/main" val="77274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smtClean="0">
                <a:solidFill>
                  <a:schemeClr val="bg1">
                    <a:lumMod val="75000"/>
                  </a:schemeClr>
                </a:solidFill>
              </a:rPr>
              <a:t>The </a:t>
            </a:r>
            <a:r>
              <a:rPr lang="en-US" sz="1400" b="1" dirty="0">
                <a:solidFill>
                  <a:schemeClr val="bg1">
                    <a:lumMod val="75000"/>
                  </a:schemeClr>
                </a:solidFill>
              </a:rPr>
              <a:t>Transitive Alg.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Summary &amp; Future </a:t>
            </a:r>
            <a:r>
              <a:rPr lang="en-US" sz="1400" b="1" dirty="0"/>
              <a:t>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t>Future Work</a:t>
            </a:r>
            <a:endParaRPr lang="en-US" sz="4200" dirty="0"/>
          </a:p>
        </p:txBody>
      </p:sp>
      <p:grpSp>
        <p:nvGrpSpPr>
          <p:cNvPr id="7" name="Group 6"/>
          <p:cNvGrpSpPr/>
          <p:nvPr/>
        </p:nvGrpSpPr>
        <p:grpSpPr>
          <a:xfrm>
            <a:off x="7782029" y="2772493"/>
            <a:ext cx="1175547" cy="2040808"/>
            <a:chOff x="4010874" y="3581400"/>
            <a:chExt cx="1627926" cy="2971800"/>
          </a:xfrm>
        </p:grpSpPr>
        <p:grpSp>
          <p:nvGrpSpPr>
            <p:cNvPr id="8" name="Group 7"/>
            <p:cNvGrpSpPr/>
            <p:nvPr/>
          </p:nvGrpSpPr>
          <p:grpSpPr>
            <a:xfrm>
              <a:off x="4267504" y="3838633"/>
              <a:ext cx="1103023" cy="2443480"/>
              <a:chOff x="4268543" y="3650673"/>
              <a:chExt cx="1253209" cy="2819400"/>
            </a:xfrm>
          </p:grpSpPr>
          <p:cxnSp>
            <p:nvCxnSpPr>
              <p:cNvPr id="13" name="Straight Connector 12"/>
              <p:cNvCxnSpPr/>
              <p:nvPr/>
            </p:nvCxnSpPr>
            <p:spPr>
              <a:xfrm>
                <a:off x="4554292" y="3650673"/>
                <a:ext cx="719656" cy="57418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a:stCxn id="10" idx="4"/>
                <a:endCxn id="12"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4554292" y="5847399"/>
                <a:ext cx="719656" cy="62267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a:stCxn id="10" idx="3"/>
              </p:cNvCxnSpPr>
              <p:nvPr/>
            </p:nvCxnSpPr>
            <p:spPr>
              <a:xfrm flipH="1">
                <a:off x="4465019" y="4577576"/>
                <a:ext cx="841206" cy="1676971"/>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a:endCxn id="11" idx="0"/>
              </p:cNvCxnSpPr>
              <p:nvPr/>
            </p:nvCxnSpPr>
            <p:spPr>
              <a:xfrm>
                <a:off x="4268543" y="3955473"/>
                <a:ext cx="13227" cy="2217793"/>
              </a:xfrm>
              <a:prstGeom prst="line">
                <a:avLst/>
              </a:prstGeom>
              <a:ln w="57150" cmpd="tri">
                <a:prstDash val="lg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 name="Oval 8"/>
                <p:cNvSpPr/>
                <p:nvPr/>
              </p:nvSpPr>
              <p:spPr>
                <a:xfrm>
                  <a:off x="4010874" y="358140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9" name="Oval 8"/>
                <p:cNvSpPr>
                  <a:spLocks noRot="1" noChangeAspect="1" noMove="1" noResize="1" noEditPoints="1" noAdjustHandles="1" noChangeArrowheads="1" noChangeShapeType="1" noTextEdit="1"/>
                </p:cNvSpPr>
                <p:nvPr/>
              </p:nvSpPr>
              <p:spPr>
                <a:xfrm>
                  <a:off x="4010874" y="3581400"/>
                  <a:ext cx="536545" cy="528320"/>
                </a:xfrm>
                <a:prstGeom prst="ellipse">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5102255" y="419100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10" name="Oval 9"/>
                <p:cNvSpPr>
                  <a:spLocks noRot="1" noChangeAspect="1" noMove="1" noResize="1" noEditPoints="1" noAdjustHandles="1" noChangeArrowheads="1" noChangeShapeType="1" noTextEdit="1"/>
                </p:cNvSpPr>
                <p:nvPr/>
              </p:nvSpPr>
              <p:spPr>
                <a:xfrm>
                  <a:off x="5102255" y="4191000"/>
                  <a:ext cx="536545" cy="52832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4010874" y="602488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11" name="Oval 10"/>
                <p:cNvSpPr>
                  <a:spLocks noRot="1" noChangeAspect="1" noMove="1" noResize="1" noEditPoints="1" noAdjustHandles="1" noChangeArrowheads="1" noChangeShapeType="1" noTextEdit="1"/>
                </p:cNvSpPr>
                <p:nvPr/>
              </p:nvSpPr>
              <p:spPr>
                <a:xfrm>
                  <a:off x="4010874" y="6024880"/>
                  <a:ext cx="536545" cy="52832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5102255" y="529844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12" name="Oval 11"/>
                <p:cNvSpPr>
                  <a:spLocks noRot="1" noChangeAspect="1" noMove="1" noResize="1" noEditPoints="1" noAdjustHandles="1" noChangeArrowheads="1" noChangeShapeType="1" noTextEdit="1"/>
                </p:cNvSpPr>
                <p:nvPr/>
              </p:nvSpPr>
              <p:spPr>
                <a:xfrm>
                  <a:off x="5102255" y="5298440"/>
                  <a:ext cx="536545" cy="528320"/>
                </a:xfrm>
                <a:prstGeom prst="ellipse">
                  <a:avLst/>
                </a:prstGeom>
                <a:blipFill rotWithShape="1">
                  <a:blip r:embed="rId8"/>
                  <a:stretch>
                    <a:fillRect/>
                  </a:stretch>
                </a:blipFill>
              </p:spPr>
              <p:txBody>
                <a:bodyPr/>
                <a:lstStyle/>
                <a:p>
                  <a:r>
                    <a:rPr lang="en-US">
                      <a:noFill/>
                    </a:rPr>
                    <a:t> </a:t>
                  </a:r>
                </a:p>
              </p:txBody>
            </p:sp>
          </mc:Fallback>
        </mc:AlternateContent>
      </p:grpSp>
      <p:sp>
        <p:nvSpPr>
          <p:cNvPr id="19" name="Rectangle 18"/>
          <p:cNvSpPr/>
          <p:nvPr/>
        </p:nvSpPr>
        <p:spPr>
          <a:xfrm>
            <a:off x="304801" y="1447800"/>
            <a:ext cx="7086600" cy="390106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lnSpc>
                <a:spcPts val="2700"/>
              </a:lnSpc>
              <a:buFont typeface="Arial" pitchFamily="34" charset="0"/>
              <a:buChar char="•"/>
            </a:pPr>
            <a:r>
              <a:rPr lang="en-US" dirty="0" smtClean="0"/>
              <a:t>Improve the approximation of the transitive integral.</a:t>
            </a:r>
            <a:br>
              <a:rPr lang="en-US" dirty="0" smtClean="0"/>
            </a:br>
            <a:endParaRPr lang="en-US" dirty="0" smtClean="0"/>
          </a:p>
          <a:p>
            <a:pPr marL="285750" indent="-285750">
              <a:lnSpc>
                <a:spcPts val="2700"/>
              </a:lnSpc>
              <a:buFont typeface="Arial" pitchFamily="34" charset="0"/>
              <a:buChar char="•"/>
            </a:pPr>
            <a:r>
              <a:rPr lang="en-US" dirty="0" smtClean="0"/>
              <a:t>Transitively use indirect </a:t>
            </a:r>
            <a:r>
              <a:rPr lang="en-US" dirty="0"/>
              <a:t>training </a:t>
            </a:r>
            <a:r>
              <a:rPr lang="en-US" dirty="0" smtClean="0"/>
              <a:t>sets </a:t>
            </a:r>
            <a:r>
              <a:rPr lang="en-US" dirty="0"/>
              <a:t>to </a:t>
            </a:r>
            <a:r>
              <a:rPr lang="en-US" dirty="0" smtClean="0"/>
              <a:t>strengthen direct learning when the set of direct annotated pairs is small, but not empty.</a:t>
            </a:r>
          </a:p>
          <a:p>
            <a:pPr>
              <a:lnSpc>
                <a:spcPts val="2700"/>
              </a:lnSpc>
            </a:pPr>
            <a:endParaRPr lang="en-US" dirty="0" smtClean="0"/>
          </a:p>
          <a:p>
            <a:pPr marL="285750" indent="-285750">
              <a:lnSpc>
                <a:spcPts val="2700"/>
              </a:lnSpc>
              <a:buFont typeface="Arial" pitchFamily="34" charset="0"/>
              <a:buChar char="•"/>
            </a:pPr>
            <a:r>
              <a:rPr lang="en-US" dirty="0" smtClean="0"/>
              <a:t>Test </a:t>
            </a:r>
            <a:r>
              <a:rPr lang="en-US" dirty="0"/>
              <a:t>the effect of recursively applying the TRID algorithm, and to study the deterioration of the performance as a function of the number of </a:t>
            </a:r>
            <a:r>
              <a:rPr lang="en-US" dirty="0" smtClean="0"/>
              <a:t>cameras.</a:t>
            </a:r>
          </a:p>
          <a:p>
            <a:pPr>
              <a:lnSpc>
                <a:spcPts val="2700"/>
              </a:lnSpc>
            </a:pPr>
            <a:endParaRPr lang="en-US" dirty="0" smtClean="0"/>
          </a:p>
          <a:p>
            <a:pPr marL="285750" indent="-285750">
              <a:lnSpc>
                <a:spcPts val="2700"/>
              </a:lnSpc>
              <a:buFont typeface="Arial" pitchFamily="34" charset="0"/>
              <a:buChar char="•"/>
            </a:pPr>
            <a:r>
              <a:rPr lang="en-US" dirty="0" smtClean="0"/>
              <a:t>Generalize the </a:t>
            </a:r>
            <a:r>
              <a:rPr lang="en-US" dirty="0"/>
              <a:t>TRID algorithm </a:t>
            </a:r>
            <a:r>
              <a:rPr lang="en-US" dirty="0" smtClean="0"/>
              <a:t>beyond the scope of </a:t>
            </a:r>
            <a:r>
              <a:rPr lang="en-US" dirty="0" err="1" smtClean="0"/>
              <a:t>ReID</a:t>
            </a:r>
            <a:r>
              <a:rPr lang="en-US" dirty="0" smtClean="0"/>
              <a:t> to </a:t>
            </a:r>
            <a:r>
              <a:rPr lang="en-US" dirty="0"/>
              <a:t>other domain adaptation </a:t>
            </a:r>
            <a:r>
              <a:rPr lang="en-US" dirty="0" smtClean="0"/>
              <a:t>tasks.</a:t>
            </a:r>
            <a:endParaRPr lang="en-US" dirty="0"/>
          </a:p>
        </p:txBody>
      </p:sp>
    </p:spTree>
    <p:extLst>
      <p:ext uri="{BB962C8B-B14F-4D97-AF65-F5344CB8AC3E}">
        <p14:creationId xmlns:p14="http://schemas.microsoft.com/office/powerpoint/2010/main" val="191054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a:solidFill>
                  <a:schemeClr val="bg1">
                    <a:lumMod val="75000"/>
                  </a:schemeClr>
                </a:solidFill>
              </a:rPr>
              <a:t>Introduction</a:t>
            </a:r>
            <a:r>
              <a:rPr lang="en-US" sz="1400" b="1" dirty="0" smtClean="0"/>
              <a:t>	   </a:t>
            </a:r>
            <a:r>
              <a:rPr lang="en-US" sz="1400" b="1" dirty="0">
                <a:solidFill>
                  <a:schemeClr val="bg1">
                    <a:lumMod val="75000"/>
                  </a:schemeClr>
                </a:solidFill>
              </a:rPr>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sp>
        <p:nvSpPr>
          <p:cNvPr id="6" name="Rectangle 5"/>
          <p:cNvSpPr/>
          <p:nvPr/>
        </p:nvSpPr>
        <p:spPr>
          <a:xfrm>
            <a:off x="381000" y="5830669"/>
            <a:ext cx="7620000"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t>The </a:t>
            </a:r>
            <a:r>
              <a:rPr lang="en-US" dirty="0" err="1"/>
              <a:t>Matlab</a:t>
            </a:r>
            <a:r>
              <a:rPr lang="en-US" dirty="0"/>
              <a:t> source code of TRID as well as of the ICT are available at:</a:t>
            </a:r>
          </a:p>
          <a:p>
            <a:r>
              <a:rPr lang="en-US" dirty="0"/>
              <a:t>http://www.cs.technion.ac.il/~tammya/Reidentification.html .</a:t>
            </a:r>
            <a:endParaRPr lang="en-US" dirty="0" smtClean="0"/>
          </a:p>
        </p:txBody>
      </p:sp>
      <p:sp>
        <p:nvSpPr>
          <p:cNvPr id="8" name="Rectangle 7"/>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GB" sz="4200" dirty="0" smtClean="0"/>
              <a:t>Thank-You.</a:t>
            </a:r>
            <a:endParaRPr lang="en-US" sz="4200" dirty="0"/>
          </a:p>
        </p:txBody>
      </p:sp>
    </p:spTree>
    <p:extLst>
      <p:ext uri="{BB962C8B-B14F-4D97-AF65-F5344CB8AC3E}">
        <p14:creationId xmlns:p14="http://schemas.microsoft.com/office/powerpoint/2010/main" val="318096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a:t>Introduction</a:t>
            </a:r>
            <a:r>
              <a:rPr lang="en-US" sz="1400" b="1" dirty="0" smtClean="0"/>
              <a:t>	   </a:t>
            </a:r>
            <a:r>
              <a:rPr lang="en-US" sz="1400" b="1" dirty="0">
                <a:solidFill>
                  <a:schemeClr val="bg1">
                    <a:lumMod val="75000"/>
                  </a:schemeClr>
                </a:solidFill>
              </a:rPr>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sp>
        <p:nvSpPr>
          <p:cNvPr id="6" name="Rectangle 5"/>
          <p:cNvSpPr/>
          <p:nvPr/>
        </p:nvSpPr>
        <p:spPr>
          <a:xfrm>
            <a:off x="522514" y="2097881"/>
            <a:ext cx="3770798" cy="3159919"/>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C00000"/>
              </a:solidFill>
            </a:endParaRP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err="1" smtClean="0"/>
              <a:t>ReIDentification</a:t>
            </a:r>
            <a:endParaRPr lang="en-US" sz="2200" dirty="0"/>
          </a:p>
        </p:txBody>
      </p:sp>
      <p:sp>
        <p:nvSpPr>
          <p:cNvPr id="19" name="Rectangle 18"/>
          <p:cNvSpPr/>
          <p:nvPr/>
        </p:nvSpPr>
        <p:spPr>
          <a:xfrm>
            <a:off x="533400" y="2445127"/>
            <a:ext cx="3886200" cy="181588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sz="2200" dirty="0" smtClean="0"/>
          </a:p>
          <a:p>
            <a:pPr marL="285750" indent="-285750">
              <a:buFont typeface="Arial" pitchFamily="34" charset="0"/>
              <a:buChar char="•"/>
            </a:pPr>
            <a:r>
              <a:rPr lang="en-US" dirty="0" smtClean="0"/>
              <a:t>require a training set</a:t>
            </a:r>
            <a:br>
              <a:rPr lang="en-US" dirty="0" smtClean="0"/>
            </a:br>
            <a:endParaRPr lang="en-US" dirty="0" smtClean="0"/>
          </a:p>
          <a:p>
            <a:pPr marL="285750" indent="-285750">
              <a:buFont typeface="Arial" pitchFamily="34" charset="0"/>
              <a:buChar char="•"/>
            </a:pPr>
            <a:r>
              <a:rPr lang="en-US" dirty="0" smtClean="0"/>
              <a:t>classification </a:t>
            </a:r>
            <a:r>
              <a:rPr lang="en-US" dirty="0"/>
              <a:t>is </a:t>
            </a:r>
            <a:r>
              <a:rPr lang="en-US" dirty="0" smtClean="0"/>
              <a:t>with a classifier or a metric learned on the training set</a:t>
            </a:r>
            <a:br>
              <a:rPr lang="en-US" dirty="0" smtClean="0"/>
            </a:br>
            <a:endParaRPr kumimoji="1" lang="en-US" b="1" cap="all" dirty="0">
              <a:ln w="0"/>
              <a:effectLst>
                <a:reflection blurRad="12700" stA="50000" endPos="50000" dist="5000" dir="5400000" sy="-100000" rotWithShape="0"/>
              </a:effectLst>
              <a:latin typeface="Palatino Linotype" pitchFamily="18" charset="0"/>
              <a:ea typeface="+mj-ea"/>
              <a:cs typeface="+mj-cs"/>
            </a:endParaRPr>
          </a:p>
        </p:txBody>
      </p:sp>
      <p:sp>
        <p:nvSpPr>
          <p:cNvPr id="21" name="Rectangle 20"/>
          <p:cNvSpPr/>
          <p:nvPr/>
        </p:nvSpPr>
        <p:spPr>
          <a:xfrm>
            <a:off x="5105400" y="2097881"/>
            <a:ext cx="3886200" cy="187743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200" dirty="0" smtClean="0"/>
              <a:t/>
            </a:r>
            <a:br>
              <a:rPr lang="en-US" sz="2200" dirty="0" smtClean="0"/>
            </a:br>
            <a:endParaRPr lang="en-US" sz="2200" dirty="0"/>
          </a:p>
          <a:p>
            <a:pPr marL="285750" indent="-285750">
              <a:buFont typeface="Arial" pitchFamily="34" charset="0"/>
              <a:buChar char="•"/>
            </a:pPr>
            <a:r>
              <a:rPr lang="en-US" dirty="0" smtClean="0"/>
              <a:t>do </a:t>
            </a:r>
            <a:r>
              <a:rPr lang="en-US" dirty="0"/>
              <a:t>not </a:t>
            </a:r>
            <a:r>
              <a:rPr lang="en-US" dirty="0" smtClean="0"/>
              <a:t>depend on </a:t>
            </a:r>
            <a:r>
              <a:rPr lang="en-US" dirty="0"/>
              <a:t>any training </a:t>
            </a:r>
            <a:r>
              <a:rPr lang="en-US" dirty="0" smtClean="0"/>
              <a:t>set</a:t>
            </a:r>
            <a:br>
              <a:rPr lang="en-US" dirty="0" smtClean="0"/>
            </a:br>
            <a:endParaRPr lang="en-US" dirty="0" smtClean="0"/>
          </a:p>
          <a:p>
            <a:pPr marL="285750" indent="-285750">
              <a:buFont typeface="Arial" pitchFamily="34" charset="0"/>
              <a:buChar char="•"/>
            </a:pPr>
            <a:r>
              <a:rPr lang="en-US" dirty="0" smtClean="0"/>
              <a:t>classification is based on pre-defined distance metric</a:t>
            </a:r>
            <a:endParaRPr kumimoji="1" lang="en-US" b="1" cap="all" dirty="0">
              <a:ln w="0"/>
              <a:effectLst>
                <a:reflection blurRad="12700" stA="50000" endPos="50000" dist="5000" dir="5400000" sy="-100000" rotWithShape="0"/>
              </a:effectLst>
              <a:latin typeface="Palatino Linotype" pitchFamily="18" charset="0"/>
              <a:ea typeface="+mj-ea"/>
              <a:cs typeface="+mj-cs"/>
            </a:endParaRPr>
          </a:p>
        </p:txBody>
      </p:sp>
      <p:sp>
        <p:nvSpPr>
          <p:cNvPr id="22" name="Rectangle 21"/>
          <p:cNvSpPr/>
          <p:nvPr/>
        </p:nvSpPr>
        <p:spPr>
          <a:xfrm>
            <a:off x="304799" y="1234956"/>
            <a:ext cx="4514299"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t>Appearance-based </a:t>
            </a:r>
            <a:r>
              <a:rPr lang="en-US" dirty="0" err="1" smtClean="0"/>
              <a:t>ReIDentification</a:t>
            </a:r>
            <a:r>
              <a:rPr lang="en-US" dirty="0" smtClean="0"/>
              <a:t> methods: </a:t>
            </a:r>
            <a:endParaRPr kumimoji="1" lang="en-US" b="1" cap="all" dirty="0">
              <a:ln w="0"/>
              <a:effectLst>
                <a:reflection blurRad="12700" stA="50000" endPos="50000" dist="5000" dir="5400000" sy="-100000" rotWithShape="0"/>
              </a:effectLst>
              <a:latin typeface="Palatino Linotype" pitchFamily="18" charset="0"/>
              <a:ea typeface="+mj-ea"/>
              <a:cs typeface="+mj-cs"/>
            </a:endParaRPr>
          </a:p>
        </p:txBody>
      </p:sp>
      <p:cxnSp>
        <p:nvCxnSpPr>
          <p:cNvPr id="24" name="Straight Arrow Connector 23"/>
          <p:cNvCxnSpPr/>
          <p:nvPr/>
        </p:nvCxnSpPr>
        <p:spPr>
          <a:xfrm flipH="1">
            <a:off x="3581400" y="1578793"/>
            <a:ext cx="725002" cy="402407"/>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4456598" y="1578793"/>
            <a:ext cx="725002" cy="402407"/>
          </a:xfrm>
          <a:prstGeom prst="straightConnector1">
            <a:avLst/>
          </a:prstGeom>
          <a:ln>
            <a:solidFill>
              <a:schemeClr val="tx1">
                <a:lumMod val="50000"/>
                <a:lumOff val="50000"/>
              </a:schemeClr>
            </a:solidFill>
            <a:tailEnd type="arrow"/>
          </a:ln>
          <a:scene3d>
            <a:camera prst="orthographicFront">
              <a:rot lat="0" lon="10800000" rev="0"/>
            </a:camera>
            <a:lightRig rig="threePt" dir="t"/>
          </a:scene3d>
        </p:spPr>
        <p:style>
          <a:lnRef idx="3">
            <a:schemeClr val="accent1"/>
          </a:lnRef>
          <a:fillRef idx="0">
            <a:schemeClr val="accent1"/>
          </a:fillRef>
          <a:effectRef idx="2">
            <a:schemeClr val="accent1"/>
          </a:effectRef>
          <a:fontRef idx="minor">
            <a:schemeClr val="tx1"/>
          </a:fontRef>
        </p:style>
      </p:cxnSp>
      <p:sp>
        <p:nvSpPr>
          <p:cNvPr id="26" name="Rectangle 25"/>
          <p:cNvSpPr/>
          <p:nvPr/>
        </p:nvSpPr>
        <p:spPr>
          <a:xfrm>
            <a:off x="217714" y="5334000"/>
            <a:ext cx="4735286" cy="147732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solidFill>
                  <a:srgbClr val="C00000"/>
                </a:solidFill>
              </a:rPr>
              <a:t>perform better for “camera-specific” </a:t>
            </a:r>
            <a:r>
              <a:rPr lang="en-US" dirty="0" smtClean="0">
                <a:solidFill>
                  <a:srgbClr val="C00000"/>
                </a:solidFill>
              </a:rPr>
              <a:t>scenarios:</a:t>
            </a:r>
          </a:p>
          <a:p>
            <a:r>
              <a:rPr lang="en-US" dirty="0" err="1"/>
              <a:t>ReID</a:t>
            </a:r>
            <a:r>
              <a:rPr lang="en-US" dirty="0"/>
              <a:t> benefits from training with corresponding appearance-pairs captured by specific </a:t>
            </a:r>
            <a:r>
              <a:rPr lang="en-US" dirty="0" smtClean="0"/>
              <a:t>camera</a:t>
            </a:r>
            <a:endParaRPr lang="en-US" dirty="0"/>
          </a:p>
          <a:p>
            <a:r>
              <a:rPr lang="en-US" dirty="0"/>
              <a:t>pairs, as the background, illumination, resolution and pose are camera </a:t>
            </a:r>
            <a:r>
              <a:rPr lang="en-US" dirty="0" smtClean="0"/>
              <a:t>dependent.</a:t>
            </a:r>
            <a:endParaRPr lang="en-US" dirty="0">
              <a:solidFill>
                <a:srgbClr val="C00000"/>
              </a:solidFill>
            </a:endParaRPr>
          </a:p>
        </p:txBody>
      </p:sp>
      <p:sp>
        <p:nvSpPr>
          <p:cNvPr id="29" name="Rectangle 28"/>
          <p:cNvSpPr/>
          <p:nvPr/>
        </p:nvSpPr>
        <p:spPr>
          <a:xfrm>
            <a:off x="511629" y="2118955"/>
            <a:ext cx="3886200" cy="43088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200" dirty="0"/>
              <a:t>Learning based methods</a:t>
            </a:r>
            <a:r>
              <a:rPr lang="en-US" sz="2200" dirty="0" smtClean="0"/>
              <a:t>:</a:t>
            </a:r>
            <a:endParaRPr lang="en-US" sz="2200" dirty="0"/>
          </a:p>
        </p:txBody>
      </p:sp>
      <p:sp>
        <p:nvSpPr>
          <p:cNvPr id="30" name="Rectangle 29"/>
          <p:cNvSpPr/>
          <p:nvPr/>
        </p:nvSpPr>
        <p:spPr>
          <a:xfrm>
            <a:off x="5105400" y="2129135"/>
            <a:ext cx="3886200"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dirty="0"/>
              <a:t>Direct methods:</a:t>
            </a:r>
          </a:p>
        </p:txBody>
      </p:sp>
      <p:sp>
        <p:nvSpPr>
          <p:cNvPr id="13" name="Rectangle 12"/>
          <p:cNvSpPr/>
          <p:nvPr/>
        </p:nvSpPr>
        <p:spPr>
          <a:xfrm>
            <a:off x="5105400" y="3886200"/>
            <a:ext cx="3886200" cy="9233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dirty="0" smtClean="0"/>
          </a:p>
          <a:p>
            <a:pPr marL="285750" indent="-285750">
              <a:buFont typeface="Arial" pitchFamily="34" charset="0"/>
              <a:buChar char="•"/>
            </a:pPr>
            <a:r>
              <a:rPr lang="en-US" dirty="0" smtClean="0"/>
              <a:t>always </a:t>
            </a:r>
            <a:r>
              <a:rPr lang="en-US" b="1" i="1" dirty="0" smtClean="0"/>
              <a:t>camera-invariant</a:t>
            </a:r>
          </a:p>
          <a:p>
            <a:pPr marL="285750" indent="-285750">
              <a:buFont typeface="Arial" pitchFamily="34" charset="0"/>
              <a:buChar char="•"/>
            </a:pPr>
            <a:endParaRPr kumimoji="1" lang="en-US" b="1" cap="all" dirty="0">
              <a:ln w="0"/>
              <a:effectLst>
                <a:reflection blurRad="12700" stA="50000" endPos="50000" dist="5000" dir="5400000" sy="-100000" rotWithShape="0"/>
              </a:effectLst>
              <a:latin typeface="Palatino Linotype" pitchFamily="18" charset="0"/>
              <a:ea typeface="+mj-ea"/>
              <a:cs typeface="+mj-cs"/>
            </a:endParaRPr>
          </a:p>
        </p:txBody>
      </p:sp>
      <p:sp>
        <p:nvSpPr>
          <p:cNvPr id="14" name="Rectangle 13"/>
          <p:cNvSpPr/>
          <p:nvPr/>
        </p:nvSpPr>
        <p:spPr>
          <a:xfrm>
            <a:off x="533400" y="4133671"/>
            <a:ext cx="3886200" cy="120032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buFont typeface="Arial" pitchFamily="34" charset="0"/>
              <a:buChar char="•"/>
            </a:pPr>
            <a:r>
              <a:rPr lang="en-US" b="1" i="1" dirty="0" smtClean="0"/>
              <a:t>camera-invariant</a:t>
            </a:r>
            <a:r>
              <a:rPr lang="en-US" dirty="0" smtClean="0"/>
              <a:t> or </a:t>
            </a:r>
            <a:r>
              <a:rPr lang="en-US" b="1" i="1" dirty="0" smtClean="0"/>
              <a:t>camera-specific</a:t>
            </a:r>
            <a:r>
              <a:rPr lang="en-US" dirty="0" smtClean="0"/>
              <a:t>, depending on the used training set</a:t>
            </a:r>
            <a:br>
              <a:rPr lang="en-US" dirty="0" smtClean="0"/>
            </a:br>
            <a:endParaRPr kumimoji="1" lang="en-US" b="1" cap="all" dirty="0">
              <a:ln w="0"/>
              <a:effectLst>
                <a:reflection blurRad="12700" stA="50000" endPos="50000" dist="5000" dir="5400000" sy="-100000" rotWithShape="0"/>
              </a:effectLst>
              <a:latin typeface="Palatino Linotype" pitchFamily="18" charset="0"/>
              <a:ea typeface="+mj-ea"/>
              <a:cs typeface="+mj-cs"/>
            </a:endParaRPr>
          </a:p>
        </p:txBody>
      </p:sp>
    </p:spTree>
    <p:custDataLst>
      <p:tags r:id="rId1"/>
    </p:custDataLst>
    <p:extLst>
      <p:ext uri="{BB962C8B-B14F-4D97-AF65-F5344CB8AC3E}">
        <p14:creationId xmlns:p14="http://schemas.microsoft.com/office/powerpoint/2010/main" val="139793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a:t>Introduction</a:t>
            </a:r>
            <a:r>
              <a:rPr lang="en-US" sz="1400" b="1" dirty="0" smtClean="0"/>
              <a:t>	   </a:t>
            </a:r>
            <a:r>
              <a:rPr lang="en-US" sz="1400" b="1" dirty="0">
                <a:solidFill>
                  <a:schemeClr val="bg1">
                    <a:lumMod val="75000"/>
                  </a:schemeClr>
                </a:solidFill>
              </a:rPr>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err="1" smtClean="0"/>
              <a:t>ReIDentification</a:t>
            </a:r>
            <a:endParaRPr lang="en-US" sz="4200" dirty="0"/>
          </a:p>
        </p:txBody>
      </p:sp>
      <p:sp>
        <p:nvSpPr>
          <p:cNvPr id="19" name="Rectangle 18"/>
          <p:cNvSpPr/>
          <p:nvPr/>
        </p:nvSpPr>
        <p:spPr>
          <a:xfrm>
            <a:off x="304800" y="1279281"/>
            <a:ext cx="8458200"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t>Learning based methods perform better for “camera-specific” </a:t>
            </a:r>
            <a:r>
              <a:rPr lang="en-US" dirty="0" smtClean="0"/>
              <a:t>scenarios: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51" y="1676400"/>
            <a:ext cx="6648898" cy="381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81200" y="1855113"/>
            <a:ext cx="2534412" cy="430887"/>
          </a:xfrm>
          <a:prstGeom prst="rect">
            <a:avLst/>
          </a:prstGeom>
          <a:noFill/>
        </p:spPr>
        <p:txBody>
          <a:bodyPr wrap="none" rtlCol="0">
            <a:spAutoFit/>
          </a:bodyPr>
          <a:lstStyle/>
          <a:p>
            <a:r>
              <a:rPr lang="en-US" sz="2200" b="1" dirty="0" smtClean="0">
                <a:solidFill>
                  <a:srgbClr val="0C6044"/>
                </a:solidFill>
              </a:rPr>
              <a:t>ICT – learning based</a:t>
            </a:r>
            <a:endParaRPr lang="en-US" sz="2200" b="1" dirty="0">
              <a:solidFill>
                <a:srgbClr val="0C6044"/>
              </a:solidFill>
            </a:endParaRPr>
          </a:p>
        </p:txBody>
      </p:sp>
      <p:sp>
        <p:nvSpPr>
          <p:cNvPr id="14" name="TextBox 13"/>
          <p:cNvSpPr txBox="1"/>
          <p:nvPr/>
        </p:nvSpPr>
        <p:spPr>
          <a:xfrm>
            <a:off x="4800600" y="2543569"/>
            <a:ext cx="1800365" cy="430887"/>
          </a:xfrm>
          <a:prstGeom prst="rect">
            <a:avLst/>
          </a:prstGeom>
          <a:noFill/>
        </p:spPr>
        <p:txBody>
          <a:bodyPr wrap="none" rtlCol="0">
            <a:spAutoFit/>
          </a:bodyPr>
          <a:lstStyle/>
          <a:p>
            <a:r>
              <a:rPr lang="en-US" sz="2200" b="1" dirty="0" smtClean="0"/>
              <a:t>SDALF - direct</a:t>
            </a:r>
            <a:endParaRPr lang="en-US" sz="2200" b="1" dirty="0"/>
          </a:p>
        </p:txBody>
      </p:sp>
      <p:sp>
        <p:nvSpPr>
          <p:cNvPr id="15" name="Rectangle 14"/>
          <p:cNvSpPr/>
          <p:nvPr/>
        </p:nvSpPr>
        <p:spPr>
          <a:xfrm>
            <a:off x="304800" y="5638800"/>
            <a:ext cx="7772400" cy="121058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lnSpc>
                <a:spcPts val="2200"/>
              </a:lnSpc>
              <a:buFont typeface="Arial" pitchFamily="34" charset="0"/>
              <a:buChar char="•"/>
            </a:pPr>
            <a:r>
              <a:rPr lang="en-US" dirty="0" smtClean="0"/>
              <a:t>ICT </a:t>
            </a:r>
            <a:r>
              <a:rPr lang="en-US" dirty="0"/>
              <a:t>(Implicit Camera Transfer) </a:t>
            </a:r>
            <a:r>
              <a:rPr lang="en-US" dirty="0" smtClean="0"/>
              <a:t>by </a:t>
            </a:r>
            <a:r>
              <a:rPr lang="en-US" dirty="0" err="1"/>
              <a:t>Avraham</a:t>
            </a:r>
            <a:r>
              <a:rPr lang="en-US" dirty="0"/>
              <a:t> et al (ECCV Re-Id 2012)</a:t>
            </a:r>
          </a:p>
          <a:p>
            <a:pPr marL="285750" indent="-285750">
              <a:buFont typeface="Arial" pitchFamily="34" charset="0"/>
              <a:buChar char="•"/>
            </a:pPr>
            <a:r>
              <a:rPr lang="en-US" dirty="0" smtClean="0"/>
              <a:t>SDALF (</a:t>
            </a:r>
            <a:r>
              <a:rPr lang="en-US" dirty="0"/>
              <a:t>Symmetry-Driven Accumulation of Local Features</a:t>
            </a:r>
            <a:r>
              <a:rPr lang="en-US" dirty="0" smtClean="0"/>
              <a:t>) by </a:t>
            </a:r>
            <a:r>
              <a:rPr lang="en-US" dirty="0" err="1" smtClean="0"/>
              <a:t>Farenzena</a:t>
            </a:r>
            <a:r>
              <a:rPr lang="en-US" dirty="0" smtClean="0"/>
              <a:t> et al (CVPR 2010) and </a:t>
            </a:r>
            <a:r>
              <a:rPr lang="en-US" dirty="0" err="1" smtClean="0"/>
              <a:t>Bazzani</a:t>
            </a:r>
            <a:r>
              <a:rPr lang="en-US" dirty="0" smtClean="0"/>
              <a:t> et al  (CVIU 2013)</a:t>
            </a:r>
          </a:p>
          <a:p>
            <a:pPr marL="285750" indent="-285750">
              <a:lnSpc>
                <a:spcPts val="2200"/>
              </a:lnSpc>
              <a:buFont typeface="Arial" pitchFamily="34" charset="0"/>
              <a:buChar char="•"/>
            </a:pPr>
            <a:r>
              <a:rPr lang="en-US" dirty="0" smtClean="0"/>
              <a:t>performance </a:t>
            </a:r>
            <a:r>
              <a:rPr lang="en-US" dirty="0"/>
              <a:t>tested on </a:t>
            </a:r>
            <a:r>
              <a:rPr lang="en-US" dirty="0" smtClean="0"/>
              <a:t>2  cameras from the </a:t>
            </a:r>
            <a:r>
              <a:rPr lang="en-US" dirty="0"/>
              <a:t>SAIVT-</a:t>
            </a:r>
            <a:r>
              <a:rPr lang="en-US" dirty="0" err="1"/>
              <a:t>SoftBio</a:t>
            </a:r>
            <a:r>
              <a:rPr lang="en-US" dirty="0"/>
              <a:t> </a:t>
            </a:r>
            <a:r>
              <a:rPr lang="en-US" dirty="0" smtClean="0"/>
              <a:t>dataset</a:t>
            </a:r>
            <a:endParaRPr lang="en-US" dirty="0"/>
          </a:p>
        </p:txBody>
      </p:sp>
    </p:spTree>
    <p:extLst>
      <p:ext uri="{BB962C8B-B14F-4D97-AF65-F5344CB8AC3E}">
        <p14:creationId xmlns:p14="http://schemas.microsoft.com/office/powerpoint/2010/main" val="188573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ctangle 28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a:t>Introduction</a:t>
            </a:r>
            <a:r>
              <a:rPr lang="en-US" sz="1400" b="1" dirty="0" smtClean="0"/>
              <a:t>	   </a:t>
            </a:r>
            <a:r>
              <a:rPr lang="en-US" sz="1400" b="1" dirty="0">
                <a:solidFill>
                  <a:schemeClr val="bg1">
                    <a:lumMod val="75000"/>
                  </a:schemeClr>
                </a:solidFill>
              </a:rPr>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sp>
        <p:nvSpPr>
          <p:cNvPr id="299" name="Rounded Rectangle 298"/>
          <p:cNvSpPr/>
          <p:nvPr/>
        </p:nvSpPr>
        <p:spPr>
          <a:xfrm>
            <a:off x="2982161" y="5715000"/>
            <a:ext cx="1513639" cy="714851"/>
          </a:xfrm>
          <a:prstGeom prst="roundRect">
            <a:avLst/>
          </a:prstGeom>
          <a:gradFill>
            <a:gsLst>
              <a:gs pos="13000">
                <a:schemeClr val="accent2">
                  <a:tint val="50000"/>
                  <a:satMod val="300000"/>
                  <a:alpha val="0"/>
                </a:schemeClr>
              </a:gs>
              <a:gs pos="100000">
                <a:schemeClr val="accent2">
                  <a:tint val="15000"/>
                  <a:satMod val="35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4648200" y="1752600"/>
            <a:ext cx="4249275" cy="4543644"/>
          </a:xfrm>
          <a:prstGeom prst="roundRect">
            <a:avLst/>
          </a:prstGeom>
          <a:gradFill>
            <a:gsLst>
              <a:gs pos="13000">
                <a:schemeClr val="accent2">
                  <a:tint val="50000"/>
                  <a:satMod val="300000"/>
                  <a:alpha val="0"/>
                </a:schemeClr>
              </a:gs>
              <a:gs pos="100000">
                <a:schemeClr val="accent2">
                  <a:tint val="15000"/>
                  <a:satMod val="35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err="1" smtClean="0"/>
              <a:t>ReIDentification</a:t>
            </a:r>
            <a:endParaRPr lang="en-US" sz="4200" dirty="0"/>
          </a:p>
        </p:txBody>
      </p:sp>
      <p:sp>
        <p:nvSpPr>
          <p:cNvPr id="15" name="Rectangle 14"/>
          <p:cNvSpPr/>
          <p:nvPr/>
        </p:nvSpPr>
        <p:spPr>
          <a:xfrm>
            <a:off x="210207" y="1301939"/>
            <a:ext cx="2304393" cy="37446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ts val="2200"/>
              </a:lnSpc>
            </a:pPr>
            <a:r>
              <a:rPr lang="en-US" dirty="0" smtClean="0"/>
              <a:t>Learning method: ICT</a:t>
            </a:r>
            <a:endParaRPr lang="en-US" dirty="0"/>
          </a:p>
        </p:txBody>
      </p:sp>
      <p:sp>
        <p:nvSpPr>
          <p:cNvPr id="12" name="Rectangle 11"/>
          <p:cNvSpPr/>
          <p:nvPr/>
        </p:nvSpPr>
        <p:spPr>
          <a:xfrm>
            <a:off x="4553607" y="1301939"/>
            <a:ext cx="2304393" cy="37446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ts val="2200"/>
              </a:lnSpc>
            </a:pPr>
            <a:r>
              <a:rPr lang="en-US" dirty="0" smtClean="0"/>
              <a:t>Direct method: SDALF</a:t>
            </a:r>
            <a:endParaRPr lang="en-US" dirty="0"/>
          </a:p>
        </p:txBody>
      </p:sp>
      <p:sp>
        <p:nvSpPr>
          <p:cNvPr id="13" name="Rounded Rectangle 12"/>
          <p:cNvSpPr/>
          <p:nvPr/>
        </p:nvSpPr>
        <p:spPr>
          <a:xfrm>
            <a:off x="210208" y="1756858"/>
            <a:ext cx="4275232" cy="3500942"/>
          </a:xfrm>
          <a:prstGeom prst="roundRect">
            <a:avLst/>
          </a:prstGeom>
          <a:gradFill>
            <a:gsLst>
              <a:gs pos="13000">
                <a:schemeClr val="accent2">
                  <a:tint val="50000"/>
                  <a:satMod val="300000"/>
                  <a:alpha val="0"/>
                </a:schemeClr>
              </a:gs>
              <a:gs pos="100000">
                <a:schemeClr val="accent2">
                  <a:tint val="15000"/>
                  <a:satMod val="35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5"/>
          <p:cNvGrpSpPr>
            <a:grpSpLocks noChangeAspect="1"/>
          </p:cNvGrpSpPr>
          <p:nvPr/>
        </p:nvGrpSpPr>
        <p:grpSpPr bwMode="auto">
          <a:xfrm flipH="1">
            <a:off x="381000" y="1981200"/>
            <a:ext cx="470288" cy="230602"/>
            <a:chOff x="2308" y="1793"/>
            <a:chExt cx="1144" cy="734"/>
          </a:xfrm>
        </p:grpSpPr>
        <p:sp>
          <p:nvSpPr>
            <p:cNvPr id="17" name="AutoShape 4"/>
            <p:cNvSpPr>
              <a:spLocks noChangeAspect="1" noChangeArrowheads="1" noTextEdit="1"/>
            </p:cNvSpPr>
            <p:nvPr/>
          </p:nvSpPr>
          <p:spPr bwMode="auto">
            <a:xfrm>
              <a:off x="2308" y="1793"/>
              <a:ext cx="1144"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18" name="Freeform 6"/>
            <p:cNvSpPr>
              <a:spLocks/>
            </p:cNvSpPr>
            <p:nvPr/>
          </p:nvSpPr>
          <p:spPr bwMode="auto">
            <a:xfrm>
              <a:off x="2436" y="1811"/>
              <a:ext cx="696" cy="515"/>
            </a:xfrm>
            <a:custGeom>
              <a:avLst/>
              <a:gdLst>
                <a:gd name="T0" fmla="*/ 0 w 1391"/>
                <a:gd name="T1" fmla="*/ 16 h 1031"/>
                <a:gd name="T2" fmla="*/ 9 w 1391"/>
                <a:gd name="T3" fmla="*/ 31 h 1031"/>
                <a:gd name="T4" fmla="*/ 22 w 1391"/>
                <a:gd name="T5" fmla="*/ 32 h 1031"/>
                <a:gd name="T6" fmla="*/ 44 w 1391"/>
                <a:gd name="T7" fmla="*/ 1 h 1031"/>
                <a:gd name="T8" fmla="*/ 29 w 1391"/>
                <a:gd name="T9" fmla="*/ 0 h 1031"/>
                <a:gd name="T10" fmla="*/ 1 w 1391"/>
                <a:gd name="T11" fmla="*/ 11 h 1031"/>
                <a:gd name="T12" fmla="*/ 0 w 1391"/>
                <a:gd name="T13" fmla="*/ 16 h 1031"/>
                <a:gd name="T14" fmla="*/ 0 w 1391"/>
                <a:gd name="T15" fmla="*/ 16 h 10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1031">
                  <a:moveTo>
                    <a:pt x="0" y="542"/>
                  </a:moveTo>
                  <a:lnTo>
                    <a:pt x="277" y="993"/>
                  </a:lnTo>
                  <a:lnTo>
                    <a:pt x="693" y="1031"/>
                  </a:lnTo>
                  <a:lnTo>
                    <a:pt x="1391" y="59"/>
                  </a:lnTo>
                  <a:lnTo>
                    <a:pt x="900" y="0"/>
                  </a:lnTo>
                  <a:lnTo>
                    <a:pt x="24" y="361"/>
                  </a:lnTo>
                  <a:lnTo>
                    <a:pt x="0" y="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1" name="Freeform 7"/>
            <p:cNvSpPr>
              <a:spLocks/>
            </p:cNvSpPr>
            <p:nvPr/>
          </p:nvSpPr>
          <p:spPr bwMode="auto">
            <a:xfrm>
              <a:off x="2425" y="1793"/>
              <a:ext cx="722" cy="263"/>
            </a:xfrm>
            <a:custGeom>
              <a:avLst/>
              <a:gdLst>
                <a:gd name="T0" fmla="*/ 0 w 1444"/>
                <a:gd name="T1" fmla="*/ 11 h 527"/>
                <a:gd name="T2" fmla="*/ 1 w 1444"/>
                <a:gd name="T3" fmla="*/ 11 h 527"/>
                <a:gd name="T4" fmla="*/ 1 w 1444"/>
                <a:gd name="T5" fmla="*/ 11 h 527"/>
                <a:gd name="T6" fmla="*/ 2 w 1444"/>
                <a:gd name="T7" fmla="*/ 11 h 527"/>
                <a:gd name="T8" fmla="*/ 2 w 1444"/>
                <a:gd name="T9" fmla="*/ 10 h 527"/>
                <a:gd name="T10" fmla="*/ 3 w 1444"/>
                <a:gd name="T11" fmla="*/ 10 h 527"/>
                <a:gd name="T12" fmla="*/ 4 w 1444"/>
                <a:gd name="T13" fmla="*/ 10 h 527"/>
                <a:gd name="T14" fmla="*/ 5 w 1444"/>
                <a:gd name="T15" fmla="*/ 9 h 527"/>
                <a:gd name="T16" fmla="*/ 6 w 1444"/>
                <a:gd name="T17" fmla="*/ 9 h 527"/>
                <a:gd name="T18" fmla="*/ 7 w 1444"/>
                <a:gd name="T19" fmla="*/ 8 h 527"/>
                <a:gd name="T20" fmla="*/ 8 w 1444"/>
                <a:gd name="T21" fmla="*/ 8 h 527"/>
                <a:gd name="T22" fmla="*/ 9 w 1444"/>
                <a:gd name="T23" fmla="*/ 7 h 527"/>
                <a:gd name="T24" fmla="*/ 11 w 1444"/>
                <a:gd name="T25" fmla="*/ 7 h 527"/>
                <a:gd name="T26" fmla="*/ 12 w 1444"/>
                <a:gd name="T27" fmla="*/ 6 h 527"/>
                <a:gd name="T28" fmla="*/ 13 w 1444"/>
                <a:gd name="T29" fmla="*/ 6 h 527"/>
                <a:gd name="T30" fmla="*/ 14 w 1444"/>
                <a:gd name="T31" fmla="*/ 5 h 527"/>
                <a:gd name="T32" fmla="*/ 16 w 1444"/>
                <a:gd name="T33" fmla="*/ 5 h 527"/>
                <a:gd name="T34" fmla="*/ 17 w 1444"/>
                <a:gd name="T35" fmla="*/ 4 h 527"/>
                <a:gd name="T36" fmla="*/ 18 w 1444"/>
                <a:gd name="T37" fmla="*/ 4 h 527"/>
                <a:gd name="T38" fmla="*/ 20 w 1444"/>
                <a:gd name="T39" fmla="*/ 3 h 527"/>
                <a:gd name="T40" fmla="*/ 21 w 1444"/>
                <a:gd name="T41" fmla="*/ 3 h 527"/>
                <a:gd name="T42" fmla="*/ 22 w 1444"/>
                <a:gd name="T43" fmla="*/ 2 h 527"/>
                <a:gd name="T44" fmla="*/ 23 w 1444"/>
                <a:gd name="T45" fmla="*/ 2 h 527"/>
                <a:gd name="T46" fmla="*/ 24 w 1444"/>
                <a:gd name="T47" fmla="*/ 2 h 527"/>
                <a:gd name="T48" fmla="*/ 25 w 1444"/>
                <a:gd name="T49" fmla="*/ 1 h 527"/>
                <a:gd name="T50" fmla="*/ 26 w 1444"/>
                <a:gd name="T51" fmla="*/ 1 h 527"/>
                <a:gd name="T52" fmla="*/ 27 w 1444"/>
                <a:gd name="T53" fmla="*/ 1 h 527"/>
                <a:gd name="T54" fmla="*/ 28 w 1444"/>
                <a:gd name="T55" fmla="*/ 0 h 527"/>
                <a:gd name="T56" fmla="*/ 28 w 1444"/>
                <a:gd name="T57" fmla="*/ 0 h 527"/>
                <a:gd name="T58" fmla="*/ 29 w 1444"/>
                <a:gd name="T59" fmla="*/ 0 h 527"/>
                <a:gd name="T60" fmla="*/ 29 w 1444"/>
                <a:gd name="T61" fmla="*/ 0 h 527"/>
                <a:gd name="T62" fmla="*/ 30 w 1444"/>
                <a:gd name="T63" fmla="*/ 0 h 527"/>
                <a:gd name="T64" fmla="*/ 46 w 1444"/>
                <a:gd name="T65" fmla="*/ 2 h 527"/>
                <a:gd name="T66" fmla="*/ 17 w 1444"/>
                <a:gd name="T67" fmla="*/ 15 h 527"/>
                <a:gd name="T68" fmla="*/ 30 w 1444"/>
                <a:gd name="T69" fmla="*/ 1 h 527"/>
                <a:gd name="T70" fmla="*/ 0 w 1444"/>
                <a:gd name="T71" fmla="*/ 11 h 5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4" h="527">
                  <a:moveTo>
                    <a:pt x="0" y="377"/>
                  </a:moveTo>
                  <a:lnTo>
                    <a:pt x="0" y="375"/>
                  </a:lnTo>
                  <a:lnTo>
                    <a:pt x="5" y="371"/>
                  </a:lnTo>
                  <a:lnTo>
                    <a:pt x="9" y="369"/>
                  </a:lnTo>
                  <a:lnTo>
                    <a:pt x="17" y="367"/>
                  </a:lnTo>
                  <a:lnTo>
                    <a:pt x="23" y="363"/>
                  </a:lnTo>
                  <a:lnTo>
                    <a:pt x="32" y="359"/>
                  </a:lnTo>
                  <a:lnTo>
                    <a:pt x="40" y="354"/>
                  </a:lnTo>
                  <a:lnTo>
                    <a:pt x="49" y="350"/>
                  </a:lnTo>
                  <a:lnTo>
                    <a:pt x="61" y="344"/>
                  </a:lnTo>
                  <a:lnTo>
                    <a:pt x="72" y="340"/>
                  </a:lnTo>
                  <a:lnTo>
                    <a:pt x="83" y="335"/>
                  </a:lnTo>
                  <a:lnTo>
                    <a:pt x="99" y="329"/>
                  </a:lnTo>
                  <a:lnTo>
                    <a:pt x="112" y="323"/>
                  </a:lnTo>
                  <a:lnTo>
                    <a:pt x="127" y="318"/>
                  </a:lnTo>
                  <a:lnTo>
                    <a:pt x="142" y="310"/>
                  </a:lnTo>
                  <a:lnTo>
                    <a:pt x="159" y="304"/>
                  </a:lnTo>
                  <a:lnTo>
                    <a:pt x="175" y="297"/>
                  </a:lnTo>
                  <a:lnTo>
                    <a:pt x="192" y="289"/>
                  </a:lnTo>
                  <a:lnTo>
                    <a:pt x="209" y="283"/>
                  </a:lnTo>
                  <a:lnTo>
                    <a:pt x="228" y="276"/>
                  </a:lnTo>
                  <a:lnTo>
                    <a:pt x="247" y="268"/>
                  </a:lnTo>
                  <a:lnTo>
                    <a:pt x="266" y="261"/>
                  </a:lnTo>
                  <a:lnTo>
                    <a:pt x="285" y="253"/>
                  </a:lnTo>
                  <a:lnTo>
                    <a:pt x="306" y="245"/>
                  </a:lnTo>
                  <a:lnTo>
                    <a:pt x="325" y="236"/>
                  </a:lnTo>
                  <a:lnTo>
                    <a:pt x="344" y="230"/>
                  </a:lnTo>
                  <a:lnTo>
                    <a:pt x="367" y="221"/>
                  </a:lnTo>
                  <a:lnTo>
                    <a:pt x="386" y="213"/>
                  </a:lnTo>
                  <a:lnTo>
                    <a:pt x="406" y="205"/>
                  </a:lnTo>
                  <a:lnTo>
                    <a:pt x="427" y="198"/>
                  </a:lnTo>
                  <a:lnTo>
                    <a:pt x="448" y="190"/>
                  </a:lnTo>
                  <a:lnTo>
                    <a:pt x="471" y="181"/>
                  </a:lnTo>
                  <a:lnTo>
                    <a:pt x="492" y="171"/>
                  </a:lnTo>
                  <a:lnTo>
                    <a:pt x="513" y="164"/>
                  </a:lnTo>
                  <a:lnTo>
                    <a:pt x="532" y="156"/>
                  </a:lnTo>
                  <a:lnTo>
                    <a:pt x="555" y="148"/>
                  </a:lnTo>
                  <a:lnTo>
                    <a:pt x="574" y="139"/>
                  </a:lnTo>
                  <a:lnTo>
                    <a:pt x="595" y="131"/>
                  </a:lnTo>
                  <a:lnTo>
                    <a:pt x="614" y="124"/>
                  </a:lnTo>
                  <a:lnTo>
                    <a:pt x="634" y="116"/>
                  </a:lnTo>
                  <a:lnTo>
                    <a:pt x="653" y="110"/>
                  </a:lnTo>
                  <a:lnTo>
                    <a:pt x="672" y="101"/>
                  </a:lnTo>
                  <a:lnTo>
                    <a:pt x="691" y="95"/>
                  </a:lnTo>
                  <a:lnTo>
                    <a:pt x="710" y="87"/>
                  </a:lnTo>
                  <a:lnTo>
                    <a:pt x="729" y="80"/>
                  </a:lnTo>
                  <a:lnTo>
                    <a:pt x="747" y="74"/>
                  </a:lnTo>
                  <a:lnTo>
                    <a:pt x="764" y="67"/>
                  </a:lnTo>
                  <a:lnTo>
                    <a:pt x="781" y="61"/>
                  </a:lnTo>
                  <a:lnTo>
                    <a:pt x="794" y="55"/>
                  </a:lnTo>
                  <a:lnTo>
                    <a:pt x="811" y="49"/>
                  </a:lnTo>
                  <a:lnTo>
                    <a:pt x="824" y="42"/>
                  </a:lnTo>
                  <a:lnTo>
                    <a:pt x="838" y="38"/>
                  </a:lnTo>
                  <a:lnTo>
                    <a:pt x="851" y="32"/>
                  </a:lnTo>
                  <a:lnTo>
                    <a:pt x="864" y="29"/>
                  </a:lnTo>
                  <a:lnTo>
                    <a:pt x="876" y="23"/>
                  </a:lnTo>
                  <a:lnTo>
                    <a:pt x="887" y="19"/>
                  </a:lnTo>
                  <a:lnTo>
                    <a:pt x="895" y="15"/>
                  </a:lnTo>
                  <a:lnTo>
                    <a:pt x="904" y="11"/>
                  </a:lnTo>
                  <a:lnTo>
                    <a:pt x="912" y="10"/>
                  </a:lnTo>
                  <a:lnTo>
                    <a:pt x="920" y="8"/>
                  </a:lnTo>
                  <a:lnTo>
                    <a:pt x="925" y="6"/>
                  </a:lnTo>
                  <a:lnTo>
                    <a:pt x="931" y="2"/>
                  </a:lnTo>
                  <a:lnTo>
                    <a:pt x="935" y="0"/>
                  </a:lnTo>
                  <a:lnTo>
                    <a:pt x="937" y="0"/>
                  </a:lnTo>
                  <a:lnTo>
                    <a:pt x="1444" y="67"/>
                  </a:lnTo>
                  <a:lnTo>
                    <a:pt x="650" y="527"/>
                  </a:lnTo>
                  <a:lnTo>
                    <a:pt x="539" y="508"/>
                  </a:lnTo>
                  <a:lnTo>
                    <a:pt x="1330" y="112"/>
                  </a:lnTo>
                  <a:lnTo>
                    <a:pt x="939" y="61"/>
                  </a:lnTo>
                  <a:lnTo>
                    <a:pt x="93" y="403"/>
                  </a:lnTo>
                  <a:lnTo>
                    <a:pt x="0" y="37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2" name="Freeform 8"/>
            <p:cNvSpPr>
              <a:spLocks/>
            </p:cNvSpPr>
            <p:nvPr/>
          </p:nvSpPr>
          <p:spPr bwMode="auto">
            <a:xfrm>
              <a:off x="2750" y="1826"/>
              <a:ext cx="420" cy="530"/>
            </a:xfrm>
            <a:custGeom>
              <a:avLst/>
              <a:gdLst>
                <a:gd name="T0" fmla="*/ 25 w 840"/>
                <a:gd name="T1" fmla="*/ 0 h 1059"/>
                <a:gd name="T2" fmla="*/ 27 w 840"/>
                <a:gd name="T3" fmla="*/ 16 h 1059"/>
                <a:gd name="T4" fmla="*/ 2 w 840"/>
                <a:gd name="T5" fmla="*/ 34 h 1059"/>
                <a:gd name="T6" fmla="*/ 1 w 840"/>
                <a:gd name="T7" fmla="*/ 30 h 1059"/>
                <a:gd name="T8" fmla="*/ 0 w 840"/>
                <a:gd name="T9" fmla="*/ 15 h 1059"/>
                <a:gd name="T10" fmla="*/ 25 w 840"/>
                <a:gd name="T11" fmla="*/ 0 h 1059"/>
                <a:gd name="T12" fmla="*/ 25 w 840"/>
                <a:gd name="T13" fmla="*/ 0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059">
                  <a:moveTo>
                    <a:pt x="794" y="0"/>
                  </a:moveTo>
                  <a:lnTo>
                    <a:pt x="840" y="507"/>
                  </a:lnTo>
                  <a:lnTo>
                    <a:pt x="57" y="1059"/>
                  </a:lnTo>
                  <a:lnTo>
                    <a:pt x="15" y="952"/>
                  </a:lnTo>
                  <a:lnTo>
                    <a:pt x="0" y="454"/>
                  </a:lnTo>
                  <a:lnTo>
                    <a:pt x="794" y="0"/>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3" name="Freeform 9"/>
            <p:cNvSpPr>
              <a:spLocks/>
            </p:cNvSpPr>
            <p:nvPr/>
          </p:nvSpPr>
          <p:spPr bwMode="auto">
            <a:xfrm>
              <a:off x="2424" y="1986"/>
              <a:ext cx="357" cy="78"/>
            </a:xfrm>
            <a:custGeom>
              <a:avLst/>
              <a:gdLst>
                <a:gd name="T0" fmla="*/ 3 w 714"/>
                <a:gd name="T1" fmla="*/ 1 h 156"/>
                <a:gd name="T2" fmla="*/ 3 w 714"/>
                <a:gd name="T3" fmla="*/ 1 h 156"/>
                <a:gd name="T4" fmla="*/ 4 w 714"/>
                <a:gd name="T5" fmla="*/ 1 h 156"/>
                <a:gd name="T6" fmla="*/ 5 w 714"/>
                <a:gd name="T7" fmla="*/ 1 h 156"/>
                <a:gd name="T8" fmla="*/ 6 w 714"/>
                <a:gd name="T9" fmla="*/ 1 h 156"/>
                <a:gd name="T10" fmla="*/ 7 w 714"/>
                <a:gd name="T11" fmla="*/ 1 h 156"/>
                <a:gd name="T12" fmla="*/ 8 w 714"/>
                <a:gd name="T13" fmla="*/ 1 h 156"/>
                <a:gd name="T14" fmla="*/ 9 w 714"/>
                <a:gd name="T15" fmla="*/ 1 h 156"/>
                <a:gd name="T16" fmla="*/ 11 w 714"/>
                <a:gd name="T17" fmla="*/ 1 h 156"/>
                <a:gd name="T18" fmla="*/ 12 w 714"/>
                <a:gd name="T19" fmla="*/ 1 h 156"/>
                <a:gd name="T20" fmla="*/ 14 w 714"/>
                <a:gd name="T21" fmla="*/ 1 h 156"/>
                <a:gd name="T22" fmla="*/ 15 w 714"/>
                <a:gd name="T23" fmla="*/ 1 h 156"/>
                <a:gd name="T24" fmla="*/ 16 w 714"/>
                <a:gd name="T25" fmla="*/ 2 h 156"/>
                <a:gd name="T26" fmla="*/ 18 w 714"/>
                <a:gd name="T27" fmla="*/ 2 h 156"/>
                <a:gd name="T28" fmla="*/ 19 w 714"/>
                <a:gd name="T29" fmla="*/ 2 h 156"/>
                <a:gd name="T30" fmla="*/ 20 w 714"/>
                <a:gd name="T31" fmla="*/ 2 h 156"/>
                <a:gd name="T32" fmla="*/ 21 w 714"/>
                <a:gd name="T33" fmla="*/ 2 h 156"/>
                <a:gd name="T34" fmla="*/ 22 w 714"/>
                <a:gd name="T35" fmla="*/ 2 h 156"/>
                <a:gd name="T36" fmla="*/ 22 w 714"/>
                <a:gd name="T37" fmla="*/ 2 h 156"/>
                <a:gd name="T38" fmla="*/ 23 w 714"/>
                <a:gd name="T39" fmla="*/ 3 h 156"/>
                <a:gd name="T40" fmla="*/ 23 w 714"/>
                <a:gd name="T41" fmla="*/ 3 h 156"/>
                <a:gd name="T42" fmla="*/ 23 w 714"/>
                <a:gd name="T43" fmla="*/ 3 h 156"/>
                <a:gd name="T44" fmla="*/ 22 w 714"/>
                <a:gd name="T45" fmla="*/ 4 h 156"/>
                <a:gd name="T46" fmla="*/ 22 w 714"/>
                <a:gd name="T47" fmla="*/ 4 h 156"/>
                <a:gd name="T48" fmla="*/ 21 w 714"/>
                <a:gd name="T49" fmla="*/ 5 h 156"/>
                <a:gd name="T50" fmla="*/ 21 w 714"/>
                <a:gd name="T51" fmla="*/ 5 h 156"/>
                <a:gd name="T52" fmla="*/ 21 w 714"/>
                <a:gd name="T53" fmla="*/ 5 h 156"/>
                <a:gd name="T54" fmla="*/ 20 w 714"/>
                <a:gd name="T55" fmla="*/ 5 h 156"/>
                <a:gd name="T56" fmla="*/ 20 w 714"/>
                <a:gd name="T57" fmla="*/ 5 h 156"/>
                <a:gd name="T58" fmla="*/ 19 w 714"/>
                <a:gd name="T59" fmla="*/ 5 h 156"/>
                <a:gd name="T60" fmla="*/ 18 w 714"/>
                <a:gd name="T61" fmla="*/ 5 h 156"/>
                <a:gd name="T62" fmla="*/ 17 w 714"/>
                <a:gd name="T63" fmla="*/ 5 h 156"/>
                <a:gd name="T64" fmla="*/ 16 w 714"/>
                <a:gd name="T65" fmla="*/ 5 h 156"/>
                <a:gd name="T66" fmla="*/ 14 w 714"/>
                <a:gd name="T67" fmla="*/ 5 h 156"/>
                <a:gd name="T68" fmla="*/ 13 w 714"/>
                <a:gd name="T69" fmla="*/ 4 h 156"/>
                <a:gd name="T70" fmla="*/ 12 w 714"/>
                <a:gd name="T71" fmla="*/ 4 h 156"/>
                <a:gd name="T72" fmla="*/ 11 w 714"/>
                <a:gd name="T73" fmla="*/ 4 h 156"/>
                <a:gd name="T74" fmla="*/ 9 w 714"/>
                <a:gd name="T75" fmla="*/ 4 h 156"/>
                <a:gd name="T76" fmla="*/ 8 w 714"/>
                <a:gd name="T77" fmla="*/ 4 h 156"/>
                <a:gd name="T78" fmla="*/ 6 w 714"/>
                <a:gd name="T79" fmla="*/ 3 h 156"/>
                <a:gd name="T80" fmla="*/ 5 w 714"/>
                <a:gd name="T81" fmla="*/ 3 h 156"/>
                <a:gd name="T82" fmla="*/ 4 w 714"/>
                <a:gd name="T83" fmla="*/ 3 h 156"/>
                <a:gd name="T84" fmla="*/ 3 w 714"/>
                <a:gd name="T85" fmla="*/ 3 h 156"/>
                <a:gd name="T86" fmla="*/ 2 w 714"/>
                <a:gd name="T87" fmla="*/ 3 h 156"/>
                <a:gd name="T88" fmla="*/ 2 w 714"/>
                <a:gd name="T89" fmla="*/ 3 h 156"/>
                <a:gd name="T90" fmla="*/ 1 w 714"/>
                <a:gd name="T91" fmla="*/ 3 h 156"/>
                <a:gd name="T92" fmla="*/ 1 w 714"/>
                <a:gd name="T93" fmla="*/ 3 h 156"/>
                <a:gd name="T94" fmla="*/ 1 w 714"/>
                <a:gd name="T95" fmla="*/ 3 h 156"/>
                <a:gd name="T96" fmla="*/ 1 w 714"/>
                <a:gd name="T97" fmla="*/ 2 h 156"/>
                <a:gd name="T98" fmla="*/ 1 w 714"/>
                <a:gd name="T99" fmla="*/ 2 h 156"/>
                <a:gd name="T100" fmla="*/ 0 w 714"/>
                <a:gd name="T101" fmla="*/ 1 h 156"/>
                <a:gd name="T102" fmla="*/ 0 w 714"/>
                <a:gd name="T103" fmla="*/ 1 h 156"/>
                <a:gd name="T104" fmla="*/ 1 w 714"/>
                <a:gd name="T105" fmla="*/ 0 h 156"/>
                <a:gd name="T106" fmla="*/ 1 w 714"/>
                <a:gd name="T107" fmla="*/ 0 h 156"/>
                <a:gd name="T108" fmla="*/ 2 w 714"/>
                <a:gd name="T109" fmla="*/ 0 h 156"/>
                <a:gd name="T110" fmla="*/ 2 w 714"/>
                <a:gd name="T111" fmla="*/ 1 h 156"/>
                <a:gd name="T112" fmla="*/ 3 w 714"/>
                <a:gd name="T113" fmla="*/ 1 h 156"/>
                <a:gd name="T114" fmla="*/ 3 w 714"/>
                <a:gd name="T115" fmla="*/ 1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4" h="156">
                  <a:moveTo>
                    <a:pt x="76" y="4"/>
                  </a:moveTo>
                  <a:lnTo>
                    <a:pt x="78" y="2"/>
                  </a:lnTo>
                  <a:lnTo>
                    <a:pt x="82" y="2"/>
                  </a:lnTo>
                  <a:lnTo>
                    <a:pt x="83" y="2"/>
                  </a:lnTo>
                  <a:lnTo>
                    <a:pt x="89" y="2"/>
                  </a:lnTo>
                  <a:lnTo>
                    <a:pt x="95" y="2"/>
                  </a:lnTo>
                  <a:lnTo>
                    <a:pt x="101" y="2"/>
                  </a:lnTo>
                  <a:lnTo>
                    <a:pt x="108" y="2"/>
                  </a:lnTo>
                  <a:lnTo>
                    <a:pt x="116" y="2"/>
                  </a:lnTo>
                  <a:lnTo>
                    <a:pt x="123" y="2"/>
                  </a:lnTo>
                  <a:lnTo>
                    <a:pt x="133" y="2"/>
                  </a:lnTo>
                  <a:lnTo>
                    <a:pt x="140" y="4"/>
                  </a:lnTo>
                  <a:lnTo>
                    <a:pt x="152" y="4"/>
                  </a:lnTo>
                  <a:lnTo>
                    <a:pt x="161" y="4"/>
                  </a:lnTo>
                  <a:lnTo>
                    <a:pt x="173" y="6"/>
                  </a:lnTo>
                  <a:lnTo>
                    <a:pt x="184" y="6"/>
                  </a:lnTo>
                  <a:lnTo>
                    <a:pt x="197" y="8"/>
                  </a:lnTo>
                  <a:lnTo>
                    <a:pt x="209" y="8"/>
                  </a:lnTo>
                  <a:lnTo>
                    <a:pt x="220" y="10"/>
                  </a:lnTo>
                  <a:lnTo>
                    <a:pt x="232" y="10"/>
                  </a:lnTo>
                  <a:lnTo>
                    <a:pt x="247" y="11"/>
                  </a:lnTo>
                  <a:lnTo>
                    <a:pt x="258" y="13"/>
                  </a:lnTo>
                  <a:lnTo>
                    <a:pt x="273" y="13"/>
                  </a:lnTo>
                  <a:lnTo>
                    <a:pt x="287" y="15"/>
                  </a:lnTo>
                  <a:lnTo>
                    <a:pt x="302" y="17"/>
                  </a:lnTo>
                  <a:lnTo>
                    <a:pt x="315" y="17"/>
                  </a:lnTo>
                  <a:lnTo>
                    <a:pt x="329" y="19"/>
                  </a:lnTo>
                  <a:lnTo>
                    <a:pt x="344" y="21"/>
                  </a:lnTo>
                  <a:lnTo>
                    <a:pt x="359" y="21"/>
                  </a:lnTo>
                  <a:lnTo>
                    <a:pt x="372" y="23"/>
                  </a:lnTo>
                  <a:lnTo>
                    <a:pt x="389" y="25"/>
                  </a:lnTo>
                  <a:lnTo>
                    <a:pt x="405" y="27"/>
                  </a:lnTo>
                  <a:lnTo>
                    <a:pt x="420" y="29"/>
                  </a:lnTo>
                  <a:lnTo>
                    <a:pt x="433" y="29"/>
                  </a:lnTo>
                  <a:lnTo>
                    <a:pt x="448" y="30"/>
                  </a:lnTo>
                  <a:lnTo>
                    <a:pt x="462" y="32"/>
                  </a:lnTo>
                  <a:lnTo>
                    <a:pt x="475" y="34"/>
                  </a:lnTo>
                  <a:lnTo>
                    <a:pt x="490" y="36"/>
                  </a:lnTo>
                  <a:lnTo>
                    <a:pt x="505" y="38"/>
                  </a:lnTo>
                  <a:lnTo>
                    <a:pt x="519" y="38"/>
                  </a:lnTo>
                  <a:lnTo>
                    <a:pt x="532" y="40"/>
                  </a:lnTo>
                  <a:lnTo>
                    <a:pt x="545" y="42"/>
                  </a:lnTo>
                  <a:lnTo>
                    <a:pt x="559" y="44"/>
                  </a:lnTo>
                  <a:lnTo>
                    <a:pt x="572" y="44"/>
                  </a:lnTo>
                  <a:lnTo>
                    <a:pt x="583" y="48"/>
                  </a:lnTo>
                  <a:lnTo>
                    <a:pt x="595" y="48"/>
                  </a:lnTo>
                  <a:lnTo>
                    <a:pt x="608" y="49"/>
                  </a:lnTo>
                  <a:lnTo>
                    <a:pt x="617" y="51"/>
                  </a:lnTo>
                  <a:lnTo>
                    <a:pt x="629" y="53"/>
                  </a:lnTo>
                  <a:lnTo>
                    <a:pt x="638" y="55"/>
                  </a:lnTo>
                  <a:lnTo>
                    <a:pt x="650" y="55"/>
                  </a:lnTo>
                  <a:lnTo>
                    <a:pt x="655" y="57"/>
                  </a:lnTo>
                  <a:lnTo>
                    <a:pt x="665" y="59"/>
                  </a:lnTo>
                  <a:lnTo>
                    <a:pt x="674" y="59"/>
                  </a:lnTo>
                  <a:lnTo>
                    <a:pt x="682" y="61"/>
                  </a:lnTo>
                  <a:lnTo>
                    <a:pt x="688" y="63"/>
                  </a:lnTo>
                  <a:lnTo>
                    <a:pt x="695" y="63"/>
                  </a:lnTo>
                  <a:lnTo>
                    <a:pt x="701" y="65"/>
                  </a:lnTo>
                  <a:lnTo>
                    <a:pt x="705" y="65"/>
                  </a:lnTo>
                  <a:lnTo>
                    <a:pt x="709" y="65"/>
                  </a:lnTo>
                  <a:lnTo>
                    <a:pt x="712" y="67"/>
                  </a:lnTo>
                  <a:lnTo>
                    <a:pt x="714" y="68"/>
                  </a:lnTo>
                  <a:lnTo>
                    <a:pt x="714" y="72"/>
                  </a:lnTo>
                  <a:lnTo>
                    <a:pt x="712" y="74"/>
                  </a:lnTo>
                  <a:lnTo>
                    <a:pt x="709" y="78"/>
                  </a:lnTo>
                  <a:lnTo>
                    <a:pt x="705" y="84"/>
                  </a:lnTo>
                  <a:lnTo>
                    <a:pt x="701" y="91"/>
                  </a:lnTo>
                  <a:lnTo>
                    <a:pt x="697" y="97"/>
                  </a:lnTo>
                  <a:lnTo>
                    <a:pt x="693" y="107"/>
                  </a:lnTo>
                  <a:lnTo>
                    <a:pt x="690" y="112"/>
                  </a:lnTo>
                  <a:lnTo>
                    <a:pt x="688" y="120"/>
                  </a:lnTo>
                  <a:lnTo>
                    <a:pt x="682" y="127"/>
                  </a:lnTo>
                  <a:lnTo>
                    <a:pt x="678" y="135"/>
                  </a:lnTo>
                  <a:lnTo>
                    <a:pt x="674" y="141"/>
                  </a:lnTo>
                  <a:lnTo>
                    <a:pt x="671" y="146"/>
                  </a:lnTo>
                  <a:lnTo>
                    <a:pt x="665" y="150"/>
                  </a:lnTo>
                  <a:lnTo>
                    <a:pt x="659" y="154"/>
                  </a:lnTo>
                  <a:lnTo>
                    <a:pt x="655" y="156"/>
                  </a:lnTo>
                  <a:lnTo>
                    <a:pt x="652" y="156"/>
                  </a:lnTo>
                  <a:lnTo>
                    <a:pt x="648" y="154"/>
                  </a:lnTo>
                  <a:lnTo>
                    <a:pt x="646" y="154"/>
                  </a:lnTo>
                  <a:lnTo>
                    <a:pt x="642" y="154"/>
                  </a:lnTo>
                  <a:lnTo>
                    <a:pt x="638" y="154"/>
                  </a:lnTo>
                  <a:lnTo>
                    <a:pt x="633" y="154"/>
                  </a:lnTo>
                  <a:lnTo>
                    <a:pt x="627" y="154"/>
                  </a:lnTo>
                  <a:lnTo>
                    <a:pt x="619" y="150"/>
                  </a:lnTo>
                  <a:lnTo>
                    <a:pt x="614" y="150"/>
                  </a:lnTo>
                  <a:lnTo>
                    <a:pt x="606" y="150"/>
                  </a:lnTo>
                  <a:lnTo>
                    <a:pt x="598" y="148"/>
                  </a:lnTo>
                  <a:lnTo>
                    <a:pt x="589" y="146"/>
                  </a:lnTo>
                  <a:lnTo>
                    <a:pt x="579" y="146"/>
                  </a:lnTo>
                  <a:lnTo>
                    <a:pt x="570" y="145"/>
                  </a:lnTo>
                  <a:lnTo>
                    <a:pt x="560" y="145"/>
                  </a:lnTo>
                  <a:lnTo>
                    <a:pt x="549" y="143"/>
                  </a:lnTo>
                  <a:lnTo>
                    <a:pt x="540" y="141"/>
                  </a:lnTo>
                  <a:lnTo>
                    <a:pt x="528" y="139"/>
                  </a:lnTo>
                  <a:lnTo>
                    <a:pt x="515" y="137"/>
                  </a:lnTo>
                  <a:lnTo>
                    <a:pt x="502" y="135"/>
                  </a:lnTo>
                  <a:lnTo>
                    <a:pt x="490" y="135"/>
                  </a:lnTo>
                  <a:lnTo>
                    <a:pt x="475" y="131"/>
                  </a:lnTo>
                  <a:lnTo>
                    <a:pt x="464" y="131"/>
                  </a:lnTo>
                  <a:lnTo>
                    <a:pt x="448" y="131"/>
                  </a:lnTo>
                  <a:lnTo>
                    <a:pt x="437" y="127"/>
                  </a:lnTo>
                  <a:lnTo>
                    <a:pt x="422" y="126"/>
                  </a:lnTo>
                  <a:lnTo>
                    <a:pt x="407" y="124"/>
                  </a:lnTo>
                  <a:lnTo>
                    <a:pt x="391" y="122"/>
                  </a:lnTo>
                  <a:lnTo>
                    <a:pt x="380" y="120"/>
                  </a:lnTo>
                  <a:lnTo>
                    <a:pt x="365" y="118"/>
                  </a:lnTo>
                  <a:lnTo>
                    <a:pt x="350" y="118"/>
                  </a:lnTo>
                  <a:lnTo>
                    <a:pt x="334" y="116"/>
                  </a:lnTo>
                  <a:lnTo>
                    <a:pt x="321" y="114"/>
                  </a:lnTo>
                  <a:lnTo>
                    <a:pt x="306" y="110"/>
                  </a:lnTo>
                  <a:lnTo>
                    <a:pt x="291" y="108"/>
                  </a:lnTo>
                  <a:lnTo>
                    <a:pt x="275" y="108"/>
                  </a:lnTo>
                  <a:lnTo>
                    <a:pt x="262" y="107"/>
                  </a:lnTo>
                  <a:lnTo>
                    <a:pt x="247" y="103"/>
                  </a:lnTo>
                  <a:lnTo>
                    <a:pt x="232" y="103"/>
                  </a:lnTo>
                  <a:lnTo>
                    <a:pt x="220" y="101"/>
                  </a:lnTo>
                  <a:lnTo>
                    <a:pt x="207" y="99"/>
                  </a:lnTo>
                  <a:lnTo>
                    <a:pt x="192" y="95"/>
                  </a:lnTo>
                  <a:lnTo>
                    <a:pt x="178" y="95"/>
                  </a:lnTo>
                  <a:lnTo>
                    <a:pt x="165" y="95"/>
                  </a:lnTo>
                  <a:lnTo>
                    <a:pt x="154" y="91"/>
                  </a:lnTo>
                  <a:lnTo>
                    <a:pt x="140" y="91"/>
                  </a:lnTo>
                  <a:lnTo>
                    <a:pt x="129" y="89"/>
                  </a:lnTo>
                  <a:lnTo>
                    <a:pt x="118" y="87"/>
                  </a:lnTo>
                  <a:lnTo>
                    <a:pt x="108" y="87"/>
                  </a:lnTo>
                  <a:lnTo>
                    <a:pt x="95" y="86"/>
                  </a:lnTo>
                  <a:lnTo>
                    <a:pt x="85" y="84"/>
                  </a:lnTo>
                  <a:lnTo>
                    <a:pt x="76" y="84"/>
                  </a:lnTo>
                  <a:lnTo>
                    <a:pt x="68" y="82"/>
                  </a:lnTo>
                  <a:lnTo>
                    <a:pt x="59" y="80"/>
                  </a:lnTo>
                  <a:lnTo>
                    <a:pt x="51" y="80"/>
                  </a:lnTo>
                  <a:lnTo>
                    <a:pt x="44" y="80"/>
                  </a:lnTo>
                  <a:lnTo>
                    <a:pt x="38" y="80"/>
                  </a:lnTo>
                  <a:lnTo>
                    <a:pt x="30" y="76"/>
                  </a:lnTo>
                  <a:lnTo>
                    <a:pt x="26" y="76"/>
                  </a:lnTo>
                  <a:lnTo>
                    <a:pt x="23" y="76"/>
                  </a:lnTo>
                  <a:lnTo>
                    <a:pt x="19" y="76"/>
                  </a:lnTo>
                  <a:lnTo>
                    <a:pt x="15" y="76"/>
                  </a:lnTo>
                  <a:lnTo>
                    <a:pt x="13" y="76"/>
                  </a:lnTo>
                  <a:lnTo>
                    <a:pt x="11" y="74"/>
                  </a:lnTo>
                  <a:lnTo>
                    <a:pt x="11" y="72"/>
                  </a:lnTo>
                  <a:lnTo>
                    <a:pt x="9" y="68"/>
                  </a:lnTo>
                  <a:lnTo>
                    <a:pt x="7" y="65"/>
                  </a:lnTo>
                  <a:lnTo>
                    <a:pt x="7" y="61"/>
                  </a:lnTo>
                  <a:lnTo>
                    <a:pt x="4" y="55"/>
                  </a:lnTo>
                  <a:lnTo>
                    <a:pt x="4" y="49"/>
                  </a:lnTo>
                  <a:lnTo>
                    <a:pt x="2" y="44"/>
                  </a:lnTo>
                  <a:lnTo>
                    <a:pt x="2" y="36"/>
                  </a:lnTo>
                  <a:lnTo>
                    <a:pt x="0" y="29"/>
                  </a:lnTo>
                  <a:lnTo>
                    <a:pt x="0" y="25"/>
                  </a:lnTo>
                  <a:lnTo>
                    <a:pt x="0" y="19"/>
                  </a:lnTo>
                  <a:lnTo>
                    <a:pt x="0" y="13"/>
                  </a:lnTo>
                  <a:lnTo>
                    <a:pt x="0" y="10"/>
                  </a:lnTo>
                  <a:lnTo>
                    <a:pt x="0" y="6"/>
                  </a:lnTo>
                  <a:lnTo>
                    <a:pt x="2" y="4"/>
                  </a:lnTo>
                  <a:lnTo>
                    <a:pt x="4" y="2"/>
                  </a:lnTo>
                  <a:lnTo>
                    <a:pt x="7" y="0"/>
                  </a:lnTo>
                  <a:lnTo>
                    <a:pt x="13" y="0"/>
                  </a:lnTo>
                  <a:lnTo>
                    <a:pt x="19" y="0"/>
                  </a:lnTo>
                  <a:lnTo>
                    <a:pt x="23" y="0"/>
                  </a:lnTo>
                  <a:lnTo>
                    <a:pt x="30" y="0"/>
                  </a:lnTo>
                  <a:lnTo>
                    <a:pt x="38" y="0"/>
                  </a:lnTo>
                  <a:lnTo>
                    <a:pt x="44" y="0"/>
                  </a:lnTo>
                  <a:lnTo>
                    <a:pt x="49" y="0"/>
                  </a:lnTo>
                  <a:lnTo>
                    <a:pt x="55" y="0"/>
                  </a:lnTo>
                  <a:lnTo>
                    <a:pt x="61" y="2"/>
                  </a:lnTo>
                  <a:lnTo>
                    <a:pt x="66" y="2"/>
                  </a:lnTo>
                  <a:lnTo>
                    <a:pt x="70" y="2"/>
                  </a:lnTo>
                  <a:lnTo>
                    <a:pt x="74" y="2"/>
                  </a:lnTo>
                  <a:lnTo>
                    <a:pt x="76" y="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4" name="Freeform 10"/>
            <p:cNvSpPr>
              <a:spLocks/>
            </p:cNvSpPr>
            <p:nvPr/>
          </p:nvSpPr>
          <p:spPr bwMode="auto">
            <a:xfrm>
              <a:off x="2422" y="1973"/>
              <a:ext cx="43" cy="129"/>
            </a:xfrm>
            <a:custGeom>
              <a:avLst/>
              <a:gdLst>
                <a:gd name="T0" fmla="*/ 0 w 86"/>
                <a:gd name="T1" fmla="*/ 0 h 259"/>
                <a:gd name="T2" fmla="*/ 0 w 86"/>
                <a:gd name="T3" fmla="*/ 0 h 259"/>
                <a:gd name="T4" fmla="*/ 0 w 86"/>
                <a:gd name="T5" fmla="*/ 0 h 259"/>
                <a:gd name="T6" fmla="*/ 0 w 86"/>
                <a:gd name="T7" fmla="*/ 0 h 259"/>
                <a:gd name="T8" fmla="*/ 0 w 86"/>
                <a:gd name="T9" fmla="*/ 1 h 259"/>
                <a:gd name="T10" fmla="*/ 0 w 86"/>
                <a:gd name="T11" fmla="*/ 1 h 259"/>
                <a:gd name="T12" fmla="*/ 0 w 86"/>
                <a:gd name="T13" fmla="*/ 1 h 259"/>
                <a:gd name="T14" fmla="*/ 0 w 86"/>
                <a:gd name="T15" fmla="*/ 1 h 259"/>
                <a:gd name="T16" fmla="*/ 0 w 86"/>
                <a:gd name="T17" fmla="*/ 1 h 259"/>
                <a:gd name="T18" fmla="*/ 0 w 86"/>
                <a:gd name="T19" fmla="*/ 2 h 259"/>
                <a:gd name="T20" fmla="*/ 0 w 86"/>
                <a:gd name="T21" fmla="*/ 2 h 259"/>
                <a:gd name="T22" fmla="*/ 0 w 86"/>
                <a:gd name="T23" fmla="*/ 2 h 259"/>
                <a:gd name="T24" fmla="*/ 0 w 86"/>
                <a:gd name="T25" fmla="*/ 2 h 259"/>
                <a:gd name="T26" fmla="*/ 0 w 86"/>
                <a:gd name="T27" fmla="*/ 2 h 259"/>
                <a:gd name="T28" fmla="*/ 0 w 86"/>
                <a:gd name="T29" fmla="*/ 2 h 259"/>
                <a:gd name="T30" fmla="*/ 0 w 86"/>
                <a:gd name="T31" fmla="*/ 2 h 259"/>
                <a:gd name="T32" fmla="*/ 0 w 86"/>
                <a:gd name="T33" fmla="*/ 3 h 259"/>
                <a:gd name="T34" fmla="*/ 0 w 86"/>
                <a:gd name="T35" fmla="*/ 3 h 259"/>
                <a:gd name="T36" fmla="*/ 0 w 86"/>
                <a:gd name="T37" fmla="*/ 3 h 259"/>
                <a:gd name="T38" fmla="*/ 0 w 86"/>
                <a:gd name="T39" fmla="*/ 3 h 259"/>
                <a:gd name="T40" fmla="*/ 0 w 86"/>
                <a:gd name="T41" fmla="*/ 3 h 259"/>
                <a:gd name="T42" fmla="*/ 0 w 86"/>
                <a:gd name="T43" fmla="*/ 3 h 259"/>
                <a:gd name="T44" fmla="*/ 0 w 86"/>
                <a:gd name="T45" fmla="*/ 4 h 259"/>
                <a:gd name="T46" fmla="*/ 0 w 86"/>
                <a:gd name="T47" fmla="*/ 4 h 259"/>
                <a:gd name="T48" fmla="*/ 0 w 86"/>
                <a:gd name="T49" fmla="*/ 4 h 259"/>
                <a:gd name="T50" fmla="*/ 0 w 86"/>
                <a:gd name="T51" fmla="*/ 4 h 259"/>
                <a:gd name="T52" fmla="*/ 0 w 86"/>
                <a:gd name="T53" fmla="*/ 4 h 259"/>
                <a:gd name="T54" fmla="*/ 0 w 86"/>
                <a:gd name="T55" fmla="*/ 4 h 259"/>
                <a:gd name="T56" fmla="*/ 0 w 86"/>
                <a:gd name="T57" fmla="*/ 5 h 259"/>
                <a:gd name="T58" fmla="*/ 0 w 86"/>
                <a:gd name="T59" fmla="*/ 5 h 259"/>
                <a:gd name="T60" fmla="*/ 0 w 86"/>
                <a:gd name="T61" fmla="*/ 5 h 259"/>
                <a:gd name="T62" fmla="*/ 0 w 86"/>
                <a:gd name="T63" fmla="*/ 5 h 259"/>
                <a:gd name="T64" fmla="*/ 0 w 86"/>
                <a:gd name="T65" fmla="*/ 5 h 259"/>
                <a:gd name="T66" fmla="*/ 0 w 86"/>
                <a:gd name="T67" fmla="*/ 5 h 259"/>
                <a:gd name="T68" fmla="*/ 0 w 86"/>
                <a:gd name="T69" fmla="*/ 5 h 259"/>
                <a:gd name="T70" fmla="*/ 0 w 86"/>
                <a:gd name="T71" fmla="*/ 6 h 259"/>
                <a:gd name="T72" fmla="*/ 0 w 86"/>
                <a:gd name="T73" fmla="*/ 6 h 259"/>
                <a:gd name="T74" fmla="*/ 0 w 86"/>
                <a:gd name="T75" fmla="*/ 6 h 259"/>
                <a:gd name="T76" fmla="*/ 0 w 86"/>
                <a:gd name="T77" fmla="*/ 6 h 259"/>
                <a:gd name="T78" fmla="*/ 0 w 86"/>
                <a:gd name="T79" fmla="*/ 6 h 259"/>
                <a:gd name="T80" fmla="*/ 0 w 86"/>
                <a:gd name="T81" fmla="*/ 7 h 259"/>
                <a:gd name="T82" fmla="*/ 0 w 86"/>
                <a:gd name="T83" fmla="*/ 7 h 259"/>
                <a:gd name="T84" fmla="*/ 0 w 86"/>
                <a:gd name="T85" fmla="*/ 7 h 259"/>
                <a:gd name="T86" fmla="*/ 0 w 86"/>
                <a:gd name="T87" fmla="*/ 7 h 259"/>
                <a:gd name="T88" fmla="*/ 0 w 86"/>
                <a:gd name="T89" fmla="*/ 7 h 259"/>
                <a:gd name="T90" fmla="*/ 0 w 86"/>
                <a:gd name="T91" fmla="*/ 7 h 259"/>
                <a:gd name="T92" fmla="*/ 0 w 86"/>
                <a:gd name="T93" fmla="*/ 8 h 259"/>
                <a:gd name="T94" fmla="*/ 3 w 86"/>
                <a:gd name="T95" fmla="*/ 7 h 259"/>
                <a:gd name="T96" fmla="*/ 3 w 86"/>
                <a:gd name="T97" fmla="*/ 0 h 259"/>
                <a:gd name="T98" fmla="*/ 0 w 86"/>
                <a:gd name="T99" fmla="*/ 0 h 259"/>
                <a:gd name="T100" fmla="*/ 0 w 86"/>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259">
                  <a:moveTo>
                    <a:pt x="0" y="18"/>
                  </a:moveTo>
                  <a:lnTo>
                    <a:pt x="0" y="21"/>
                  </a:lnTo>
                  <a:lnTo>
                    <a:pt x="0" y="25"/>
                  </a:lnTo>
                  <a:lnTo>
                    <a:pt x="0" y="31"/>
                  </a:lnTo>
                  <a:lnTo>
                    <a:pt x="0" y="37"/>
                  </a:lnTo>
                  <a:lnTo>
                    <a:pt x="0" y="44"/>
                  </a:lnTo>
                  <a:lnTo>
                    <a:pt x="0" y="52"/>
                  </a:lnTo>
                  <a:lnTo>
                    <a:pt x="0" y="56"/>
                  </a:lnTo>
                  <a:lnTo>
                    <a:pt x="0" y="61"/>
                  </a:lnTo>
                  <a:lnTo>
                    <a:pt x="0" y="65"/>
                  </a:lnTo>
                  <a:lnTo>
                    <a:pt x="0" y="71"/>
                  </a:lnTo>
                  <a:lnTo>
                    <a:pt x="0" y="75"/>
                  </a:lnTo>
                  <a:lnTo>
                    <a:pt x="0" y="78"/>
                  </a:lnTo>
                  <a:lnTo>
                    <a:pt x="0" y="84"/>
                  </a:lnTo>
                  <a:lnTo>
                    <a:pt x="0" y="88"/>
                  </a:lnTo>
                  <a:lnTo>
                    <a:pt x="0" y="92"/>
                  </a:lnTo>
                  <a:lnTo>
                    <a:pt x="0" y="99"/>
                  </a:lnTo>
                  <a:lnTo>
                    <a:pt x="0" y="103"/>
                  </a:lnTo>
                  <a:lnTo>
                    <a:pt x="0" y="109"/>
                  </a:lnTo>
                  <a:lnTo>
                    <a:pt x="0" y="113"/>
                  </a:lnTo>
                  <a:lnTo>
                    <a:pt x="0" y="118"/>
                  </a:lnTo>
                  <a:lnTo>
                    <a:pt x="0" y="122"/>
                  </a:lnTo>
                  <a:lnTo>
                    <a:pt x="0" y="130"/>
                  </a:lnTo>
                  <a:lnTo>
                    <a:pt x="0" y="134"/>
                  </a:lnTo>
                  <a:lnTo>
                    <a:pt x="0" y="141"/>
                  </a:lnTo>
                  <a:lnTo>
                    <a:pt x="0" y="145"/>
                  </a:lnTo>
                  <a:lnTo>
                    <a:pt x="0" y="151"/>
                  </a:lnTo>
                  <a:lnTo>
                    <a:pt x="0" y="154"/>
                  </a:lnTo>
                  <a:lnTo>
                    <a:pt x="0" y="160"/>
                  </a:lnTo>
                  <a:lnTo>
                    <a:pt x="0" y="166"/>
                  </a:lnTo>
                  <a:lnTo>
                    <a:pt x="0" y="172"/>
                  </a:lnTo>
                  <a:lnTo>
                    <a:pt x="0" y="175"/>
                  </a:lnTo>
                  <a:lnTo>
                    <a:pt x="0" y="181"/>
                  </a:lnTo>
                  <a:lnTo>
                    <a:pt x="0" y="185"/>
                  </a:lnTo>
                  <a:lnTo>
                    <a:pt x="0" y="191"/>
                  </a:lnTo>
                  <a:lnTo>
                    <a:pt x="0" y="194"/>
                  </a:lnTo>
                  <a:lnTo>
                    <a:pt x="0" y="200"/>
                  </a:lnTo>
                  <a:lnTo>
                    <a:pt x="0" y="204"/>
                  </a:lnTo>
                  <a:lnTo>
                    <a:pt x="0" y="210"/>
                  </a:lnTo>
                  <a:lnTo>
                    <a:pt x="0" y="215"/>
                  </a:lnTo>
                  <a:lnTo>
                    <a:pt x="0" y="225"/>
                  </a:lnTo>
                  <a:lnTo>
                    <a:pt x="0" y="230"/>
                  </a:lnTo>
                  <a:lnTo>
                    <a:pt x="0" y="238"/>
                  </a:lnTo>
                  <a:lnTo>
                    <a:pt x="0" y="244"/>
                  </a:lnTo>
                  <a:lnTo>
                    <a:pt x="0" y="248"/>
                  </a:lnTo>
                  <a:lnTo>
                    <a:pt x="0" y="255"/>
                  </a:lnTo>
                  <a:lnTo>
                    <a:pt x="0" y="259"/>
                  </a:lnTo>
                  <a:lnTo>
                    <a:pt x="86" y="236"/>
                  </a:lnTo>
                  <a:lnTo>
                    <a:pt x="78" y="0"/>
                  </a:lnTo>
                  <a:lnTo>
                    <a:pt x="0" y="1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5" name="Freeform 11"/>
            <p:cNvSpPr>
              <a:spLocks/>
            </p:cNvSpPr>
            <p:nvPr/>
          </p:nvSpPr>
          <p:spPr bwMode="auto">
            <a:xfrm>
              <a:off x="2475" y="2275"/>
              <a:ext cx="305" cy="81"/>
            </a:xfrm>
            <a:custGeom>
              <a:avLst/>
              <a:gdLst>
                <a:gd name="T0" fmla="*/ 1 w 610"/>
                <a:gd name="T1" fmla="*/ 3 h 162"/>
                <a:gd name="T2" fmla="*/ 1 w 610"/>
                <a:gd name="T3" fmla="*/ 3 h 162"/>
                <a:gd name="T4" fmla="*/ 1 w 610"/>
                <a:gd name="T5" fmla="*/ 3 h 162"/>
                <a:gd name="T6" fmla="*/ 1 w 610"/>
                <a:gd name="T7" fmla="*/ 3 h 162"/>
                <a:gd name="T8" fmla="*/ 2 w 610"/>
                <a:gd name="T9" fmla="*/ 3 h 162"/>
                <a:gd name="T10" fmla="*/ 2 w 610"/>
                <a:gd name="T11" fmla="*/ 3 h 162"/>
                <a:gd name="T12" fmla="*/ 3 w 610"/>
                <a:gd name="T13" fmla="*/ 3 h 162"/>
                <a:gd name="T14" fmla="*/ 4 w 610"/>
                <a:gd name="T15" fmla="*/ 3 h 162"/>
                <a:gd name="T16" fmla="*/ 4 w 610"/>
                <a:gd name="T17" fmla="*/ 3 h 162"/>
                <a:gd name="T18" fmla="*/ 5 w 610"/>
                <a:gd name="T19" fmla="*/ 3 h 162"/>
                <a:gd name="T20" fmla="*/ 6 w 610"/>
                <a:gd name="T21" fmla="*/ 3 h 162"/>
                <a:gd name="T22" fmla="*/ 7 w 610"/>
                <a:gd name="T23" fmla="*/ 4 h 162"/>
                <a:gd name="T24" fmla="*/ 7 w 610"/>
                <a:gd name="T25" fmla="*/ 4 h 162"/>
                <a:gd name="T26" fmla="*/ 8 w 610"/>
                <a:gd name="T27" fmla="*/ 4 h 162"/>
                <a:gd name="T28" fmla="*/ 9 w 610"/>
                <a:gd name="T29" fmla="*/ 4 h 162"/>
                <a:gd name="T30" fmla="*/ 10 w 610"/>
                <a:gd name="T31" fmla="*/ 4 h 162"/>
                <a:gd name="T32" fmla="*/ 11 w 610"/>
                <a:gd name="T33" fmla="*/ 4 h 162"/>
                <a:gd name="T34" fmla="*/ 12 w 610"/>
                <a:gd name="T35" fmla="*/ 4 h 162"/>
                <a:gd name="T36" fmla="*/ 13 w 610"/>
                <a:gd name="T37" fmla="*/ 4 h 162"/>
                <a:gd name="T38" fmla="*/ 13 w 610"/>
                <a:gd name="T39" fmla="*/ 5 h 162"/>
                <a:gd name="T40" fmla="*/ 14 w 610"/>
                <a:gd name="T41" fmla="*/ 5 h 162"/>
                <a:gd name="T42" fmla="*/ 15 w 610"/>
                <a:gd name="T43" fmla="*/ 5 h 162"/>
                <a:gd name="T44" fmla="*/ 16 w 610"/>
                <a:gd name="T45" fmla="*/ 5 h 162"/>
                <a:gd name="T46" fmla="*/ 16 w 610"/>
                <a:gd name="T47" fmla="*/ 5 h 162"/>
                <a:gd name="T48" fmla="*/ 17 w 610"/>
                <a:gd name="T49" fmla="*/ 5 h 162"/>
                <a:gd name="T50" fmla="*/ 18 w 610"/>
                <a:gd name="T51" fmla="*/ 5 h 162"/>
                <a:gd name="T52" fmla="*/ 18 w 610"/>
                <a:gd name="T53" fmla="*/ 5 h 162"/>
                <a:gd name="T54" fmla="*/ 19 w 610"/>
                <a:gd name="T55" fmla="*/ 5 h 162"/>
                <a:gd name="T56" fmla="*/ 19 w 610"/>
                <a:gd name="T57" fmla="*/ 5 h 162"/>
                <a:gd name="T58" fmla="*/ 19 w 610"/>
                <a:gd name="T59" fmla="*/ 5 h 162"/>
                <a:gd name="T60" fmla="*/ 20 w 610"/>
                <a:gd name="T61" fmla="*/ 6 h 162"/>
                <a:gd name="T62" fmla="*/ 19 w 610"/>
                <a:gd name="T63" fmla="*/ 2 h 162"/>
                <a:gd name="T64" fmla="*/ 0 w 610"/>
                <a:gd name="T65" fmla="*/ 3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0" h="162">
                  <a:moveTo>
                    <a:pt x="0" y="72"/>
                  </a:moveTo>
                  <a:lnTo>
                    <a:pt x="2" y="72"/>
                  </a:lnTo>
                  <a:lnTo>
                    <a:pt x="6" y="72"/>
                  </a:lnTo>
                  <a:lnTo>
                    <a:pt x="8" y="72"/>
                  </a:lnTo>
                  <a:lnTo>
                    <a:pt x="14" y="72"/>
                  </a:lnTo>
                  <a:lnTo>
                    <a:pt x="18" y="72"/>
                  </a:lnTo>
                  <a:lnTo>
                    <a:pt x="23" y="72"/>
                  </a:lnTo>
                  <a:lnTo>
                    <a:pt x="29" y="74"/>
                  </a:lnTo>
                  <a:lnTo>
                    <a:pt x="37" y="74"/>
                  </a:lnTo>
                  <a:lnTo>
                    <a:pt x="44" y="76"/>
                  </a:lnTo>
                  <a:lnTo>
                    <a:pt x="52" y="78"/>
                  </a:lnTo>
                  <a:lnTo>
                    <a:pt x="61" y="78"/>
                  </a:lnTo>
                  <a:lnTo>
                    <a:pt x="71" y="80"/>
                  </a:lnTo>
                  <a:lnTo>
                    <a:pt x="78" y="82"/>
                  </a:lnTo>
                  <a:lnTo>
                    <a:pt x="90" y="82"/>
                  </a:lnTo>
                  <a:lnTo>
                    <a:pt x="99" y="84"/>
                  </a:lnTo>
                  <a:lnTo>
                    <a:pt x="111" y="88"/>
                  </a:lnTo>
                  <a:lnTo>
                    <a:pt x="122" y="88"/>
                  </a:lnTo>
                  <a:lnTo>
                    <a:pt x="133" y="89"/>
                  </a:lnTo>
                  <a:lnTo>
                    <a:pt x="145" y="91"/>
                  </a:lnTo>
                  <a:lnTo>
                    <a:pt x="156" y="93"/>
                  </a:lnTo>
                  <a:lnTo>
                    <a:pt x="168" y="95"/>
                  </a:lnTo>
                  <a:lnTo>
                    <a:pt x="183" y="95"/>
                  </a:lnTo>
                  <a:lnTo>
                    <a:pt x="196" y="97"/>
                  </a:lnTo>
                  <a:lnTo>
                    <a:pt x="209" y="101"/>
                  </a:lnTo>
                  <a:lnTo>
                    <a:pt x="223" y="103"/>
                  </a:lnTo>
                  <a:lnTo>
                    <a:pt x="234" y="105"/>
                  </a:lnTo>
                  <a:lnTo>
                    <a:pt x="249" y="107"/>
                  </a:lnTo>
                  <a:lnTo>
                    <a:pt x="263" y="108"/>
                  </a:lnTo>
                  <a:lnTo>
                    <a:pt x="278" y="110"/>
                  </a:lnTo>
                  <a:lnTo>
                    <a:pt x="289" y="114"/>
                  </a:lnTo>
                  <a:lnTo>
                    <a:pt x="305" y="116"/>
                  </a:lnTo>
                  <a:lnTo>
                    <a:pt x="320" y="118"/>
                  </a:lnTo>
                  <a:lnTo>
                    <a:pt x="333" y="120"/>
                  </a:lnTo>
                  <a:lnTo>
                    <a:pt x="346" y="122"/>
                  </a:lnTo>
                  <a:lnTo>
                    <a:pt x="360" y="124"/>
                  </a:lnTo>
                  <a:lnTo>
                    <a:pt x="373" y="126"/>
                  </a:lnTo>
                  <a:lnTo>
                    <a:pt x="386" y="127"/>
                  </a:lnTo>
                  <a:lnTo>
                    <a:pt x="400" y="129"/>
                  </a:lnTo>
                  <a:lnTo>
                    <a:pt x="413" y="131"/>
                  </a:lnTo>
                  <a:lnTo>
                    <a:pt x="426" y="133"/>
                  </a:lnTo>
                  <a:lnTo>
                    <a:pt x="439" y="135"/>
                  </a:lnTo>
                  <a:lnTo>
                    <a:pt x="453" y="137"/>
                  </a:lnTo>
                  <a:lnTo>
                    <a:pt x="462" y="137"/>
                  </a:lnTo>
                  <a:lnTo>
                    <a:pt x="476" y="141"/>
                  </a:lnTo>
                  <a:lnTo>
                    <a:pt x="485" y="143"/>
                  </a:lnTo>
                  <a:lnTo>
                    <a:pt x="498" y="145"/>
                  </a:lnTo>
                  <a:lnTo>
                    <a:pt x="508" y="145"/>
                  </a:lnTo>
                  <a:lnTo>
                    <a:pt x="519" y="148"/>
                  </a:lnTo>
                  <a:lnTo>
                    <a:pt x="531" y="148"/>
                  </a:lnTo>
                  <a:lnTo>
                    <a:pt x="540" y="150"/>
                  </a:lnTo>
                  <a:lnTo>
                    <a:pt x="548" y="152"/>
                  </a:lnTo>
                  <a:lnTo>
                    <a:pt x="555" y="154"/>
                  </a:lnTo>
                  <a:lnTo>
                    <a:pt x="563" y="154"/>
                  </a:lnTo>
                  <a:lnTo>
                    <a:pt x="572" y="156"/>
                  </a:lnTo>
                  <a:lnTo>
                    <a:pt x="578" y="156"/>
                  </a:lnTo>
                  <a:lnTo>
                    <a:pt x="586" y="158"/>
                  </a:lnTo>
                  <a:lnTo>
                    <a:pt x="590" y="158"/>
                  </a:lnTo>
                  <a:lnTo>
                    <a:pt x="595" y="158"/>
                  </a:lnTo>
                  <a:lnTo>
                    <a:pt x="599" y="160"/>
                  </a:lnTo>
                  <a:lnTo>
                    <a:pt x="603" y="160"/>
                  </a:lnTo>
                  <a:lnTo>
                    <a:pt x="609" y="162"/>
                  </a:lnTo>
                  <a:lnTo>
                    <a:pt x="610" y="162"/>
                  </a:lnTo>
                  <a:lnTo>
                    <a:pt x="599" y="57"/>
                  </a:lnTo>
                  <a:lnTo>
                    <a:pt x="130" y="0"/>
                  </a:lnTo>
                  <a:lnTo>
                    <a:pt x="0" y="72"/>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6" name="Freeform 12"/>
            <p:cNvSpPr>
              <a:spLocks/>
            </p:cNvSpPr>
            <p:nvPr/>
          </p:nvSpPr>
          <p:spPr bwMode="auto">
            <a:xfrm>
              <a:off x="2946" y="2165"/>
              <a:ext cx="303" cy="362"/>
            </a:xfrm>
            <a:custGeom>
              <a:avLst/>
              <a:gdLst>
                <a:gd name="T0" fmla="*/ 1 w 606"/>
                <a:gd name="T1" fmla="*/ 4 h 724"/>
                <a:gd name="T2" fmla="*/ 1 w 606"/>
                <a:gd name="T3" fmla="*/ 4 h 724"/>
                <a:gd name="T4" fmla="*/ 1 w 606"/>
                <a:gd name="T5" fmla="*/ 5 h 724"/>
                <a:gd name="T6" fmla="*/ 0 w 606"/>
                <a:gd name="T7" fmla="*/ 6 h 724"/>
                <a:gd name="T8" fmla="*/ 0 w 606"/>
                <a:gd name="T9" fmla="*/ 7 h 724"/>
                <a:gd name="T10" fmla="*/ 0 w 606"/>
                <a:gd name="T11" fmla="*/ 8 h 724"/>
                <a:gd name="T12" fmla="*/ 0 w 606"/>
                <a:gd name="T13" fmla="*/ 9 h 724"/>
                <a:gd name="T14" fmla="*/ 0 w 606"/>
                <a:gd name="T15" fmla="*/ 10 h 724"/>
                <a:gd name="T16" fmla="*/ 0 w 606"/>
                <a:gd name="T17" fmla="*/ 11 h 724"/>
                <a:gd name="T18" fmla="*/ 0 w 606"/>
                <a:gd name="T19" fmla="*/ 12 h 724"/>
                <a:gd name="T20" fmla="*/ 0 w 606"/>
                <a:gd name="T21" fmla="*/ 14 h 724"/>
                <a:gd name="T22" fmla="*/ 0 w 606"/>
                <a:gd name="T23" fmla="*/ 15 h 724"/>
                <a:gd name="T24" fmla="*/ 0 w 606"/>
                <a:gd name="T25" fmla="*/ 16 h 724"/>
                <a:gd name="T26" fmla="*/ 0 w 606"/>
                <a:gd name="T27" fmla="*/ 17 h 724"/>
                <a:gd name="T28" fmla="*/ 0 w 606"/>
                <a:gd name="T29" fmla="*/ 19 h 724"/>
                <a:gd name="T30" fmla="*/ 1 w 606"/>
                <a:gd name="T31" fmla="*/ 20 h 724"/>
                <a:gd name="T32" fmla="*/ 1 w 606"/>
                <a:gd name="T33" fmla="*/ 21 h 724"/>
                <a:gd name="T34" fmla="*/ 1 w 606"/>
                <a:gd name="T35" fmla="*/ 21 h 724"/>
                <a:gd name="T36" fmla="*/ 1 w 606"/>
                <a:gd name="T37" fmla="*/ 22 h 724"/>
                <a:gd name="T38" fmla="*/ 1 w 606"/>
                <a:gd name="T39" fmla="*/ 23 h 724"/>
                <a:gd name="T40" fmla="*/ 1 w 606"/>
                <a:gd name="T41" fmla="*/ 23 h 724"/>
                <a:gd name="T42" fmla="*/ 1 w 606"/>
                <a:gd name="T43" fmla="*/ 23 h 724"/>
                <a:gd name="T44" fmla="*/ 2 w 606"/>
                <a:gd name="T45" fmla="*/ 23 h 724"/>
                <a:gd name="T46" fmla="*/ 3 w 606"/>
                <a:gd name="T47" fmla="*/ 23 h 724"/>
                <a:gd name="T48" fmla="*/ 3 w 606"/>
                <a:gd name="T49" fmla="*/ 23 h 724"/>
                <a:gd name="T50" fmla="*/ 4 w 606"/>
                <a:gd name="T51" fmla="*/ 23 h 724"/>
                <a:gd name="T52" fmla="*/ 6 w 606"/>
                <a:gd name="T53" fmla="*/ 23 h 724"/>
                <a:gd name="T54" fmla="*/ 7 w 606"/>
                <a:gd name="T55" fmla="*/ 22 h 724"/>
                <a:gd name="T56" fmla="*/ 8 w 606"/>
                <a:gd name="T57" fmla="*/ 22 h 724"/>
                <a:gd name="T58" fmla="*/ 9 w 606"/>
                <a:gd name="T59" fmla="*/ 22 h 724"/>
                <a:gd name="T60" fmla="*/ 10 w 606"/>
                <a:gd name="T61" fmla="*/ 22 h 724"/>
                <a:gd name="T62" fmla="*/ 12 w 606"/>
                <a:gd name="T63" fmla="*/ 22 h 724"/>
                <a:gd name="T64" fmla="*/ 13 w 606"/>
                <a:gd name="T65" fmla="*/ 21 h 724"/>
                <a:gd name="T66" fmla="*/ 14 w 606"/>
                <a:gd name="T67" fmla="*/ 21 h 724"/>
                <a:gd name="T68" fmla="*/ 15 w 606"/>
                <a:gd name="T69" fmla="*/ 21 h 724"/>
                <a:gd name="T70" fmla="*/ 16 w 606"/>
                <a:gd name="T71" fmla="*/ 21 h 724"/>
                <a:gd name="T72" fmla="*/ 17 w 606"/>
                <a:gd name="T73" fmla="*/ 21 h 724"/>
                <a:gd name="T74" fmla="*/ 18 w 606"/>
                <a:gd name="T75" fmla="*/ 20 h 724"/>
                <a:gd name="T76" fmla="*/ 19 w 606"/>
                <a:gd name="T77" fmla="*/ 20 h 724"/>
                <a:gd name="T78" fmla="*/ 19 w 606"/>
                <a:gd name="T79" fmla="*/ 20 h 724"/>
                <a:gd name="T80" fmla="*/ 19 w 606"/>
                <a:gd name="T81" fmla="*/ 20 h 724"/>
                <a:gd name="T82" fmla="*/ 4 w 606"/>
                <a:gd name="T83" fmla="*/ 0 h 7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6" h="724">
                  <a:moveTo>
                    <a:pt x="2" y="98"/>
                  </a:moveTo>
                  <a:lnTo>
                    <a:pt x="2" y="102"/>
                  </a:lnTo>
                  <a:lnTo>
                    <a:pt x="2" y="106"/>
                  </a:lnTo>
                  <a:lnTo>
                    <a:pt x="2" y="108"/>
                  </a:lnTo>
                  <a:lnTo>
                    <a:pt x="2" y="114"/>
                  </a:lnTo>
                  <a:lnTo>
                    <a:pt x="2" y="119"/>
                  </a:lnTo>
                  <a:lnTo>
                    <a:pt x="2" y="125"/>
                  </a:lnTo>
                  <a:lnTo>
                    <a:pt x="2" y="133"/>
                  </a:lnTo>
                  <a:lnTo>
                    <a:pt x="2" y="140"/>
                  </a:lnTo>
                  <a:lnTo>
                    <a:pt x="0" y="146"/>
                  </a:lnTo>
                  <a:lnTo>
                    <a:pt x="0" y="155"/>
                  </a:lnTo>
                  <a:lnTo>
                    <a:pt x="0" y="163"/>
                  </a:lnTo>
                  <a:lnTo>
                    <a:pt x="0" y="174"/>
                  </a:lnTo>
                  <a:lnTo>
                    <a:pt x="0" y="184"/>
                  </a:lnTo>
                  <a:lnTo>
                    <a:pt x="0" y="193"/>
                  </a:lnTo>
                  <a:lnTo>
                    <a:pt x="0" y="205"/>
                  </a:lnTo>
                  <a:lnTo>
                    <a:pt x="0" y="216"/>
                  </a:lnTo>
                  <a:lnTo>
                    <a:pt x="0" y="228"/>
                  </a:lnTo>
                  <a:lnTo>
                    <a:pt x="0" y="239"/>
                  </a:lnTo>
                  <a:lnTo>
                    <a:pt x="0" y="251"/>
                  </a:lnTo>
                  <a:lnTo>
                    <a:pt x="0" y="262"/>
                  </a:lnTo>
                  <a:lnTo>
                    <a:pt x="0" y="275"/>
                  </a:lnTo>
                  <a:lnTo>
                    <a:pt x="0" y="287"/>
                  </a:lnTo>
                  <a:lnTo>
                    <a:pt x="0" y="302"/>
                  </a:lnTo>
                  <a:lnTo>
                    <a:pt x="0" y="315"/>
                  </a:lnTo>
                  <a:lnTo>
                    <a:pt x="0" y="327"/>
                  </a:lnTo>
                  <a:lnTo>
                    <a:pt x="0" y="340"/>
                  </a:lnTo>
                  <a:lnTo>
                    <a:pt x="0" y="353"/>
                  </a:lnTo>
                  <a:lnTo>
                    <a:pt x="0" y="368"/>
                  </a:lnTo>
                  <a:lnTo>
                    <a:pt x="0" y="382"/>
                  </a:lnTo>
                  <a:lnTo>
                    <a:pt x="0" y="397"/>
                  </a:lnTo>
                  <a:lnTo>
                    <a:pt x="0" y="410"/>
                  </a:lnTo>
                  <a:lnTo>
                    <a:pt x="0" y="424"/>
                  </a:lnTo>
                  <a:lnTo>
                    <a:pt x="0" y="437"/>
                  </a:lnTo>
                  <a:lnTo>
                    <a:pt x="0" y="452"/>
                  </a:lnTo>
                  <a:lnTo>
                    <a:pt x="0" y="463"/>
                  </a:lnTo>
                  <a:lnTo>
                    <a:pt x="0" y="479"/>
                  </a:lnTo>
                  <a:lnTo>
                    <a:pt x="0" y="490"/>
                  </a:lnTo>
                  <a:lnTo>
                    <a:pt x="0" y="503"/>
                  </a:lnTo>
                  <a:lnTo>
                    <a:pt x="0" y="517"/>
                  </a:lnTo>
                  <a:lnTo>
                    <a:pt x="0" y="530"/>
                  </a:lnTo>
                  <a:lnTo>
                    <a:pt x="0" y="543"/>
                  </a:lnTo>
                  <a:lnTo>
                    <a:pt x="0" y="555"/>
                  </a:lnTo>
                  <a:lnTo>
                    <a:pt x="0" y="566"/>
                  </a:lnTo>
                  <a:lnTo>
                    <a:pt x="0" y="579"/>
                  </a:lnTo>
                  <a:lnTo>
                    <a:pt x="0" y="591"/>
                  </a:lnTo>
                  <a:lnTo>
                    <a:pt x="2" y="602"/>
                  </a:lnTo>
                  <a:lnTo>
                    <a:pt x="2" y="612"/>
                  </a:lnTo>
                  <a:lnTo>
                    <a:pt x="2" y="625"/>
                  </a:lnTo>
                  <a:lnTo>
                    <a:pt x="2" y="633"/>
                  </a:lnTo>
                  <a:lnTo>
                    <a:pt x="2" y="642"/>
                  </a:lnTo>
                  <a:lnTo>
                    <a:pt x="4" y="652"/>
                  </a:lnTo>
                  <a:lnTo>
                    <a:pt x="4" y="661"/>
                  </a:lnTo>
                  <a:lnTo>
                    <a:pt x="4" y="669"/>
                  </a:lnTo>
                  <a:lnTo>
                    <a:pt x="4" y="678"/>
                  </a:lnTo>
                  <a:lnTo>
                    <a:pt x="6" y="684"/>
                  </a:lnTo>
                  <a:lnTo>
                    <a:pt x="8" y="692"/>
                  </a:lnTo>
                  <a:lnTo>
                    <a:pt x="8" y="697"/>
                  </a:lnTo>
                  <a:lnTo>
                    <a:pt x="8" y="703"/>
                  </a:lnTo>
                  <a:lnTo>
                    <a:pt x="10" y="707"/>
                  </a:lnTo>
                  <a:lnTo>
                    <a:pt x="10" y="711"/>
                  </a:lnTo>
                  <a:lnTo>
                    <a:pt x="12" y="718"/>
                  </a:lnTo>
                  <a:lnTo>
                    <a:pt x="15" y="722"/>
                  </a:lnTo>
                  <a:lnTo>
                    <a:pt x="19" y="722"/>
                  </a:lnTo>
                  <a:lnTo>
                    <a:pt x="23" y="724"/>
                  </a:lnTo>
                  <a:lnTo>
                    <a:pt x="29" y="724"/>
                  </a:lnTo>
                  <a:lnTo>
                    <a:pt x="34" y="724"/>
                  </a:lnTo>
                  <a:lnTo>
                    <a:pt x="40" y="724"/>
                  </a:lnTo>
                  <a:lnTo>
                    <a:pt x="46" y="724"/>
                  </a:lnTo>
                  <a:lnTo>
                    <a:pt x="51" y="720"/>
                  </a:lnTo>
                  <a:lnTo>
                    <a:pt x="59" y="720"/>
                  </a:lnTo>
                  <a:lnTo>
                    <a:pt x="69" y="720"/>
                  </a:lnTo>
                  <a:lnTo>
                    <a:pt x="78" y="720"/>
                  </a:lnTo>
                  <a:lnTo>
                    <a:pt x="86" y="718"/>
                  </a:lnTo>
                  <a:lnTo>
                    <a:pt x="95" y="718"/>
                  </a:lnTo>
                  <a:lnTo>
                    <a:pt x="103" y="714"/>
                  </a:lnTo>
                  <a:lnTo>
                    <a:pt x="116" y="714"/>
                  </a:lnTo>
                  <a:lnTo>
                    <a:pt x="126" y="713"/>
                  </a:lnTo>
                  <a:lnTo>
                    <a:pt x="137" y="711"/>
                  </a:lnTo>
                  <a:lnTo>
                    <a:pt x="148" y="711"/>
                  </a:lnTo>
                  <a:lnTo>
                    <a:pt x="162" y="709"/>
                  </a:lnTo>
                  <a:lnTo>
                    <a:pt x="173" y="705"/>
                  </a:lnTo>
                  <a:lnTo>
                    <a:pt x="184" y="703"/>
                  </a:lnTo>
                  <a:lnTo>
                    <a:pt x="196" y="703"/>
                  </a:lnTo>
                  <a:lnTo>
                    <a:pt x="211" y="699"/>
                  </a:lnTo>
                  <a:lnTo>
                    <a:pt x="222" y="697"/>
                  </a:lnTo>
                  <a:lnTo>
                    <a:pt x="236" y="695"/>
                  </a:lnTo>
                  <a:lnTo>
                    <a:pt x="249" y="694"/>
                  </a:lnTo>
                  <a:lnTo>
                    <a:pt x="262" y="692"/>
                  </a:lnTo>
                  <a:lnTo>
                    <a:pt x="276" y="690"/>
                  </a:lnTo>
                  <a:lnTo>
                    <a:pt x="289" y="688"/>
                  </a:lnTo>
                  <a:lnTo>
                    <a:pt x="302" y="686"/>
                  </a:lnTo>
                  <a:lnTo>
                    <a:pt x="317" y="684"/>
                  </a:lnTo>
                  <a:lnTo>
                    <a:pt x="331" y="680"/>
                  </a:lnTo>
                  <a:lnTo>
                    <a:pt x="344" y="678"/>
                  </a:lnTo>
                  <a:lnTo>
                    <a:pt x="355" y="676"/>
                  </a:lnTo>
                  <a:lnTo>
                    <a:pt x="369" y="675"/>
                  </a:lnTo>
                  <a:lnTo>
                    <a:pt x="382" y="673"/>
                  </a:lnTo>
                  <a:lnTo>
                    <a:pt x="395" y="671"/>
                  </a:lnTo>
                  <a:lnTo>
                    <a:pt x="409" y="667"/>
                  </a:lnTo>
                  <a:lnTo>
                    <a:pt x="422" y="665"/>
                  </a:lnTo>
                  <a:lnTo>
                    <a:pt x="435" y="663"/>
                  </a:lnTo>
                  <a:lnTo>
                    <a:pt x="447" y="661"/>
                  </a:lnTo>
                  <a:lnTo>
                    <a:pt x="458" y="659"/>
                  </a:lnTo>
                  <a:lnTo>
                    <a:pt x="470" y="656"/>
                  </a:lnTo>
                  <a:lnTo>
                    <a:pt x="481" y="654"/>
                  </a:lnTo>
                  <a:lnTo>
                    <a:pt x="492" y="652"/>
                  </a:lnTo>
                  <a:lnTo>
                    <a:pt x="504" y="652"/>
                  </a:lnTo>
                  <a:lnTo>
                    <a:pt x="513" y="650"/>
                  </a:lnTo>
                  <a:lnTo>
                    <a:pt x="523" y="646"/>
                  </a:lnTo>
                  <a:lnTo>
                    <a:pt x="532" y="644"/>
                  </a:lnTo>
                  <a:lnTo>
                    <a:pt x="540" y="644"/>
                  </a:lnTo>
                  <a:lnTo>
                    <a:pt x="549" y="642"/>
                  </a:lnTo>
                  <a:lnTo>
                    <a:pt x="557" y="640"/>
                  </a:lnTo>
                  <a:lnTo>
                    <a:pt x="565" y="638"/>
                  </a:lnTo>
                  <a:lnTo>
                    <a:pt x="572" y="638"/>
                  </a:lnTo>
                  <a:lnTo>
                    <a:pt x="578" y="637"/>
                  </a:lnTo>
                  <a:lnTo>
                    <a:pt x="582" y="637"/>
                  </a:lnTo>
                  <a:lnTo>
                    <a:pt x="587" y="635"/>
                  </a:lnTo>
                  <a:lnTo>
                    <a:pt x="593" y="635"/>
                  </a:lnTo>
                  <a:lnTo>
                    <a:pt x="595" y="635"/>
                  </a:lnTo>
                  <a:lnTo>
                    <a:pt x="601" y="633"/>
                  </a:lnTo>
                  <a:lnTo>
                    <a:pt x="603" y="633"/>
                  </a:lnTo>
                  <a:lnTo>
                    <a:pt x="606" y="524"/>
                  </a:lnTo>
                  <a:lnTo>
                    <a:pt x="148" y="574"/>
                  </a:lnTo>
                  <a:lnTo>
                    <a:pt x="126" y="0"/>
                  </a:lnTo>
                  <a:lnTo>
                    <a:pt x="2" y="9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7" name="Freeform 13"/>
            <p:cNvSpPr>
              <a:spLocks/>
            </p:cNvSpPr>
            <p:nvPr/>
          </p:nvSpPr>
          <p:spPr bwMode="auto">
            <a:xfrm>
              <a:off x="3139" y="1927"/>
              <a:ext cx="313" cy="443"/>
            </a:xfrm>
            <a:custGeom>
              <a:avLst/>
              <a:gdLst>
                <a:gd name="T0" fmla="*/ 3 w 625"/>
                <a:gd name="T1" fmla="*/ 1 h 886"/>
                <a:gd name="T2" fmla="*/ 5 w 625"/>
                <a:gd name="T3" fmla="*/ 0 h 886"/>
                <a:gd name="T4" fmla="*/ 8 w 625"/>
                <a:gd name="T5" fmla="*/ 1 h 886"/>
                <a:gd name="T6" fmla="*/ 10 w 625"/>
                <a:gd name="T7" fmla="*/ 2 h 886"/>
                <a:gd name="T8" fmla="*/ 12 w 625"/>
                <a:gd name="T9" fmla="*/ 3 h 886"/>
                <a:gd name="T10" fmla="*/ 13 w 625"/>
                <a:gd name="T11" fmla="*/ 5 h 886"/>
                <a:gd name="T12" fmla="*/ 14 w 625"/>
                <a:gd name="T13" fmla="*/ 8 h 886"/>
                <a:gd name="T14" fmla="*/ 14 w 625"/>
                <a:gd name="T15" fmla="*/ 11 h 886"/>
                <a:gd name="T16" fmla="*/ 13 w 625"/>
                <a:gd name="T17" fmla="*/ 14 h 886"/>
                <a:gd name="T18" fmla="*/ 12 w 625"/>
                <a:gd name="T19" fmla="*/ 16 h 886"/>
                <a:gd name="T20" fmla="*/ 11 w 625"/>
                <a:gd name="T21" fmla="*/ 19 h 886"/>
                <a:gd name="T22" fmla="*/ 10 w 625"/>
                <a:gd name="T23" fmla="*/ 21 h 886"/>
                <a:gd name="T24" fmla="*/ 10 w 625"/>
                <a:gd name="T25" fmla="*/ 22 h 886"/>
                <a:gd name="T26" fmla="*/ 10 w 625"/>
                <a:gd name="T27" fmla="*/ 24 h 886"/>
                <a:gd name="T28" fmla="*/ 10 w 625"/>
                <a:gd name="T29" fmla="*/ 25 h 886"/>
                <a:gd name="T30" fmla="*/ 12 w 625"/>
                <a:gd name="T31" fmla="*/ 25 h 886"/>
                <a:gd name="T32" fmla="*/ 13 w 625"/>
                <a:gd name="T33" fmla="*/ 25 h 886"/>
                <a:gd name="T34" fmla="*/ 14 w 625"/>
                <a:gd name="T35" fmla="*/ 25 h 886"/>
                <a:gd name="T36" fmla="*/ 15 w 625"/>
                <a:gd name="T37" fmla="*/ 24 h 886"/>
                <a:gd name="T38" fmla="*/ 16 w 625"/>
                <a:gd name="T39" fmla="*/ 24 h 886"/>
                <a:gd name="T40" fmla="*/ 18 w 625"/>
                <a:gd name="T41" fmla="*/ 23 h 886"/>
                <a:gd name="T42" fmla="*/ 19 w 625"/>
                <a:gd name="T43" fmla="*/ 22 h 886"/>
                <a:gd name="T44" fmla="*/ 19 w 625"/>
                <a:gd name="T45" fmla="*/ 23 h 886"/>
                <a:gd name="T46" fmla="*/ 20 w 625"/>
                <a:gd name="T47" fmla="*/ 24 h 886"/>
                <a:gd name="T48" fmla="*/ 19 w 625"/>
                <a:gd name="T49" fmla="*/ 25 h 886"/>
                <a:gd name="T50" fmla="*/ 18 w 625"/>
                <a:gd name="T51" fmla="*/ 26 h 886"/>
                <a:gd name="T52" fmla="*/ 17 w 625"/>
                <a:gd name="T53" fmla="*/ 27 h 886"/>
                <a:gd name="T54" fmla="*/ 16 w 625"/>
                <a:gd name="T55" fmla="*/ 27 h 886"/>
                <a:gd name="T56" fmla="*/ 14 w 625"/>
                <a:gd name="T57" fmla="*/ 28 h 886"/>
                <a:gd name="T58" fmla="*/ 13 w 625"/>
                <a:gd name="T59" fmla="*/ 28 h 886"/>
                <a:gd name="T60" fmla="*/ 11 w 625"/>
                <a:gd name="T61" fmla="*/ 28 h 886"/>
                <a:gd name="T62" fmla="*/ 10 w 625"/>
                <a:gd name="T63" fmla="*/ 28 h 886"/>
                <a:gd name="T64" fmla="*/ 8 w 625"/>
                <a:gd name="T65" fmla="*/ 27 h 886"/>
                <a:gd name="T66" fmla="*/ 8 w 625"/>
                <a:gd name="T67" fmla="*/ 26 h 886"/>
                <a:gd name="T68" fmla="*/ 7 w 625"/>
                <a:gd name="T69" fmla="*/ 24 h 886"/>
                <a:gd name="T70" fmla="*/ 7 w 625"/>
                <a:gd name="T71" fmla="*/ 23 h 886"/>
                <a:gd name="T72" fmla="*/ 7 w 625"/>
                <a:gd name="T73" fmla="*/ 22 h 886"/>
                <a:gd name="T74" fmla="*/ 7 w 625"/>
                <a:gd name="T75" fmla="*/ 20 h 886"/>
                <a:gd name="T76" fmla="*/ 7 w 625"/>
                <a:gd name="T77" fmla="*/ 19 h 886"/>
                <a:gd name="T78" fmla="*/ 7 w 625"/>
                <a:gd name="T79" fmla="*/ 18 h 886"/>
                <a:gd name="T80" fmla="*/ 8 w 625"/>
                <a:gd name="T81" fmla="*/ 17 h 886"/>
                <a:gd name="T82" fmla="*/ 9 w 625"/>
                <a:gd name="T83" fmla="*/ 15 h 886"/>
                <a:gd name="T84" fmla="*/ 9 w 625"/>
                <a:gd name="T85" fmla="*/ 14 h 886"/>
                <a:gd name="T86" fmla="*/ 10 w 625"/>
                <a:gd name="T87" fmla="*/ 12 h 886"/>
                <a:gd name="T88" fmla="*/ 10 w 625"/>
                <a:gd name="T89" fmla="*/ 11 h 886"/>
                <a:gd name="T90" fmla="*/ 10 w 625"/>
                <a:gd name="T91" fmla="*/ 9 h 886"/>
                <a:gd name="T92" fmla="*/ 10 w 625"/>
                <a:gd name="T93" fmla="*/ 8 h 886"/>
                <a:gd name="T94" fmla="*/ 10 w 625"/>
                <a:gd name="T95" fmla="*/ 7 h 886"/>
                <a:gd name="T96" fmla="*/ 9 w 625"/>
                <a:gd name="T97" fmla="*/ 6 h 886"/>
                <a:gd name="T98" fmla="*/ 8 w 625"/>
                <a:gd name="T99" fmla="*/ 5 h 886"/>
                <a:gd name="T100" fmla="*/ 7 w 625"/>
                <a:gd name="T101" fmla="*/ 4 h 886"/>
                <a:gd name="T102" fmla="*/ 6 w 625"/>
                <a:gd name="T103" fmla="*/ 4 h 886"/>
                <a:gd name="T104" fmla="*/ 5 w 625"/>
                <a:gd name="T105" fmla="*/ 4 h 886"/>
                <a:gd name="T106" fmla="*/ 3 w 625"/>
                <a:gd name="T107" fmla="*/ 4 h 886"/>
                <a:gd name="T108" fmla="*/ 2 w 625"/>
                <a:gd name="T109" fmla="*/ 5 h 886"/>
                <a:gd name="T110" fmla="*/ 1 w 625"/>
                <a:gd name="T111" fmla="*/ 5 h 8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5" h="886">
                  <a:moveTo>
                    <a:pt x="0" y="53"/>
                  </a:moveTo>
                  <a:lnTo>
                    <a:pt x="9" y="44"/>
                  </a:lnTo>
                  <a:lnTo>
                    <a:pt x="21" y="38"/>
                  </a:lnTo>
                  <a:lnTo>
                    <a:pt x="34" y="31"/>
                  </a:lnTo>
                  <a:lnTo>
                    <a:pt x="45" y="27"/>
                  </a:lnTo>
                  <a:lnTo>
                    <a:pt x="57" y="21"/>
                  </a:lnTo>
                  <a:lnTo>
                    <a:pt x="68" y="17"/>
                  </a:lnTo>
                  <a:lnTo>
                    <a:pt x="80" y="12"/>
                  </a:lnTo>
                  <a:lnTo>
                    <a:pt x="93" y="10"/>
                  </a:lnTo>
                  <a:lnTo>
                    <a:pt x="102" y="6"/>
                  </a:lnTo>
                  <a:lnTo>
                    <a:pt x="114" y="4"/>
                  </a:lnTo>
                  <a:lnTo>
                    <a:pt x="125" y="2"/>
                  </a:lnTo>
                  <a:lnTo>
                    <a:pt x="139" y="0"/>
                  </a:lnTo>
                  <a:lnTo>
                    <a:pt x="148" y="0"/>
                  </a:lnTo>
                  <a:lnTo>
                    <a:pt x="161" y="0"/>
                  </a:lnTo>
                  <a:lnTo>
                    <a:pt x="173" y="0"/>
                  </a:lnTo>
                  <a:lnTo>
                    <a:pt x="184" y="2"/>
                  </a:lnTo>
                  <a:lnTo>
                    <a:pt x="194" y="2"/>
                  </a:lnTo>
                  <a:lnTo>
                    <a:pt x="205" y="4"/>
                  </a:lnTo>
                  <a:lnTo>
                    <a:pt x="216" y="8"/>
                  </a:lnTo>
                  <a:lnTo>
                    <a:pt x="226" y="10"/>
                  </a:lnTo>
                  <a:lnTo>
                    <a:pt x="237" y="13"/>
                  </a:lnTo>
                  <a:lnTo>
                    <a:pt x="247" y="17"/>
                  </a:lnTo>
                  <a:lnTo>
                    <a:pt x="256" y="21"/>
                  </a:lnTo>
                  <a:lnTo>
                    <a:pt x="268" y="25"/>
                  </a:lnTo>
                  <a:lnTo>
                    <a:pt x="277" y="31"/>
                  </a:lnTo>
                  <a:lnTo>
                    <a:pt x="287" y="36"/>
                  </a:lnTo>
                  <a:lnTo>
                    <a:pt x="298" y="40"/>
                  </a:lnTo>
                  <a:lnTo>
                    <a:pt x="306" y="48"/>
                  </a:lnTo>
                  <a:lnTo>
                    <a:pt x="315" y="55"/>
                  </a:lnTo>
                  <a:lnTo>
                    <a:pt x="323" y="61"/>
                  </a:lnTo>
                  <a:lnTo>
                    <a:pt x="332" y="69"/>
                  </a:lnTo>
                  <a:lnTo>
                    <a:pt x="342" y="76"/>
                  </a:lnTo>
                  <a:lnTo>
                    <a:pt x="348" y="84"/>
                  </a:lnTo>
                  <a:lnTo>
                    <a:pt x="355" y="91"/>
                  </a:lnTo>
                  <a:lnTo>
                    <a:pt x="363" y="99"/>
                  </a:lnTo>
                  <a:lnTo>
                    <a:pt x="368" y="109"/>
                  </a:lnTo>
                  <a:lnTo>
                    <a:pt x="376" y="118"/>
                  </a:lnTo>
                  <a:lnTo>
                    <a:pt x="382" y="128"/>
                  </a:lnTo>
                  <a:lnTo>
                    <a:pt x="389" y="137"/>
                  </a:lnTo>
                  <a:lnTo>
                    <a:pt x="393" y="147"/>
                  </a:lnTo>
                  <a:lnTo>
                    <a:pt x="399" y="158"/>
                  </a:lnTo>
                  <a:lnTo>
                    <a:pt x="403" y="167"/>
                  </a:lnTo>
                  <a:lnTo>
                    <a:pt x="408" y="179"/>
                  </a:lnTo>
                  <a:lnTo>
                    <a:pt x="412" y="190"/>
                  </a:lnTo>
                  <a:lnTo>
                    <a:pt x="416" y="202"/>
                  </a:lnTo>
                  <a:lnTo>
                    <a:pt x="418" y="213"/>
                  </a:lnTo>
                  <a:lnTo>
                    <a:pt x="420" y="225"/>
                  </a:lnTo>
                  <a:lnTo>
                    <a:pt x="424" y="236"/>
                  </a:lnTo>
                  <a:lnTo>
                    <a:pt x="424" y="249"/>
                  </a:lnTo>
                  <a:lnTo>
                    <a:pt x="425" y="261"/>
                  </a:lnTo>
                  <a:lnTo>
                    <a:pt x="427" y="272"/>
                  </a:lnTo>
                  <a:lnTo>
                    <a:pt x="427" y="285"/>
                  </a:lnTo>
                  <a:lnTo>
                    <a:pt x="427" y="299"/>
                  </a:lnTo>
                  <a:lnTo>
                    <a:pt x="425" y="312"/>
                  </a:lnTo>
                  <a:lnTo>
                    <a:pt x="424" y="323"/>
                  </a:lnTo>
                  <a:lnTo>
                    <a:pt x="424" y="339"/>
                  </a:lnTo>
                  <a:lnTo>
                    <a:pt x="420" y="350"/>
                  </a:lnTo>
                  <a:lnTo>
                    <a:pt x="418" y="363"/>
                  </a:lnTo>
                  <a:lnTo>
                    <a:pt x="414" y="377"/>
                  </a:lnTo>
                  <a:lnTo>
                    <a:pt x="412" y="390"/>
                  </a:lnTo>
                  <a:lnTo>
                    <a:pt x="405" y="405"/>
                  </a:lnTo>
                  <a:lnTo>
                    <a:pt x="401" y="418"/>
                  </a:lnTo>
                  <a:lnTo>
                    <a:pt x="393" y="432"/>
                  </a:lnTo>
                  <a:lnTo>
                    <a:pt x="389" y="447"/>
                  </a:lnTo>
                  <a:lnTo>
                    <a:pt x="382" y="458"/>
                  </a:lnTo>
                  <a:lnTo>
                    <a:pt x="374" y="472"/>
                  </a:lnTo>
                  <a:lnTo>
                    <a:pt x="368" y="483"/>
                  </a:lnTo>
                  <a:lnTo>
                    <a:pt x="363" y="496"/>
                  </a:lnTo>
                  <a:lnTo>
                    <a:pt x="355" y="508"/>
                  </a:lnTo>
                  <a:lnTo>
                    <a:pt x="349" y="519"/>
                  </a:lnTo>
                  <a:lnTo>
                    <a:pt x="346" y="533"/>
                  </a:lnTo>
                  <a:lnTo>
                    <a:pt x="342" y="544"/>
                  </a:lnTo>
                  <a:lnTo>
                    <a:pt x="334" y="553"/>
                  </a:lnTo>
                  <a:lnTo>
                    <a:pt x="330" y="565"/>
                  </a:lnTo>
                  <a:lnTo>
                    <a:pt x="327" y="574"/>
                  </a:lnTo>
                  <a:lnTo>
                    <a:pt x="323" y="586"/>
                  </a:lnTo>
                  <a:lnTo>
                    <a:pt x="319" y="595"/>
                  </a:lnTo>
                  <a:lnTo>
                    <a:pt x="315" y="607"/>
                  </a:lnTo>
                  <a:lnTo>
                    <a:pt x="313" y="614"/>
                  </a:lnTo>
                  <a:lnTo>
                    <a:pt x="311" y="626"/>
                  </a:lnTo>
                  <a:lnTo>
                    <a:pt x="308" y="633"/>
                  </a:lnTo>
                  <a:lnTo>
                    <a:pt x="306" y="641"/>
                  </a:lnTo>
                  <a:lnTo>
                    <a:pt x="302" y="649"/>
                  </a:lnTo>
                  <a:lnTo>
                    <a:pt x="302" y="656"/>
                  </a:lnTo>
                  <a:lnTo>
                    <a:pt x="298" y="666"/>
                  </a:lnTo>
                  <a:lnTo>
                    <a:pt x="298" y="671"/>
                  </a:lnTo>
                  <a:lnTo>
                    <a:pt x="296" y="679"/>
                  </a:lnTo>
                  <a:lnTo>
                    <a:pt x="296" y="687"/>
                  </a:lnTo>
                  <a:lnTo>
                    <a:pt x="294" y="692"/>
                  </a:lnTo>
                  <a:lnTo>
                    <a:pt x="294" y="700"/>
                  </a:lnTo>
                  <a:lnTo>
                    <a:pt x="294" y="707"/>
                  </a:lnTo>
                  <a:lnTo>
                    <a:pt x="294" y="711"/>
                  </a:lnTo>
                  <a:lnTo>
                    <a:pt x="294" y="719"/>
                  </a:lnTo>
                  <a:lnTo>
                    <a:pt x="294" y="725"/>
                  </a:lnTo>
                  <a:lnTo>
                    <a:pt x="294" y="728"/>
                  </a:lnTo>
                  <a:lnTo>
                    <a:pt x="298" y="734"/>
                  </a:lnTo>
                  <a:lnTo>
                    <a:pt x="298" y="738"/>
                  </a:lnTo>
                  <a:lnTo>
                    <a:pt x="298" y="744"/>
                  </a:lnTo>
                  <a:lnTo>
                    <a:pt x="298" y="747"/>
                  </a:lnTo>
                  <a:lnTo>
                    <a:pt x="300" y="751"/>
                  </a:lnTo>
                  <a:lnTo>
                    <a:pt x="304" y="757"/>
                  </a:lnTo>
                  <a:lnTo>
                    <a:pt x="308" y="766"/>
                  </a:lnTo>
                  <a:lnTo>
                    <a:pt x="313" y="770"/>
                  </a:lnTo>
                  <a:lnTo>
                    <a:pt x="319" y="776"/>
                  </a:lnTo>
                  <a:lnTo>
                    <a:pt x="325" y="780"/>
                  </a:lnTo>
                  <a:lnTo>
                    <a:pt x="334" y="784"/>
                  </a:lnTo>
                  <a:lnTo>
                    <a:pt x="338" y="785"/>
                  </a:lnTo>
                  <a:lnTo>
                    <a:pt x="342" y="785"/>
                  </a:lnTo>
                  <a:lnTo>
                    <a:pt x="346" y="785"/>
                  </a:lnTo>
                  <a:lnTo>
                    <a:pt x="351" y="787"/>
                  </a:lnTo>
                  <a:lnTo>
                    <a:pt x="355" y="787"/>
                  </a:lnTo>
                  <a:lnTo>
                    <a:pt x="361" y="787"/>
                  </a:lnTo>
                  <a:lnTo>
                    <a:pt x="367" y="787"/>
                  </a:lnTo>
                  <a:lnTo>
                    <a:pt x="372" y="789"/>
                  </a:lnTo>
                  <a:lnTo>
                    <a:pt x="376" y="787"/>
                  </a:lnTo>
                  <a:lnTo>
                    <a:pt x="382" y="787"/>
                  </a:lnTo>
                  <a:lnTo>
                    <a:pt x="387" y="787"/>
                  </a:lnTo>
                  <a:lnTo>
                    <a:pt x="393" y="787"/>
                  </a:lnTo>
                  <a:lnTo>
                    <a:pt x="399" y="787"/>
                  </a:lnTo>
                  <a:lnTo>
                    <a:pt x="405" y="787"/>
                  </a:lnTo>
                  <a:lnTo>
                    <a:pt x="412" y="785"/>
                  </a:lnTo>
                  <a:lnTo>
                    <a:pt x="420" y="785"/>
                  </a:lnTo>
                  <a:lnTo>
                    <a:pt x="424" y="784"/>
                  </a:lnTo>
                  <a:lnTo>
                    <a:pt x="431" y="784"/>
                  </a:lnTo>
                  <a:lnTo>
                    <a:pt x="437" y="780"/>
                  </a:lnTo>
                  <a:lnTo>
                    <a:pt x="443" y="780"/>
                  </a:lnTo>
                  <a:lnTo>
                    <a:pt x="448" y="778"/>
                  </a:lnTo>
                  <a:lnTo>
                    <a:pt x="454" y="776"/>
                  </a:lnTo>
                  <a:lnTo>
                    <a:pt x="460" y="774"/>
                  </a:lnTo>
                  <a:lnTo>
                    <a:pt x="465" y="772"/>
                  </a:lnTo>
                  <a:lnTo>
                    <a:pt x="469" y="770"/>
                  </a:lnTo>
                  <a:lnTo>
                    <a:pt x="475" y="768"/>
                  </a:lnTo>
                  <a:lnTo>
                    <a:pt x="481" y="768"/>
                  </a:lnTo>
                  <a:lnTo>
                    <a:pt x="486" y="766"/>
                  </a:lnTo>
                  <a:lnTo>
                    <a:pt x="490" y="763"/>
                  </a:lnTo>
                  <a:lnTo>
                    <a:pt x="494" y="763"/>
                  </a:lnTo>
                  <a:lnTo>
                    <a:pt x="498" y="761"/>
                  </a:lnTo>
                  <a:lnTo>
                    <a:pt x="503" y="759"/>
                  </a:lnTo>
                  <a:lnTo>
                    <a:pt x="511" y="755"/>
                  </a:lnTo>
                  <a:lnTo>
                    <a:pt x="519" y="751"/>
                  </a:lnTo>
                  <a:lnTo>
                    <a:pt x="526" y="747"/>
                  </a:lnTo>
                  <a:lnTo>
                    <a:pt x="532" y="744"/>
                  </a:lnTo>
                  <a:lnTo>
                    <a:pt x="538" y="738"/>
                  </a:lnTo>
                  <a:lnTo>
                    <a:pt x="543" y="734"/>
                  </a:lnTo>
                  <a:lnTo>
                    <a:pt x="549" y="730"/>
                  </a:lnTo>
                  <a:lnTo>
                    <a:pt x="553" y="727"/>
                  </a:lnTo>
                  <a:lnTo>
                    <a:pt x="560" y="719"/>
                  </a:lnTo>
                  <a:lnTo>
                    <a:pt x="566" y="711"/>
                  </a:lnTo>
                  <a:lnTo>
                    <a:pt x="572" y="704"/>
                  </a:lnTo>
                  <a:lnTo>
                    <a:pt x="577" y="698"/>
                  </a:lnTo>
                  <a:lnTo>
                    <a:pt x="579" y="692"/>
                  </a:lnTo>
                  <a:lnTo>
                    <a:pt x="581" y="688"/>
                  </a:lnTo>
                  <a:lnTo>
                    <a:pt x="583" y="688"/>
                  </a:lnTo>
                  <a:lnTo>
                    <a:pt x="585" y="688"/>
                  </a:lnTo>
                  <a:lnTo>
                    <a:pt x="589" y="692"/>
                  </a:lnTo>
                  <a:lnTo>
                    <a:pt x="593" y="698"/>
                  </a:lnTo>
                  <a:lnTo>
                    <a:pt x="595" y="704"/>
                  </a:lnTo>
                  <a:lnTo>
                    <a:pt x="600" y="711"/>
                  </a:lnTo>
                  <a:lnTo>
                    <a:pt x="604" y="717"/>
                  </a:lnTo>
                  <a:lnTo>
                    <a:pt x="608" y="725"/>
                  </a:lnTo>
                  <a:lnTo>
                    <a:pt x="614" y="732"/>
                  </a:lnTo>
                  <a:lnTo>
                    <a:pt x="617" y="740"/>
                  </a:lnTo>
                  <a:lnTo>
                    <a:pt x="619" y="747"/>
                  </a:lnTo>
                  <a:lnTo>
                    <a:pt x="623" y="755"/>
                  </a:lnTo>
                  <a:lnTo>
                    <a:pt x="625" y="761"/>
                  </a:lnTo>
                  <a:lnTo>
                    <a:pt x="625" y="766"/>
                  </a:lnTo>
                  <a:lnTo>
                    <a:pt x="625" y="770"/>
                  </a:lnTo>
                  <a:lnTo>
                    <a:pt x="623" y="776"/>
                  </a:lnTo>
                  <a:lnTo>
                    <a:pt x="619" y="778"/>
                  </a:lnTo>
                  <a:lnTo>
                    <a:pt x="617" y="780"/>
                  </a:lnTo>
                  <a:lnTo>
                    <a:pt x="614" y="784"/>
                  </a:lnTo>
                  <a:lnTo>
                    <a:pt x="610" y="787"/>
                  </a:lnTo>
                  <a:lnTo>
                    <a:pt x="604" y="791"/>
                  </a:lnTo>
                  <a:lnTo>
                    <a:pt x="596" y="797"/>
                  </a:lnTo>
                  <a:lnTo>
                    <a:pt x="589" y="803"/>
                  </a:lnTo>
                  <a:lnTo>
                    <a:pt x="583" y="808"/>
                  </a:lnTo>
                  <a:lnTo>
                    <a:pt x="577" y="810"/>
                  </a:lnTo>
                  <a:lnTo>
                    <a:pt x="574" y="814"/>
                  </a:lnTo>
                  <a:lnTo>
                    <a:pt x="570" y="816"/>
                  </a:lnTo>
                  <a:lnTo>
                    <a:pt x="564" y="820"/>
                  </a:lnTo>
                  <a:lnTo>
                    <a:pt x="558" y="822"/>
                  </a:lnTo>
                  <a:lnTo>
                    <a:pt x="555" y="827"/>
                  </a:lnTo>
                  <a:lnTo>
                    <a:pt x="549" y="829"/>
                  </a:lnTo>
                  <a:lnTo>
                    <a:pt x="545" y="833"/>
                  </a:lnTo>
                  <a:lnTo>
                    <a:pt x="538" y="835"/>
                  </a:lnTo>
                  <a:lnTo>
                    <a:pt x="534" y="839"/>
                  </a:lnTo>
                  <a:lnTo>
                    <a:pt x="526" y="841"/>
                  </a:lnTo>
                  <a:lnTo>
                    <a:pt x="520" y="844"/>
                  </a:lnTo>
                  <a:lnTo>
                    <a:pt x="515" y="848"/>
                  </a:lnTo>
                  <a:lnTo>
                    <a:pt x="509" y="850"/>
                  </a:lnTo>
                  <a:lnTo>
                    <a:pt x="503" y="854"/>
                  </a:lnTo>
                  <a:lnTo>
                    <a:pt x="498" y="858"/>
                  </a:lnTo>
                  <a:lnTo>
                    <a:pt x="492" y="860"/>
                  </a:lnTo>
                  <a:lnTo>
                    <a:pt x="484" y="862"/>
                  </a:lnTo>
                  <a:lnTo>
                    <a:pt x="479" y="863"/>
                  </a:lnTo>
                  <a:lnTo>
                    <a:pt x="471" y="867"/>
                  </a:lnTo>
                  <a:lnTo>
                    <a:pt x="463" y="869"/>
                  </a:lnTo>
                  <a:lnTo>
                    <a:pt x="458" y="871"/>
                  </a:lnTo>
                  <a:lnTo>
                    <a:pt x="450" y="873"/>
                  </a:lnTo>
                  <a:lnTo>
                    <a:pt x="444" y="875"/>
                  </a:lnTo>
                  <a:lnTo>
                    <a:pt x="437" y="877"/>
                  </a:lnTo>
                  <a:lnTo>
                    <a:pt x="431" y="879"/>
                  </a:lnTo>
                  <a:lnTo>
                    <a:pt x="424" y="881"/>
                  </a:lnTo>
                  <a:lnTo>
                    <a:pt x="418" y="882"/>
                  </a:lnTo>
                  <a:lnTo>
                    <a:pt x="412" y="882"/>
                  </a:lnTo>
                  <a:lnTo>
                    <a:pt x="403" y="884"/>
                  </a:lnTo>
                  <a:lnTo>
                    <a:pt x="397" y="884"/>
                  </a:lnTo>
                  <a:lnTo>
                    <a:pt x="391" y="886"/>
                  </a:lnTo>
                  <a:lnTo>
                    <a:pt x="384" y="886"/>
                  </a:lnTo>
                  <a:lnTo>
                    <a:pt x="378" y="886"/>
                  </a:lnTo>
                  <a:lnTo>
                    <a:pt x="368" y="886"/>
                  </a:lnTo>
                  <a:lnTo>
                    <a:pt x="363" y="886"/>
                  </a:lnTo>
                  <a:lnTo>
                    <a:pt x="355" y="884"/>
                  </a:lnTo>
                  <a:lnTo>
                    <a:pt x="349" y="884"/>
                  </a:lnTo>
                  <a:lnTo>
                    <a:pt x="342" y="882"/>
                  </a:lnTo>
                  <a:lnTo>
                    <a:pt x="334" y="882"/>
                  </a:lnTo>
                  <a:lnTo>
                    <a:pt x="329" y="881"/>
                  </a:lnTo>
                  <a:lnTo>
                    <a:pt x="321" y="877"/>
                  </a:lnTo>
                  <a:lnTo>
                    <a:pt x="315" y="875"/>
                  </a:lnTo>
                  <a:lnTo>
                    <a:pt x="310" y="873"/>
                  </a:lnTo>
                  <a:lnTo>
                    <a:pt x="302" y="871"/>
                  </a:lnTo>
                  <a:lnTo>
                    <a:pt x="298" y="867"/>
                  </a:lnTo>
                  <a:lnTo>
                    <a:pt x="291" y="863"/>
                  </a:lnTo>
                  <a:lnTo>
                    <a:pt x="285" y="862"/>
                  </a:lnTo>
                  <a:lnTo>
                    <a:pt x="279" y="856"/>
                  </a:lnTo>
                  <a:lnTo>
                    <a:pt x="273" y="852"/>
                  </a:lnTo>
                  <a:lnTo>
                    <a:pt x="268" y="848"/>
                  </a:lnTo>
                  <a:lnTo>
                    <a:pt x="262" y="844"/>
                  </a:lnTo>
                  <a:lnTo>
                    <a:pt x="256" y="839"/>
                  </a:lnTo>
                  <a:lnTo>
                    <a:pt x="253" y="833"/>
                  </a:lnTo>
                  <a:lnTo>
                    <a:pt x="247" y="829"/>
                  </a:lnTo>
                  <a:lnTo>
                    <a:pt x="243" y="825"/>
                  </a:lnTo>
                  <a:lnTo>
                    <a:pt x="239" y="820"/>
                  </a:lnTo>
                  <a:lnTo>
                    <a:pt x="235" y="814"/>
                  </a:lnTo>
                  <a:lnTo>
                    <a:pt x="232" y="808"/>
                  </a:lnTo>
                  <a:lnTo>
                    <a:pt x="228" y="804"/>
                  </a:lnTo>
                  <a:lnTo>
                    <a:pt x="224" y="797"/>
                  </a:lnTo>
                  <a:lnTo>
                    <a:pt x="220" y="793"/>
                  </a:lnTo>
                  <a:lnTo>
                    <a:pt x="218" y="787"/>
                  </a:lnTo>
                  <a:lnTo>
                    <a:pt x="216" y="784"/>
                  </a:lnTo>
                  <a:lnTo>
                    <a:pt x="213" y="776"/>
                  </a:lnTo>
                  <a:lnTo>
                    <a:pt x="211" y="770"/>
                  </a:lnTo>
                  <a:lnTo>
                    <a:pt x="209" y="763"/>
                  </a:lnTo>
                  <a:lnTo>
                    <a:pt x="207" y="757"/>
                  </a:lnTo>
                  <a:lnTo>
                    <a:pt x="205" y="751"/>
                  </a:lnTo>
                  <a:lnTo>
                    <a:pt x="205" y="747"/>
                  </a:lnTo>
                  <a:lnTo>
                    <a:pt x="201" y="740"/>
                  </a:lnTo>
                  <a:lnTo>
                    <a:pt x="201" y="734"/>
                  </a:lnTo>
                  <a:lnTo>
                    <a:pt x="199" y="728"/>
                  </a:lnTo>
                  <a:lnTo>
                    <a:pt x="197" y="723"/>
                  </a:lnTo>
                  <a:lnTo>
                    <a:pt x="197" y="715"/>
                  </a:lnTo>
                  <a:lnTo>
                    <a:pt x="197" y="711"/>
                  </a:lnTo>
                  <a:lnTo>
                    <a:pt x="196" y="704"/>
                  </a:lnTo>
                  <a:lnTo>
                    <a:pt x="196" y="698"/>
                  </a:lnTo>
                  <a:lnTo>
                    <a:pt x="196" y="692"/>
                  </a:lnTo>
                  <a:lnTo>
                    <a:pt x="196" y="687"/>
                  </a:lnTo>
                  <a:lnTo>
                    <a:pt x="196" y="679"/>
                  </a:lnTo>
                  <a:lnTo>
                    <a:pt x="196" y="673"/>
                  </a:lnTo>
                  <a:lnTo>
                    <a:pt x="196" y="668"/>
                  </a:lnTo>
                  <a:lnTo>
                    <a:pt x="196" y="662"/>
                  </a:lnTo>
                  <a:lnTo>
                    <a:pt x="196" y="654"/>
                  </a:lnTo>
                  <a:lnTo>
                    <a:pt x="197" y="649"/>
                  </a:lnTo>
                  <a:lnTo>
                    <a:pt x="197" y="643"/>
                  </a:lnTo>
                  <a:lnTo>
                    <a:pt x="199" y="637"/>
                  </a:lnTo>
                  <a:lnTo>
                    <a:pt x="199" y="631"/>
                  </a:lnTo>
                  <a:lnTo>
                    <a:pt x="201" y="626"/>
                  </a:lnTo>
                  <a:lnTo>
                    <a:pt x="201" y="620"/>
                  </a:lnTo>
                  <a:lnTo>
                    <a:pt x="205" y="614"/>
                  </a:lnTo>
                  <a:lnTo>
                    <a:pt x="205" y="609"/>
                  </a:lnTo>
                  <a:lnTo>
                    <a:pt x="207" y="603"/>
                  </a:lnTo>
                  <a:lnTo>
                    <a:pt x="207" y="595"/>
                  </a:lnTo>
                  <a:lnTo>
                    <a:pt x="209" y="592"/>
                  </a:lnTo>
                  <a:lnTo>
                    <a:pt x="211" y="586"/>
                  </a:lnTo>
                  <a:lnTo>
                    <a:pt x="213" y="580"/>
                  </a:lnTo>
                  <a:lnTo>
                    <a:pt x="213" y="574"/>
                  </a:lnTo>
                  <a:lnTo>
                    <a:pt x="216" y="571"/>
                  </a:lnTo>
                  <a:lnTo>
                    <a:pt x="218" y="563"/>
                  </a:lnTo>
                  <a:lnTo>
                    <a:pt x="218" y="559"/>
                  </a:lnTo>
                  <a:lnTo>
                    <a:pt x="220" y="553"/>
                  </a:lnTo>
                  <a:lnTo>
                    <a:pt x="224" y="550"/>
                  </a:lnTo>
                  <a:lnTo>
                    <a:pt x="224" y="544"/>
                  </a:lnTo>
                  <a:lnTo>
                    <a:pt x="226" y="540"/>
                  </a:lnTo>
                  <a:lnTo>
                    <a:pt x="228" y="536"/>
                  </a:lnTo>
                  <a:lnTo>
                    <a:pt x="230" y="531"/>
                  </a:lnTo>
                  <a:lnTo>
                    <a:pt x="235" y="523"/>
                  </a:lnTo>
                  <a:lnTo>
                    <a:pt x="241" y="515"/>
                  </a:lnTo>
                  <a:lnTo>
                    <a:pt x="243" y="508"/>
                  </a:lnTo>
                  <a:lnTo>
                    <a:pt x="247" y="500"/>
                  </a:lnTo>
                  <a:lnTo>
                    <a:pt x="253" y="493"/>
                  </a:lnTo>
                  <a:lnTo>
                    <a:pt x="254" y="485"/>
                  </a:lnTo>
                  <a:lnTo>
                    <a:pt x="258" y="479"/>
                  </a:lnTo>
                  <a:lnTo>
                    <a:pt x="262" y="472"/>
                  </a:lnTo>
                  <a:lnTo>
                    <a:pt x="266" y="464"/>
                  </a:lnTo>
                  <a:lnTo>
                    <a:pt x="270" y="458"/>
                  </a:lnTo>
                  <a:lnTo>
                    <a:pt x="273" y="451"/>
                  </a:lnTo>
                  <a:lnTo>
                    <a:pt x="277" y="445"/>
                  </a:lnTo>
                  <a:lnTo>
                    <a:pt x="279" y="437"/>
                  </a:lnTo>
                  <a:lnTo>
                    <a:pt x="283" y="430"/>
                  </a:lnTo>
                  <a:lnTo>
                    <a:pt x="285" y="422"/>
                  </a:lnTo>
                  <a:lnTo>
                    <a:pt x="289" y="417"/>
                  </a:lnTo>
                  <a:lnTo>
                    <a:pt x="291" y="411"/>
                  </a:lnTo>
                  <a:lnTo>
                    <a:pt x="294" y="403"/>
                  </a:lnTo>
                  <a:lnTo>
                    <a:pt x="296" y="398"/>
                  </a:lnTo>
                  <a:lnTo>
                    <a:pt x="298" y="390"/>
                  </a:lnTo>
                  <a:lnTo>
                    <a:pt x="298" y="382"/>
                  </a:lnTo>
                  <a:lnTo>
                    <a:pt x="302" y="377"/>
                  </a:lnTo>
                  <a:lnTo>
                    <a:pt x="304" y="369"/>
                  </a:lnTo>
                  <a:lnTo>
                    <a:pt x="306" y="363"/>
                  </a:lnTo>
                  <a:lnTo>
                    <a:pt x="306" y="356"/>
                  </a:lnTo>
                  <a:lnTo>
                    <a:pt x="308" y="350"/>
                  </a:lnTo>
                  <a:lnTo>
                    <a:pt x="308" y="340"/>
                  </a:lnTo>
                  <a:lnTo>
                    <a:pt x="310" y="335"/>
                  </a:lnTo>
                  <a:lnTo>
                    <a:pt x="310" y="327"/>
                  </a:lnTo>
                  <a:lnTo>
                    <a:pt x="311" y="321"/>
                  </a:lnTo>
                  <a:lnTo>
                    <a:pt x="311" y="312"/>
                  </a:lnTo>
                  <a:lnTo>
                    <a:pt x="311" y="306"/>
                  </a:lnTo>
                  <a:lnTo>
                    <a:pt x="311" y="299"/>
                  </a:lnTo>
                  <a:lnTo>
                    <a:pt x="311" y="293"/>
                  </a:lnTo>
                  <a:lnTo>
                    <a:pt x="311" y="285"/>
                  </a:lnTo>
                  <a:lnTo>
                    <a:pt x="310" y="276"/>
                  </a:lnTo>
                  <a:lnTo>
                    <a:pt x="308" y="270"/>
                  </a:lnTo>
                  <a:lnTo>
                    <a:pt x="308" y="263"/>
                  </a:lnTo>
                  <a:lnTo>
                    <a:pt x="308" y="257"/>
                  </a:lnTo>
                  <a:lnTo>
                    <a:pt x="308" y="249"/>
                  </a:lnTo>
                  <a:lnTo>
                    <a:pt x="308" y="244"/>
                  </a:lnTo>
                  <a:lnTo>
                    <a:pt x="308" y="238"/>
                  </a:lnTo>
                  <a:lnTo>
                    <a:pt x="306" y="232"/>
                  </a:lnTo>
                  <a:lnTo>
                    <a:pt x="306" y="226"/>
                  </a:lnTo>
                  <a:lnTo>
                    <a:pt x="304" y="221"/>
                  </a:lnTo>
                  <a:lnTo>
                    <a:pt x="304" y="217"/>
                  </a:lnTo>
                  <a:lnTo>
                    <a:pt x="302" y="211"/>
                  </a:lnTo>
                  <a:lnTo>
                    <a:pt x="300" y="205"/>
                  </a:lnTo>
                  <a:lnTo>
                    <a:pt x="298" y="202"/>
                  </a:lnTo>
                  <a:lnTo>
                    <a:pt x="298" y="196"/>
                  </a:lnTo>
                  <a:lnTo>
                    <a:pt x="294" y="190"/>
                  </a:lnTo>
                  <a:lnTo>
                    <a:pt x="292" y="186"/>
                  </a:lnTo>
                  <a:lnTo>
                    <a:pt x="291" y="181"/>
                  </a:lnTo>
                  <a:lnTo>
                    <a:pt x="287" y="177"/>
                  </a:lnTo>
                  <a:lnTo>
                    <a:pt x="285" y="173"/>
                  </a:lnTo>
                  <a:lnTo>
                    <a:pt x="283" y="167"/>
                  </a:lnTo>
                  <a:lnTo>
                    <a:pt x="277" y="162"/>
                  </a:lnTo>
                  <a:lnTo>
                    <a:pt x="275" y="158"/>
                  </a:lnTo>
                  <a:lnTo>
                    <a:pt x="270" y="154"/>
                  </a:lnTo>
                  <a:lnTo>
                    <a:pt x="264" y="150"/>
                  </a:lnTo>
                  <a:lnTo>
                    <a:pt x="260" y="145"/>
                  </a:lnTo>
                  <a:lnTo>
                    <a:pt x="254" y="141"/>
                  </a:lnTo>
                  <a:lnTo>
                    <a:pt x="249" y="135"/>
                  </a:lnTo>
                  <a:lnTo>
                    <a:pt x="243" y="131"/>
                  </a:lnTo>
                  <a:lnTo>
                    <a:pt x="237" y="126"/>
                  </a:lnTo>
                  <a:lnTo>
                    <a:pt x="230" y="122"/>
                  </a:lnTo>
                  <a:lnTo>
                    <a:pt x="222" y="116"/>
                  </a:lnTo>
                  <a:lnTo>
                    <a:pt x="215" y="112"/>
                  </a:lnTo>
                  <a:lnTo>
                    <a:pt x="207" y="109"/>
                  </a:lnTo>
                  <a:lnTo>
                    <a:pt x="197" y="109"/>
                  </a:lnTo>
                  <a:lnTo>
                    <a:pt x="194" y="107"/>
                  </a:lnTo>
                  <a:lnTo>
                    <a:pt x="192" y="107"/>
                  </a:lnTo>
                  <a:lnTo>
                    <a:pt x="186" y="105"/>
                  </a:lnTo>
                  <a:lnTo>
                    <a:pt x="182" y="105"/>
                  </a:lnTo>
                  <a:lnTo>
                    <a:pt x="177" y="103"/>
                  </a:lnTo>
                  <a:lnTo>
                    <a:pt x="175" y="103"/>
                  </a:lnTo>
                  <a:lnTo>
                    <a:pt x="169" y="103"/>
                  </a:lnTo>
                  <a:lnTo>
                    <a:pt x="165" y="103"/>
                  </a:lnTo>
                  <a:lnTo>
                    <a:pt x="161" y="103"/>
                  </a:lnTo>
                  <a:lnTo>
                    <a:pt x="156" y="103"/>
                  </a:lnTo>
                  <a:lnTo>
                    <a:pt x="152" y="103"/>
                  </a:lnTo>
                  <a:lnTo>
                    <a:pt x="146" y="105"/>
                  </a:lnTo>
                  <a:lnTo>
                    <a:pt x="142" y="105"/>
                  </a:lnTo>
                  <a:lnTo>
                    <a:pt x="139" y="107"/>
                  </a:lnTo>
                  <a:lnTo>
                    <a:pt x="133" y="107"/>
                  </a:lnTo>
                  <a:lnTo>
                    <a:pt x="129" y="109"/>
                  </a:lnTo>
                  <a:lnTo>
                    <a:pt x="125" y="109"/>
                  </a:lnTo>
                  <a:lnTo>
                    <a:pt x="120" y="109"/>
                  </a:lnTo>
                  <a:lnTo>
                    <a:pt x="116" y="110"/>
                  </a:lnTo>
                  <a:lnTo>
                    <a:pt x="112" y="112"/>
                  </a:lnTo>
                  <a:lnTo>
                    <a:pt x="102" y="114"/>
                  </a:lnTo>
                  <a:lnTo>
                    <a:pt x="95" y="118"/>
                  </a:lnTo>
                  <a:lnTo>
                    <a:pt x="89" y="118"/>
                  </a:lnTo>
                  <a:lnTo>
                    <a:pt x="85" y="120"/>
                  </a:lnTo>
                  <a:lnTo>
                    <a:pt x="82" y="120"/>
                  </a:lnTo>
                  <a:lnTo>
                    <a:pt x="78" y="122"/>
                  </a:lnTo>
                  <a:lnTo>
                    <a:pt x="70" y="124"/>
                  </a:lnTo>
                  <a:lnTo>
                    <a:pt x="63" y="128"/>
                  </a:lnTo>
                  <a:lnTo>
                    <a:pt x="57" y="131"/>
                  </a:lnTo>
                  <a:lnTo>
                    <a:pt x="51" y="135"/>
                  </a:lnTo>
                  <a:lnTo>
                    <a:pt x="43" y="137"/>
                  </a:lnTo>
                  <a:lnTo>
                    <a:pt x="40" y="141"/>
                  </a:lnTo>
                  <a:lnTo>
                    <a:pt x="34" y="143"/>
                  </a:lnTo>
                  <a:lnTo>
                    <a:pt x="28" y="145"/>
                  </a:lnTo>
                  <a:lnTo>
                    <a:pt x="24" y="147"/>
                  </a:lnTo>
                  <a:lnTo>
                    <a:pt x="23" y="148"/>
                  </a:lnTo>
                  <a:lnTo>
                    <a:pt x="17" y="150"/>
                  </a:lnTo>
                  <a:lnTo>
                    <a:pt x="17" y="154"/>
                  </a:lnTo>
                  <a:lnTo>
                    <a:pt x="0" y="53"/>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8" name="Freeform 14"/>
            <p:cNvSpPr>
              <a:spLocks/>
            </p:cNvSpPr>
            <p:nvPr/>
          </p:nvSpPr>
          <p:spPr bwMode="auto">
            <a:xfrm>
              <a:off x="2598" y="1850"/>
              <a:ext cx="383" cy="130"/>
            </a:xfrm>
            <a:custGeom>
              <a:avLst/>
              <a:gdLst>
                <a:gd name="T0" fmla="*/ 1 w 765"/>
                <a:gd name="T1" fmla="*/ 7 h 261"/>
                <a:gd name="T2" fmla="*/ 1 w 765"/>
                <a:gd name="T3" fmla="*/ 6 h 261"/>
                <a:gd name="T4" fmla="*/ 2 w 765"/>
                <a:gd name="T5" fmla="*/ 6 h 261"/>
                <a:gd name="T6" fmla="*/ 3 w 765"/>
                <a:gd name="T7" fmla="*/ 6 h 261"/>
                <a:gd name="T8" fmla="*/ 4 w 765"/>
                <a:gd name="T9" fmla="*/ 6 h 261"/>
                <a:gd name="T10" fmla="*/ 5 w 765"/>
                <a:gd name="T11" fmla="*/ 5 h 261"/>
                <a:gd name="T12" fmla="*/ 6 w 765"/>
                <a:gd name="T13" fmla="*/ 5 h 261"/>
                <a:gd name="T14" fmla="*/ 7 w 765"/>
                <a:gd name="T15" fmla="*/ 4 h 261"/>
                <a:gd name="T16" fmla="*/ 8 w 765"/>
                <a:gd name="T17" fmla="*/ 4 h 261"/>
                <a:gd name="T18" fmla="*/ 10 w 765"/>
                <a:gd name="T19" fmla="*/ 3 h 261"/>
                <a:gd name="T20" fmla="*/ 11 w 765"/>
                <a:gd name="T21" fmla="*/ 3 h 261"/>
                <a:gd name="T22" fmla="*/ 12 w 765"/>
                <a:gd name="T23" fmla="*/ 2 h 261"/>
                <a:gd name="T24" fmla="*/ 14 w 765"/>
                <a:gd name="T25" fmla="*/ 2 h 261"/>
                <a:gd name="T26" fmla="*/ 15 w 765"/>
                <a:gd name="T27" fmla="*/ 1 h 261"/>
                <a:gd name="T28" fmla="*/ 16 w 765"/>
                <a:gd name="T29" fmla="*/ 1 h 261"/>
                <a:gd name="T30" fmla="*/ 17 w 765"/>
                <a:gd name="T31" fmla="*/ 0 h 261"/>
                <a:gd name="T32" fmla="*/ 18 w 765"/>
                <a:gd name="T33" fmla="*/ 0 h 261"/>
                <a:gd name="T34" fmla="*/ 18 w 765"/>
                <a:gd name="T35" fmla="*/ 0 h 261"/>
                <a:gd name="T36" fmla="*/ 19 w 765"/>
                <a:gd name="T37" fmla="*/ 0 h 261"/>
                <a:gd name="T38" fmla="*/ 19 w 765"/>
                <a:gd name="T39" fmla="*/ 0 h 261"/>
                <a:gd name="T40" fmla="*/ 20 w 765"/>
                <a:gd name="T41" fmla="*/ 0 h 261"/>
                <a:gd name="T42" fmla="*/ 20 w 765"/>
                <a:gd name="T43" fmla="*/ 0 h 261"/>
                <a:gd name="T44" fmla="*/ 21 w 765"/>
                <a:gd name="T45" fmla="*/ 0 h 261"/>
                <a:gd name="T46" fmla="*/ 21 w 765"/>
                <a:gd name="T47" fmla="*/ 0 h 261"/>
                <a:gd name="T48" fmla="*/ 22 w 765"/>
                <a:gd name="T49" fmla="*/ 0 h 261"/>
                <a:gd name="T50" fmla="*/ 23 w 765"/>
                <a:gd name="T51" fmla="*/ 0 h 261"/>
                <a:gd name="T52" fmla="*/ 23 w 765"/>
                <a:gd name="T53" fmla="*/ 0 h 261"/>
                <a:gd name="T54" fmla="*/ 24 w 765"/>
                <a:gd name="T55" fmla="*/ 0 h 261"/>
                <a:gd name="T56" fmla="*/ 24 w 765"/>
                <a:gd name="T57" fmla="*/ 1 h 261"/>
                <a:gd name="T58" fmla="*/ 24 w 765"/>
                <a:gd name="T59" fmla="*/ 1 h 261"/>
                <a:gd name="T60" fmla="*/ 24 w 765"/>
                <a:gd name="T61" fmla="*/ 1 h 261"/>
                <a:gd name="T62" fmla="*/ 24 w 765"/>
                <a:gd name="T63" fmla="*/ 1 h 261"/>
                <a:gd name="T64" fmla="*/ 23 w 765"/>
                <a:gd name="T65" fmla="*/ 1 h 261"/>
                <a:gd name="T66" fmla="*/ 22 w 765"/>
                <a:gd name="T67" fmla="*/ 2 h 261"/>
                <a:gd name="T68" fmla="*/ 21 w 765"/>
                <a:gd name="T69" fmla="*/ 2 h 261"/>
                <a:gd name="T70" fmla="*/ 21 w 765"/>
                <a:gd name="T71" fmla="*/ 2 h 261"/>
                <a:gd name="T72" fmla="*/ 20 w 765"/>
                <a:gd name="T73" fmla="*/ 3 h 261"/>
                <a:gd name="T74" fmla="*/ 19 w 765"/>
                <a:gd name="T75" fmla="*/ 3 h 261"/>
                <a:gd name="T76" fmla="*/ 18 w 765"/>
                <a:gd name="T77" fmla="*/ 4 h 261"/>
                <a:gd name="T78" fmla="*/ 17 w 765"/>
                <a:gd name="T79" fmla="*/ 4 h 261"/>
                <a:gd name="T80" fmla="*/ 16 w 765"/>
                <a:gd name="T81" fmla="*/ 5 h 261"/>
                <a:gd name="T82" fmla="*/ 15 w 765"/>
                <a:gd name="T83" fmla="*/ 5 h 261"/>
                <a:gd name="T84" fmla="*/ 14 w 765"/>
                <a:gd name="T85" fmla="*/ 6 h 261"/>
                <a:gd name="T86" fmla="*/ 13 w 765"/>
                <a:gd name="T87" fmla="*/ 6 h 261"/>
                <a:gd name="T88" fmla="*/ 12 w 765"/>
                <a:gd name="T89" fmla="*/ 7 h 261"/>
                <a:gd name="T90" fmla="*/ 12 w 765"/>
                <a:gd name="T91" fmla="*/ 7 h 261"/>
                <a:gd name="T92" fmla="*/ 11 w 765"/>
                <a:gd name="T93" fmla="*/ 7 h 261"/>
                <a:gd name="T94" fmla="*/ 11 w 765"/>
                <a:gd name="T95" fmla="*/ 7 h 261"/>
                <a:gd name="T96" fmla="*/ 10 w 765"/>
                <a:gd name="T97" fmla="*/ 8 h 261"/>
                <a:gd name="T98" fmla="*/ 0 w 765"/>
                <a:gd name="T99" fmla="*/ 7 h 2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65" h="261">
                  <a:moveTo>
                    <a:pt x="0" y="234"/>
                  </a:moveTo>
                  <a:lnTo>
                    <a:pt x="3" y="232"/>
                  </a:lnTo>
                  <a:lnTo>
                    <a:pt x="9" y="230"/>
                  </a:lnTo>
                  <a:lnTo>
                    <a:pt x="13" y="228"/>
                  </a:lnTo>
                  <a:lnTo>
                    <a:pt x="19" y="226"/>
                  </a:lnTo>
                  <a:lnTo>
                    <a:pt x="24" y="223"/>
                  </a:lnTo>
                  <a:lnTo>
                    <a:pt x="32" y="221"/>
                  </a:lnTo>
                  <a:lnTo>
                    <a:pt x="38" y="219"/>
                  </a:lnTo>
                  <a:lnTo>
                    <a:pt x="43" y="215"/>
                  </a:lnTo>
                  <a:lnTo>
                    <a:pt x="53" y="211"/>
                  </a:lnTo>
                  <a:lnTo>
                    <a:pt x="60" y="209"/>
                  </a:lnTo>
                  <a:lnTo>
                    <a:pt x="72" y="205"/>
                  </a:lnTo>
                  <a:lnTo>
                    <a:pt x="79" y="202"/>
                  </a:lnTo>
                  <a:lnTo>
                    <a:pt x="91" y="198"/>
                  </a:lnTo>
                  <a:lnTo>
                    <a:pt x="102" y="194"/>
                  </a:lnTo>
                  <a:lnTo>
                    <a:pt x="112" y="190"/>
                  </a:lnTo>
                  <a:lnTo>
                    <a:pt x="123" y="185"/>
                  </a:lnTo>
                  <a:lnTo>
                    <a:pt x="135" y="181"/>
                  </a:lnTo>
                  <a:lnTo>
                    <a:pt x="148" y="177"/>
                  </a:lnTo>
                  <a:lnTo>
                    <a:pt x="159" y="171"/>
                  </a:lnTo>
                  <a:lnTo>
                    <a:pt x="173" y="167"/>
                  </a:lnTo>
                  <a:lnTo>
                    <a:pt x="186" y="162"/>
                  </a:lnTo>
                  <a:lnTo>
                    <a:pt x="199" y="156"/>
                  </a:lnTo>
                  <a:lnTo>
                    <a:pt x="212" y="150"/>
                  </a:lnTo>
                  <a:lnTo>
                    <a:pt x="226" y="145"/>
                  </a:lnTo>
                  <a:lnTo>
                    <a:pt x="239" y="139"/>
                  </a:lnTo>
                  <a:lnTo>
                    <a:pt x="252" y="135"/>
                  </a:lnTo>
                  <a:lnTo>
                    <a:pt x="268" y="131"/>
                  </a:lnTo>
                  <a:lnTo>
                    <a:pt x="281" y="126"/>
                  </a:lnTo>
                  <a:lnTo>
                    <a:pt x="294" y="120"/>
                  </a:lnTo>
                  <a:lnTo>
                    <a:pt x="309" y="114"/>
                  </a:lnTo>
                  <a:lnTo>
                    <a:pt x="323" y="108"/>
                  </a:lnTo>
                  <a:lnTo>
                    <a:pt x="338" y="103"/>
                  </a:lnTo>
                  <a:lnTo>
                    <a:pt x="351" y="97"/>
                  </a:lnTo>
                  <a:lnTo>
                    <a:pt x="364" y="93"/>
                  </a:lnTo>
                  <a:lnTo>
                    <a:pt x="378" y="88"/>
                  </a:lnTo>
                  <a:lnTo>
                    <a:pt x="391" y="82"/>
                  </a:lnTo>
                  <a:lnTo>
                    <a:pt x="404" y="76"/>
                  </a:lnTo>
                  <a:lnTo>
                    <a:pt x="420" y="72"/>
                  </a:lnTo>
                  <a:lnTo>
                    <a:pt x="431" y="67"/>
                  </a:lnTo>
                  <a:lnTo>
                    <a:pt x="444" y="61"/>
                  </a:lnTo>
                  <a:lnTo>
                    <a:pt x="456" y="57"/>
                  </a:lnTo>
                  <a:lnTo>
                    <a:pt x="467" y="53"/>
                  </a:lnTo>
                  <a:lnTo>
                    <a:pt x="478" y="48"/>
                  </a:lnTo>
                  <a:lnTo>
                    <a:pt x="490" y="44"/>
                  </a:lnTo>
                  <a:lnTo>
                    <a:pt x="501" y="40"/>
                  </a:lnTo>
                  <a:lnTo>
                    <a:pt x="513" y="36"/>
                  </a:lnTo>
                  <a:lnTo>
                    <a:pt x="522" y="31"/>
                  </a:lnTo>
                  <a:lnTo>
                    <a:pt x="532" y="29"/>
                  </a:lnTo>
                  <a:lnTo>
                    <a:pt x="541" y="23"/>
                  </a:lnTo>
                  <a:lnTo>
                    <a:pt x="551" y="21"/>
                  </a:lnTo>
                  <a:lnTo>
                    <a:pt x="558" y="17"/>
                  </a:lnTo>
                  <a:lnTo>
                    <a:pt x="566" y="15"/>
                  </a:lnTo>
                  <a:lnTo>
                    <a:pt x="574" y="13"/>
                  </a:lnTo>
                  <a:lnTo>
                    <a:pt x="581" y="10"/>
                  </a:lnTo>
                  <a:lnTo>
                    <a:pt x="585" y="8"/>
                  </a:lnTo>
                  <a:lnTo>
                    <a:pt x="591" y="6"/>
                  </a:lnTo>
                  <a:lnTo>
                    <a:pt x="594" y="4"/>
                  </a:lnTo>
                  <a:lnTo>
                    <a:pt x="600" y="2"/>
                  </a:lnTo>
                  <a:lnTo>
                    <a:pt x="604" y="0"/>
                  </a:lnTo>
                  <a:lnTo>
                    <a:pt x="606" y="0"/>
                  </a:lnTo>
                  <a:lnTo>
                    <a:pt x="613" y="2"/>
                  </a:lnTo>
                  <a:lnTo>
                    <a:pt x="615" y="2"/>
                  </a:lnTo>
                  <a:lnTo>
                    <a:pt x="621" y="2"/>
                  </a:lnTo>
                  <a:lnTo>
                    <a:pt x="625" y="4"/>
                  </a:lnTo>
                  <a:lnTo>
                    <a:pt x="632" y="6"/>
                  </a:lnTo>
                  <a:lnTo>
                    <a:pt x="636" y="6"/>
                  </a:lnTo>
                  <a:lnTo>
                    <a:pt x="644" y="8"/>
                  </a:lnTo>
                  <a:lnTo>
                    <a:pt x="650" y="8"/>
                  </a:lnTo>
                  <a:lnTo>
                    <a:pt x="659" y="10"/>
                  </a:lnTo>
                  <a:lnTo>
                    <a:pt x="665" y="10"/>
                  </a:lnTo>
                  <a:lnTo>
                    <a:pt x="672" y="13"/>
                  </a:lnTo>
                  <a:lnTo>
                    <a:pt x="680" y="13"/>
                  </a:lnTo>
                  <a:lnTo>
                    <a:pt x="688" y="17"/>
                  </a:lnTo>
                  <a:lnTo>
                    <a:pt x="695" y="17"/>
                  </a:lnTo>
                  <a:lnTo>
                    <a:pt x="703" y="19"/>
                  </a:lnTo>
                  <a:lnTo>
                    <a:pt x="710" y="21"/>
                  </a:lnTo>
                  <a:lnTo>
                    <a:pt x="718" y="21"/>
                  </a:lnTo>
                  <a:lnTo>
                    <a:pt x="726" y="23"/>
                  </a:lnTo>
                  <a:lnTo>
                    <a:pt x="731" y="25"/>
                  </a:lnTo>
                  <a:lnTo>
                    <a:pt x="737" y="27"/>
                  </a:lnTo>
                  <a:lnTo>
                    <a:pt x="743" y="29"/>
                  </a:lnTo>
                  <a:lnTo>
                    <a:pt x="748" y="29"/>
                  </a:lnTo>
                  <a:lnTo>
                    <a:pt x="752" y="31"/>
                  </a:lnTo>
                  <a:lnTo>
                    <a:pt x="756" y="31"/>
                  </a:lnTo>
                  <a:lnTo>
                    <a:pt x="762" y="32"/>
                  </a:lnTo>
                  <a:lnTo>
                    <a:pt x="764" y="32"/>
                  </a:lnTo>
                  <a:lnTo>
                    <a:pt x="765" y="34"/>
                  </a:lnTo>
                  <a:lnTo>
                    <a:pt x="764" y="34"/>
                  </a:lnTo>
                  <a:lnTo>
                    <a:pt x="758" y="36"/>
                  </a:lnTo>
                  <a:lnTo>
                    <a:pt x="754" y="38"/>
                  </a:lnTo>
                  <a:lnTo>
                    <a:pt x="752" y="40"/>
                  </a:lnTo>
                  <a:lnTo>
                    <a:pt x="746" y="42"/>
                  </a:lnTo>
                  <a:lnTo>
                    <a:pt x="743" y="44"/>
                  </a:lnTo>
                  <a:lnTo>
                    <a:pt x="737" y="46"/>
                  </a:lnTo>
                  <a:lnTo>
                    <a:pt x="731" y="50"/>
                  </a:lnTo>
                  <a:lnTo>
                    <a:pt x="726" y="53"/>
                  </a:lnTo>
                  <a:lnTo>
                    <a:pt x="718" y="55"/>
                  </a:lnTo>
                  <a:lnTo>
                    <a:pt x="712" y="57"/>
                  </a:lnTo>
                  <a:lnTo>
                    <a:pt x="705" y="61"/>
                  </a:lnTo>
                  <a:lnTo>
                    <a:pt x="697" y="67"/>
                  </a:lnTo>
                  <a:lnTo>
                    <a:pt x="691" y="70"/>
                  </a:lnTo>
                  <a:lnTo>
                    <a:pt x="680" y="74"/>
                  </a:lnTo>
                  <a:lnTo>
                    <a:pt x="672" y="78"/>
                  </a:lnTo>
                  <a:lnTo>
                    <a:pt x="663" y="84"/>
                  </a:lnTo>
                  <a:lnTo>
                    <a:pt x="655" y="88"/>
                  </a:lnTo>
                  <a:lnTo>
                    <a:pt x="644" y="91"/>
                  </a:lnTo>
                  <a:lnTo>
                    <a:pt x="636" y="97"/>
                  </a:lnTo>
                  <a:lnTo>
                    <a:pt x="627" y="101"/>
                  </a:lnTo>
                  <a:lnTo>
                    <a:pt x="617" y="107"/>
                  </a:lnTo>
                  <a:lnTo>
                    <a:pt x="606" y="112"/>
                  </a:lnTo>
                  <a:lnTo>
                    <a:pt x="596" y="116"/>
                  </a:lnTo>
                  <a:lnTo>
                    <a:pt x="585" y="122"/>
                  </a:lnTo>
                  <a:lnTo>
                    <a:pt x="575" y="127"/>
                  </a:lnTo>
                  <a:lnTo>
                    <a:pt x="566" y="131"/>
                  </a:lnTo>
                  <a:lnTo>
                    <a:pt x="554" y="137"/>
                  </a:lnTo>
                  <a:lnTo>
                    <a:pt x="545" y="143"/>
                  </a:lnTo>
                  <a:lnTo>
                    <a:pt x="535" y="148"/>
                  </a:lnTo>
                  <a:lnTo>
                    <a:pt x="524" y="152"/>
                  </a:lnTo>
                  <a:lnTo>
                    <a:pt x="513" y="158"/>
                  </a:lnTo>
                  <a:lnTo>
                    <a:pt x="503" y="164"/>
                  </a:lnTo>
                  <a:lnTo>
                    <a:pt x="492" y="169"/>
                  </a:lnTo>
                  <a:lnTo>
                    <a:pt x="482" y="173"/>
                  </a:lnTo>
                  <a:lnTo>
                    <a:pt x="471" y="179"/>
                  </a:lnTo>
                  <a:lnTo>
                    <a:pt x="461" y="185"/>
                  </a:lnTo>
                  <a:lnTo>
                    <a:pt x="452" y="190"/>
                  </a:lnTo>
                  <a:lnTo>
                    <a:pt x="442" y="194"/>
                  </a:lnTo>
                  <a:lnTo>
                    <a:pt x="431" y="198"/>
                  </a:lnTo>
                  <a:lnTo>
                    <a:pt x="421" y="204"/>
                  </a:lnTo>
                  <a:lnTo>
                    <a:pt x="414" y="207"/>
                  </a:lnTo>
                  <a:lnTo>
                    <a:pt x="404" y="211"/>
                  </a:lnTo>
                  <a:lnTo>
                    <a:pt x="397" y="217"/>
                  </a:lnTo>
                  <a:lnTo>
                    <a:pt x="387" y="221"/>
                  </a:lnTo>
                  <a:lnTo>
                    <a:pt x="382" y="226"/>
                  </a:lnTo>
                  <a:lnTo>
                    <a:pt x="372" y="228"/>
                  </a:lnTo>
                  <a:lnTo>
                    <a:pt x="364" y="232"/>
                  </a:lnTo>
                  <a:lnTo>
                    <a:pt x="359" y="236"/>
                  </a:lnTo>
                  <a:lnTo>
                    <a:pt x="353" y="240"/>
                  </a:lnTo>
                  <a:lnTo>
                    <a:pt x="345" y="242"/>
                  </a:lnTo>
                  <a:lnTo>
                    <a:pt x="340" y="245"/>
                  </a:lnTo>
                  <a:lnTo>
                    <a:pt x="334" y="249"/>
                  </a:lnTo>
                  <a:lnTo>
                    <a:pt x="330" y="251"/>
                  </a:lnTo>
                  <a:lnTo>
                    <a:pt x="326" y="253"/>
                  </a:lnTo>
                  <a:lnTo>
                    <a:pt x="323" y="255"/>
                  </a:lnTo>
                  <a:lnTo>
                    <a:pt x="319" y="257"/>
                  </a:lnTo>
                  <a:lnTo>
                    <a:pt x="317" y="257"/>
                  </a:lnTo>
                  <a:lnTo>
                    <a:pt x="313" y="261"/>
                  </a:lnTo>
                  <a:lnTo>
                    <a:pt x="311" y="261"/>
                  </a:lnTo>
                  <a:lnTo>
                    <a:pt x="0" y="23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29" name="Freeform 15"/>
            <p:cNvSpPr>
              <a:spLocks/>
            </p:cNvSpPr>
            <p:nvPr/>
          </p:nvSpPr>
          <p:spPr bwMode="auto">
            <a:xfrm>
              <a:off x="2630" y="2073"/>
              <a:ext cx="99" cy="202"/>
            </a:xfrm>
            <a:custGeom>
              <a:avLst/>
              <a:gdLst>
                <a:gd name="T0" fmla="*/ 2 w 198"/>
                <a:gd name="T1" fmla="*/ 2 h 403"/>
                <a:gd name="T2" fmla="*/ 2 w 198"/>
                <a:gd name="T3" fmla="*/ 2 h 403"/>
                <a:gd name="T4" fmla="*/ 3 w 198"/>
                <a:gd name="T5" fmla="*/ 3 h 403"/>
                <a:gd name="T6" fmla="*/ 3 w 198"/>
                <a:gd name="T7" fmla="*/ 3 h 403"/>
                <a:gd name="T8" fmla="*/ 3 w 198"/>
                <a:gd name="T9" fmla="*/ 4 h 403"/>
                <a:gd name="T10" fmla="*/ 4 w 198"/>
                <a:gd name="T11" fmla="*/ 4 h 403"/>
                <a:gd name="T12" fmla="*/ 4 w 198"/>
                <a:gd name="T13" fmla="*/ 5 h 403"/>
                <a:gd name="T14" fmla="*/ 4 w 198"/>
                <a:gd name="T15" fmla="*/ 6 h 403"/>
                <a:gd name="T16" fmla="*/ 4 w 198"/>
                <a:gd name="T17" fmla="*/ 6 h 403"/>
                <a:gd name="T18" fmla="*/ 4 w 198"/>
                <a:gd name="T19" fmla="*/ 7 h 403"/>
                <a:gd name="T20" fmla="*/ 4 w 198"/>
                <a:gd name="T21" fmla="*/ 7 h 403"/>
                <a:gd name="T22" fmla="*/ 4 w 198"/>
                <a:gd name="T23" fmla="*/ 8 h 403"/>
                <a:gd name="T24" fmla="*/ 4 w 198"/>
                <a:gd name="T25" fmla="*/ 8 h 403"/>
                <a:gd name="T26" fmla="*/ 4 w 198"/>
                <a:gd name="T27" fmla="*/ 9 h 403"/>
                <a:gd name="T28" fmla="*/ 4 w 198"/>
                <a:gd name="T29" fmla="*/ 9 h 403"/>
                <a:gd name="T30" fmla="*/ 3 w 198"/>
                <a:gd name="T31" fmla="*/ 10 h 403"/>
                <a:gd name="T32" fmla="*/ 3 w 198"/>
                <a:gd name="T33" fmla="*/ 10 h 403"/>
                <a:gd name="T34" fmla="*/ 3 w 198"/>
                <a:gd name="T35" fmla="*/ 11 h 403"/>
                <a:gd name="T36" fmla="*/ 2 w 198"/>
                <a:gd name="T37" fmla="*/ 11 h 403"/>
                <a:gd name="T38" fmla="*/ 2 w 198"/>
                <a:gd name="T39" fmla="*/ 12 h 403"/>
                <a:gd name="T40" fmla="*/ 1 w 198"/>
                <a:gd name="T41" fmla="*/ 12 h 403"/>
                <a:gd name="T42" fmla="*/ 1 w 198"/>
                <a:gd name="T43" fmla="*/ 12 h 403"/>
                <a:gd name="T44" fmla="*/ 1 w 198"/>
                <a:gd name="T45" fmla="*/ 12 h 403"/>
                <a:gd name="T46" fmla="*/ 2 w 198"/>
                <a:gd name="T47" fmla="*/ 12 h 403"/>
                <a:gd name="T48" fmla="*/ 2 w 198"/>
                <a:gd name="T49" fmla="*/ 13 h 403"/>
                <a:gd name="T50" fmla="*/ 3 w 198"/>
                <a:gd name="T51" fmla="*/ 13 h 403"/>
                <a:gd name="T52" fmla="*/ 4 w 198"/>
                <a:gd name="T53" fmla="*/ 13 h 403"/>
                <a:gd name="T54" fmla="*/ 4 w 198"/>
                <a:gd name="T55" fmla="*/ 13 h 403"/>
                <a:gd name="T56" fmla="*/ 5 w 198"/>
                <a:gd name="T57" fmla="*/ 13 h 403"/>
                <a:gd name="T58" fmla="*/ 6 w 198"/>
                <a:gd name="T59" fmla="*/ 13 h 403"/>
                <a:gd name="T60" fmla="*/ 6 w 198"/>
                <a:gd name="T61" fmla="*/ 13 h 403"/>
                <a:gd name="T62" fmla="*/ 7 w 198"/>
                <a:gd name="T63" fmla="*/ 13 h 403"/>
                <a:gd name="T64" fmla="*/ 6 w 198"/>
                <a:gd name="T65" fmla="*/ 2 h 403"/>
                <a:gd name="T66" fmla="*/ 5 w 198"/>
                <a:gd name="T67" fmla="*/ 2 h 403"/>
                <a:gd name="T68" fmla="*/ 5 w 198"/>
                <a:gd name="T69" fmla="*/ 1 h 403"/>
                <a:gd name="T70" fmla="*/ 4 w 198"/>
                <a:gd name="T71" fmla="*/ 1 h 403"/>
                <a:gd name="T72" fmla="*/ 3 w 198"/>
                <a:gd name="T73" fmla="*/ 1 h 403"/>
                <a:gd name="T74" fmla="*/ 3 w 198"/>
                <a:gd name="T75" fmla="*/ 1 h 403"/>
                <a:gd name="T76" fmla="*/ 2 w 198"/>
                <a:gd name="T77" fmla="*/ 1 h 403"/>
                <a:gd name="T78" fmla="*/ 2 w 198"/>
                <a:gd name="T79" fmla="*/ 1 h 403"/>
                <a:gd name="T80" fmla="*/ 1 w 198"/>
                <a:gd name="T81" fmla="*/ 1 h 403"/>
                <a:gd name="T82" fmla="*/ 1 w 198"/>
                <a:gd name="T83" fmla="*/ 0 h 403"/>
                <a:gd name="T84" fmla="*/ 2 w 198"/>
                <a:gd name="T85" fmla="*/ 1 h 4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8" h="403">
                  <a:moveTo>
                    <a:pt x="36" y="28"/>
                  </a:moveTo>
                  <a:lnTo>
                    <a:pt x="44" y="34"/>
                  </a:lnTo>
                  <a:lnTo>
                    <a:pt x="53" y="42"/>
                  </a:lnTo>
                  <a:lnTo>
                    <a:pt x="55" y="46"/>
                  </a:lnTo>
                  <a:lnTo>
                    <a:pt x="61" y="49"/>
                  </a:lnTo>
                  <a:lnTo>
                    <a:pt x="63" y="53"/>
                  </a:lnTo>
                  <a:lnTo>
                    <a:pt x="69" y="59"/>
                  </a:lnTo>
                  <a:lnTo>
                    <a:pt x="71" y="63"/>
                  </a:lnTo>
                  <a:lnTo>
                    <a:pt x="74" y="68"/>
                  </a:lnTo>
                  <a:lnTo>
                    <a:pt x="78" y="72"/>
                  </a:lnTo>
                  <a:lnTo>
                    <a:pt x="82" y="78"/>
                  </a:lnTo>
                  <a:lnTo>
                    <a:pt x="86" y="84"/>
                  </a:lnTo>
                  <a:lnTo>
                    <a:pt x="88" y="87"/>
                  </a:lnTo>
                  <a:lnTo>
                    <a:pt x="91" y="93"/>
                  </a:lnTo>
                  <a:lnTo>
                    <a:pt x="93" y="101"/>
                  </a:lnTo>
                  <a:lnTo>
                    <a:pt x="95" y="106"/>
                  </a:lnTo>
                  <a:lnTo>
                    <a:pt x="97" y="112"/>
                  </a:lnTo>
                  <a:lnTo>
                    <a:pt x="101" y="120"/>
                  </a:lnTo>
                  <a:lnTo>
                    <a:pt x="103" y="127"/>
                  </a:lnTo>
                  <a:lnTo>
                    <a:pt x="105" y="133"/>
                  </a:lnTo>
                  <a:lnTo>
                    <a:pt x="107" y="141"/>
                  </a:lnTo>
                  <a:lnTo>
                    <a:pt x="107" y="148"/>
                  </a:lnTo>
                  <a:lnTo>
                    <a:pt x="109" y="156"/>
                  </a:lnTo>
                  <a:lnTo>
                    <a:pt x="110" y="165"/>
                  </a:lnTo>
                  <a:lnTo>
                    <a:pt x="110" y="173"/>
                  </a:lnTo>
                  <a:lnTo>
                    <a:pt x="110" y="179"/>
                  </a:lnTo>
                  <a:lnTo>
                    <a:pt x="110" y="183"/>
                  </a:lnTo>
                  <a:lnTo>
                    <a:pt x="110" y="186"/>
                  </a:lnTo>
                  <a:lnTo>
                    <a:pt x="112" y="192"/>
                  </a:lnTo>
                  <a:lnTo>
                    <a:pt x="112" y="196"/>
                  </a:lnTo>
                  <a:lnTo>
                    <a:pt x="112" y="202"/>
                  </a:lnTo>
                  <a:lnTo>
                    <a:pt x="112" y="207"/>
                  </a:lnTo>
                  <a:lnTo>
                    <a:pt x="112" y="211"/>
                  </a:lnTo>
                  <a:lnTo>
                    <a:pt x="112" y="217"/>
                  </a:lnTo>
                  <a:lnTo>
                    <a:pt x="112" y="222"/>
                  </a:lnTo>
                  <a:lnTo>
                    <a:pt x="112" y="226"/>
                  </a:lnTo>
                  <a:lnTo>
                    <a:pt x="112" y="234"/>
                  </a:lnTo>
                  <a:lnTo>
                    <a:pt x="110" y="238"/>
                  </a:lnTo>
                  <a:lnTo>
                    <a:pt x="110" y="245"/>
                  </a:lnTo>
                  <a:lnTo>
                    <a:pt x="109" y="249"/>
                  </a:lnTo>
                  <a:lnTo>
                    <a:pt x="109" y="255"/>
                  </a:lnTo>
                  <a:lnTo>
                    <a:pt x="107" y="259"/>
                  </a:lnTo>
                  <a:lnTo>
                    <a:pt x="107" y="262"/>
                  </a:lnTo>
                  <a:lnTo>
                    <a:pt x="105" y="266"/>
                  </a:lnTo>
                  <a:lnTo>
                    <a:pt x="105" y="270"/>
                  </a:lnTo>
                  <a:lnTo>
                    <a:pt x="101" y="279"/>
                  </a:lnTo>
                  <a:lnTo>
                    <a:pt x="97" y="289"/>
                  </a:lnTo>
                  <a:lnTo>
                    <a:pt x="93" y="297"/>
                  </a:lnTo>
                  <a:lnTo>
                    <a:pt x="90" y="302"/>
                  </a:lnTo>
                  <a:lnTo>
                    <a:pt x="86" y="310"/>
                  </a:lnTo>
                  <a:lnTo>
                    <a:pt x="82" y="316"/>
                  </a:lnTo>
                  <a:lnTo>
                    <a:pt x="78" y="321"/>
                  </a:lnTo>
                  <a:lnTo>
                    <a:pt x="72" y="327"/>
                  </a:lnTo>
                  <a:lnTo>
                    <a:pt x="69" y="333"/>
                  </a:lnTo>
                  <a:lnTo>
                    <a:pt x="65" y="338"/>
                  </a:lnTo>
                  <a:lnTo>
                    <a:pt x="61" y="342"/>
                  </a:lnTo>
                  <a:lnTo>
                    <a:pt x="55" y="346"/>
                  </a:lnTo>
                  <a:lnTo>
                    <a:pt x="52" y="350"/>
                  </a:lnTo>
                  <a:lnTo>
                    <a:pt x="48" y="354"/>
                  </a:lnTo>
                  <a:lnTo>
                    <a:pt x="42" y="357"/>
                  </a:lnTo>
                  <a:lnTo>
                    <a:pt x="38" y="359"/>
                  </a:lnTo>
                  <a:lnTo>
                    <a:pt x="31" y="363"/>
                  </a:lnTo>
                  <a:lnTo>
                    <a:pt x="25" y="371"/>
                  </a:lnTo>
                  <a:lnTo>
                    <a:pt x="19" y="373"/>
                  </a:lnTo>
                  <a:lnTo>
                    <a:pt x="17" y="375"/>
                  </a:lnTo>
                  <a:lnTo>
                    <a:pt x="15" y="376"/>
                  </a:lnTo>
                  <a:lnTo>
                    <a:pt x="17" y="378"/>
                  </a:lnTo>
                  <a:lnTo>
                    <a:pt x="19" y="378"/>
                  </a:lnTo>
                  <a:lnTo>
                    <a:pt x="27" y="380"/>
                  </a:lnTo>
                  <a:lnTo>
                    <a:pt x="31" y="380"/>
                  </a:lnTo>
                  <a:lnTo>
                    <a:pt x="36" y="380"/>
                  </a:lnTo>
                  <a:lnTo>
                    <a:pt x="42" y="382"/>
                  </a:lnTo>
                  <a:lnTo>
                    <a:pt x="50" y="384"/>
                  </a:lnTo>
                  <a:lnTo>
                    <a:pt x="55" y="384"/>
                  </a:lnTo>
                  <a:lnTo>
                    <a:pt x="63" y="386"/>
                  </a:lnTo>
                  <a:lnTo>
                    <a:pt x="71" y="386"/>
                  </a:lnTo>
                  <a:lnTo>
                    <a:pt x="78" y="388"/>
                  </a:lnTo>
                  <a:lnTo>
                    <a:pt x="86" y="388"/>
                  </a:lnTo>
                  <a:lnTo>
                    <a:pt x="93" y="390"/>
                  </a:lnTo>
                  <a:lnTo>
                    <a:pt x="97" y="390"/>
                  </a:lnTo>
                  <a:lnTo>
                    <a:pt x="103" y="392"/>
                  </a:lnTo>
                  <a:lnTo>
                    <a:pt x="107" y="392"/>
                  </a:lnTo>
                  <a:lnTo>
                    <a:pt x="112" y="392"/>
                  </a:lnTo>
                  <a:lnTo>
                    <a:pt x="120" y="394"/>
                  </a:lnTo>
                  <a:lnTo>
                    <a:pt x="128" y="394"/>
                  </a:lnTo>
                  <a:lnTo>
                    <a:pt x="133" y="395"/>
                  </a:lnTo>
                  <a:lnTo>
                    <a:pt x="143" y="395"/>
                  </a:lnTo>
                  <a:lnTo>
                    <a:pt x="150" y="395"/>
                  </a:lnTo>
                  <a:lnTo>
                    <a:pt x="156" y="397"/>
                  </a:lnTo>
                  <a:lnTo>
                    <a:pt x="164" y="399"/>
                  </a:lnTo>
                  <a:lnTo>
                    <a:pt x="171" y="399"/>
                  </a:lnTo>
                  <a:lnTo>
                    <a:pt x="175" y="399"/>
                  </a:lnTo>
                  <a:lnTo>
                    <a:pt x="181" y="401"/>
                  </a:lnTo>
                  <a:lnTo>
                    <a:pt x="185" y="401"/>
                  </a:lnTo>
                  <a:lnTo>
                    <a:pt x="190" y="403"/>
                  </a:lnTo>
                  <a:lnTo>
                    <a:pt x="196" y="403"/>
                  </a:lnTo>
                  <a:lnTo>
                    <a:pt x="198" y="403"/>
                  </a:lnTo>
                  <a:lnTo>
                    <a:pt x="183" y="42"/>
                  </a:lnTo>
                  <a:lnTo>
                    <a:pt x="177" y="38"/>
                  </a:lnTo>
                  <a:lnTo>
                    <a:pt x="171" y="36"/>
                  </a:lnTo>
                  <a:lnTo>
                    <a:pt x="166" y="36"/>
                  </a:lnTo>
                  <a:lnTo>
                    <a:pt x="160" y="34"/>
                  </a:lnTo>
                  <a:lnTo>
                    <a:pt x="152" y="32"/>
                  </a:lnTo>
                  <a:lnTo>
                    <a:pt x="148" y="30"/>
                  </a:lnTo>
                  <a:lnTo>
                    <a:pt x="141" y="28"/>
                  </a:lnTo>
                  <a:lnTo>
                    <a:pt x="133" y="28"/>
                  </a:lnTo>
                  <a:lnTo>
                    <a:pt x="126" y="27"/>
                  </a:lnTo>
                  <a:lnTo>
                    <a:pt x="118" y="25"/>
                  </a:lnTo>
                  <a:lnTo>
                    <a:pt x="110" y="23"/>
                  </a:lnTo>
                  <a:lnTo>
                    <a:pt x="103" y="21"/>
                  </a:lnTo>
                  <a:lnTo>
                    <a:pt x="93" y="19"/>
                  </a:lnTo>
                  <a:lnTo>
                    <a:pt x="86" y="17"/>
                  </a:lnTo>
                  <a:lnTo>
                    <a:pt x="82" y="15"/>
                  </a:lnTo>
                  <a:lnTo>
                    <a:pt x="78" y="15"/>
                  </a:lnTo>
                  <a:lnTo>
                    <a:pt x="72" y="13"/>
                  </a:lnTo>
                  <a:lnTo>
                    <a:pt x="71" y="13"/>
                  </a:lnTo>
                  <a:lnTo>
                    <a:pt x="61" y="11"/>
                  </a:lnTo>
                  <a:lnTo>
                    <a:pt x="53" y="9"/>
                  </a:lnTo>
                  <a:lnTo>
                    <a:pt x="46" y="8"/>
                  </a:lnTo>
                  <a:lnTo>
                    <a:pt x="38" y="8"/>
                  </a:lnTo>
                  <a:lnTo>
                    <a:pt x="31" y="6"/>
                  </a:lnTo>
                  <a:lnTo>
                    <a:pt x="27" y="4"/>
                  </a:lnTo>
                  <a:lnTo>
                    <a:pt x="19" y="2"/>
                  </a:lnTo>
                  <a:lnTo>
                    <a:pt x="14" y="2"/>
                  </a:lnTo>
                  <a:lnTo>
                    <a:pt x="10" y="0"/>
                  </a:lnTo>
                  <a:lnTo>
                    <a:pt x="8" y="0"/>
                  </a:lnTo>
                  <a:lnTo>
                    <a:pt x="2" y="0"/>
                  </a:lnTo>
                  <a:lnTo>
                    <a:pt x="0" y="0"/>
                  </a:lnTo>
                  <a:lnTo>
                    <a:pt x="36" y="2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0" name="Freeform 16"/>
            <p:cNvSpPr>
              <a:spLocks/>
            </p:cNvSpPr>
            <p:nvPr/>
          </p:nvSpPr>
          <p:spPr bwMode="auto">
            <a:xfrm>
              <a:off x="2790" y="1875"/>
              <a:ext cx="340" cy="413"/>
            </a:xfrm>
            <a:custGeom>
              <a:avLst/>
              <a:gdLst>
                <a:gd name="T0" fmla="*/ 0 w 681"/>
                <a:gd name="T1" fmla="*/ 11 h 827"/>
                <a:gd name="T2" fmla="*/ 0 w 681"/>
                <a:gd name="T3" fmla="*/ 11 h 827"/>
                <a:gd name="T4" fmla="*/ 0 w 681"/>
                <a:gd name="T5" fmla="*/ 11 h 827"/>
                <a:gd name="T6" fmla="*/ 0 w 681"/>
                <a:gd name="T7" fmla="*/ 11 h 827"/>
                <a:gd name="T8" fmla="*/ 0 w 681"/>
                <a:gd name="T9" fmla="*/ 12 h 827"/>
                <a:gd name="T10" fmla="*/ 0 w 681"/>
                <a:gd name="T11" fmla="*/ 12 h 827"/>
                <a:gd name="T12" fmla="*/ 0 w 681"/>
                <a:gd name="T13" fmla="*/ 12 h 827"/>
                <a:gd name="T14" fmla="*/ 0 w 681"/>
                <a:gd name="T15" fmla="*/ 12 h 827"/>
                <a:gd name="T16" fmla="*/ 0 w 681"/>
                <a:gd name="T17" fmla="*/ 12 h 827"/>
                <a:gd name="T18" fmla="*/ 0 w 681"/>
                <a:gd name="T19" fmla="*/ 12 h 827"/>
                <a:gd name="T20" fmla="*/ 0 w 681"/>
                <a:gd name="T21" fmla="*/ 13 h 827"/>
                <a:gd name="T22" fmla="*/ 0 w 681"/>
                <a:gd name="T23" fmla="*/ 13 h 827"/>
                <a:gd name="T24" fmla="*/ 0 w 681"/>
                <a:gd name="T25" fmla="*/ 13 h 827"/>
                <a:gd name="T26" fmla="*/ 0 w 681"/>
                <a:gd name="T27" fmla="*/ 13 h 827"/>
                <a:gd name="T28" fmla="*/ 0 w 681"/>
                <a:gd name="T29" fmla="*/ 14 h 827"/>
                <a:gd name="T30" fmla="*/ 0 w 681"/>
                <a:gd name="T31" fmla="*/ 14 h 827"/>
                <a:gd name="T32" fmla="*/ 0 w 681"/>
                <a:gd name="T33" fmla="*/ 14 h 827"/>
                <a:gd name="T34" fmla="*/ 0 w 681"/>
                <a:gd name="T35" fmla="*/ 15 h 827"/>
                <a:gd name="T36" fmla="*/ 0 w 681"/>
                <a:gd name="T37" fmla="*/ 15 h 827"/>
                <a:gd name="T38" fmla="*/ 0 w 681"/>
                <a:gd name="T39" fmla="*/ 15 h 827"/>
                <a:gd name="T40" fmla="*/ 0 w 681"/>
                <a:gd name="T41" fmla="*/ 15 h 827"/>
                <a:gd name="T42" fmla="*/ 0 w 681"/>
                <a:gd name="T43" fmla="*/ 16 h 827"/>
                <a:gd name="T44" fmla="*/ 0 w 681"/>
                <a:gd name="T45" fmla="*/ 16 h 827"/>
                <a:gd name="T46" fmla="*/ 0 w 681"/>
                <a:gd name="T47" fmla="*/ 16 h 827"/>
                <a:gd name="T48" fmla="*/ 0 w 681"/>
                <a:gd name="T49" fmla="*/ 17 h 827"/>
                <a:gd name="T50" fmla="*/ 0 w 681"/>
                <a:gd name="T51" fmla="*/ 17 h 827"/>
                <a:gd name="T52" fmla="*/ 0 w 681"/>
                <a:gd name="T53" fmla="*/ 17 h 827"/>
                <a:gd name="T54" fmla="*/ 0 w 681"/>
                <a:gd name="T55" fmla="*/ 18 h 827"/>
                <a:gd name="T56" fmla="*/ 0 w 681"/>
                <a:gd name="T57" fmla="*/ 18 h 827"/>
                <a:gd name="T58" fmla="*/ 0 w 681"/>
                <a:gd name="T59" fmla="*/ 18 h 827"/>
                <a:gd name="T60" fmla="*/ 0 w 681"/>
                <a:gd name="T61" fmla="*/ 19 h 827"/>
                <a:gd name="T62" fmla="*/ 0 w 681"/>
                <a:gd name="T63" fmla="*/ 19 h 827"/>
                <a:gd name="T64" fmla="*/ 0 w 681"/>
                <a:gd name="T65" fmla="*/ 19 h 827"/>
                <a:gd name="T66" fmla="*/ 0 w 681"/>
                <a:gd name="T67" fmla="*/ 20 h 827"/>
                <a:gd name="T68" fmla="*/ 0 w 681"/>
                <a:gd name="T69" fmla="*/ 20 h 827"/>
                <a:gd name="T70" fmla="*/ 0 w 681"/>
                <a:gd name="T71" fmla="*/ 20 h 827"/>
                <a:gd name="T72" fmla="*/ 0 w 681"/>
                <a:gd name="T73" fmla="*/ 20 h 827"/>
                <a:gd name="T74" fmla="*/ 0 w 681"/>
                <a:gd name="T75" fmla="*/ 21 h 827"/>
                <a:gd name="T76" fmla="*/ 0 w 681"/>
                <a:gd name="T77" fmla="*/ 21 h 827"/>
                <a:gd name="T78" fmla="*/ 0 w 681"/>
                <a:gd name="T79" fmla="*/ 21 h 827"/>
                <a:gd name="T80" fmla="*/ 0 w 681"/>
                <a:gd name="T81" fmla="*/ 22 h 827"/>
                <a:gd name="T82" fmla="*/ 0 w 681"/>
                <a:gd name="T83" fmla="*/ 22 h 827"/>
                <a:gd name="T84" fmla="*/ 0 w 681"/>
                <a:gd name="T85" fmla="*/ 22 h 827"/>
                <a:gd name="T86" fmla="*/ 0 w 681"/>
                <a:gd name="T87" fmla="*/ 22 h 827"/>
                <a:gd name="T88" fmla="*/ 0 w 681"/>
                <a:gd name="T89" fmla="*/ 23 h 827"/>
                <a:gd name="T90" fmla="*/ 0 w 681"/>
                <a:gd name="T91" fmla="*/ 23 h 827"/>
                <a:gd name="T92" fmla="*/ 0 w 681"/>
                <a:gd name="T93" fmla="*/ 23 h 827"/>
                <a:gd name="T94" fmla="*/ 0 w 681"/>
                <a:gd name="T95" fmla="*/ 24 h 827"/>
                <a:gd name="T96" fmla="*/ 0 w 681"/>
                <a:gd name="T97" fmla="*/ 24 h 827"/>
                <a:gd name="T98" fmla="*/ 0 w 681"/>
                <a:gd name="T99" fmla="*/ 24 h 827"/>
                <a:gd name="T100" fmla="*/ 0 w 681"/>
                <a:gd name="T101" fmla="*/ 24 h 827"/>
                <a:gd name="T102" fmla="*/ 0 w 681"/>
                <a:gd name="T103" fmla="*/ 24 h 827"/>
                <a:gd name="T104" fmla="*/ 0 w 681"/>
                <a:gd name="T105" fmla="*/ 24 h 827"/>
                <a:gd name="T106" fmla="*/ 0 w 681"/>
                <a:gd name="T107" fmla="*/ 25 h 827"/>
                <a:gd name="T108" fmla="*/ 0 w 681"/>
                <a:gd name="T109" fmla="*/ 25 h 827"/>
                <a:gd name="T110" fmla="*/ 0 w 681"/>
                <a:gd name="T111" fmla="*/ 25 h 827"/>
                <a:gd name="T112" fmla="*/ 0 w 681"/>
                <a:gd name="T113" fmla="*/ 25 h 827"/>
                <a:gd name="T114" fmla="*/ 0 w 681"/>
                <a:gd name="T115" fmla="*/ 25 h 827"/>
                <a:gd name="T116" fmla="*/ 0 w 681"/>
                <a:gd name="T117" fmla="*/ 25 h 827"/>
                <a:gd name="T118" fmla="*/ 21 w 681"/>
                <a:gd name="T119" fmla="*/ 11 h 827"/>
                <a:gd name="T120" fmla="*/ 20 w 681"/>
                <a:gd name="T121" fmla="*/ 0 h 827"/>
                <a:gd name="T122" fmla="*/ 0 w 681"/>
                <a:gd name="T123" fmla="*/ 11 h 827"/>
                <a:gd name="T124" fmla="*/ 0 w 681"/>
                <a:gd name="T125" fmla="*/ 11 h 8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1" h="827">
                  <a:moveTo>
                    <a:pt x="0" y="361"/>
                  </a:moveTo>
                  <a:lnTo>
                    <a:pt x="0" y="367"/>
                  </a:lnTo>
                  <a:lnTo>
                    <a:pt x="0" y="374"/>
                  </a:lnTo>
                  <a:lnTo>
                    <a:pt x="0" y="376"/>
                  </a:lnTo>
                  <a:lnTo>
                    <a:pt x="2" y="384"/>
                  </a:lnTo>
                  <a:lnTo>
                    <a:pt x="2" y="387"/>
                  </a:lnTo>
                  <a:lnTo>
                    <a:pt x="2" y="395"/>
                  </a:lnTo>
                  <a:lnTo>
                    <a:pt x="2" y="399"/>
                  </a:lnTo>
                  <a:lnTo>
                    <a:pt x="2" y="406"/>
                  </a:lnTo>
                  <a:lnTo>
                    <a:pt x="2" y="412"/>
                  </a:lnTo>
                  <a:lnTo>
                    <a:pt x="4" y="422"/>
                  </a:lnTo>
                  <a:lnTo>
                    <a:pt x="4" y="427"/>
                  </a:lnTo>
                  <a:lnTo>
                    <a:pt x="4" y="435"/>
                  </a:lnTo>
                  <a:lnTo>
                    <a:pt x="4" y="444"/>
                  </a:lnTo>
                  <a:lnTo>
                    <a:pt x="6" y="454"/>
                  </a:lnTo>
                  <a:lnTo>
                    <a:pt x="6" y="462"/>
                  </a:lnTo>
                  <a:lnTo>
                    <a:pt x="6" y="469"/>
                  </a:lnTo>
                  <a:lnTo>
                    <a:pt x="6" y="481"/>
                  </a:lnTo>
                  <a:lnTo>
                    <a:pt x="8" y="490"/>
                  </a:lnTo>
                  <a:lnTo>
                    <a:pt x="8" y="500"/>
                  </a:lnTo>
                  <a:lnTo>
                    <a:pt x="8" y="509"/>
                  </a:lnTo>
                  <a:lnTo>
                    <a:pt x="8" y="519"/>
                  </a:lnTo>
                  <a:lnTo>
                    <a:pt x="10" y="528"/>
                  </a:lnTo>
                  <a:lnTo>
                    <a:pt x="10" y="538"/>
                  </a:lnTo>
                  <a:lnTo>
                    <a:pt x="10" y="549"/>
                  </a:lnTo>
                  <a:lnTo>
                    <a:pt x="10" y="559"/>
                  </a:lnTo>
                  <a:lnTo>
                    <a:pt x="10" y="570"/>
                  </a:lnTo>
                  <a:lnTo>
                    <a:pt x="10" y="580"/>
                  </a:lnTo>
                  <a:lnTo>
                    <a:pt x="12" y="589"/>
                  </a:lnTo>
                  <a:lnTo>
                    <a:pt x="14" y="600"/>
                  </a:lnTo>
                  <a:lnTo>
                    <a:pt x="14" y="612"/>
                  </a:lnTo>
                  <a:lnTo>
                    <a:pt x="14" y="619"/>
                  </a:lnTo>
                  <a:lnTo>
                    <a:pt x="14" y="631"/>
                  </a:lnTo>
                  <a:lnTo>
                    <a:pt x="14" y="642"/>
                  </a:lnTo>
                  <a:lnTo>
                    <a:pt x="14" y="652"/>
                  </a:lnTo>
                  <a:lnTo>
                    <a:pt x="14" y="661"/>
                  </a:lnTo>
                  <a:lnTo>
                    <a:pt x="16" y="671"/>
                  </a:lnTo>
                  <a:lnTo>
                    <a:pt x="16" y="680"/>
                  </a:lnTo>
                  <a:lnTo>
                    <a:pt x="16" y="690"/>
                  </a:lnTo>
                  <a:lnTo>
                    <a:pt x="16" y="699"/>
                  </a:lnTo>
                  <a:lnTo>
                    <a:pt x="16" y="709"/>
                  </a:lnTo>
                  <a:lnTo>
                    <a:pt x="16" y="718"/>
                  </a:lnTo>
                  <a:lnTo>
                    <a:pt x="16" y="726"/>
                  </a:lnTo>
                  <a:lnTo>
                    <a:pt x="16" y="735"/>
                  </a:lnTo>
                  <a:lnTo>
                    <a:pt x="18" y="743"/>
                  </a:lnTo>
                  <a:lnTo>
                    <a:pt x="18" y="751"/>
                  </a:lnTo>
                  <a:lnTo>
                    <a:pt x="18" y="758"/>
                  </a:lnTo>
                  <a:lnTo>
                    <a:pt x="18" y="768"/>
                  </a:lnTo>
                  <a:lnTo>
                    <a:pt x="18" y="773"/>
                  </a:lnTo>
                  <a:lnTo>
                    <a:pt x="18" y="779"/>
                  </a:lnTo>
                  <a:lnTo>
                    <a:pt x="18" y="785"/>
                  </a:lnTo>
                  <a:lnTo>
                    <a:pt x="18" y="792"/>
                  </a:lnTo>
                  <a:lnTo>
                    <a:pt x="18" y="796"/>
                  </a:lnTo>
                  <a:lnTo>
                    <a:pt x="18" y="802"/>
                  </a:lnTo>
                  <a:lnTo>
                    <a:pt x="19" y="808"/>
                  </a:lnTo>
                  <a:lnTo>
                    <a:pt x="19" y="815"/>
                  </a:lnTo>
                  <a:lnTo>
                    <a:pt x="19" y="819"/>
                  </a:lnTo>
                  <a:lnTo>
                    <a:pt x="19" y="825"/>
                  </a:lnTo>
                  <a:lnTo>
                    <a:pt x="21" y="827"/>
                  </a:lnTo>
                  <a:lnTo>
                    <a:pt x="681" y="367"/>
                  </a:lnTo>
                  <a:lnTo>
                    <a:pt x="652" y="0"/>
                  </a:lnTo>
                  <a:lnTo>
                    <a:pt x="0"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1" name="Freeform 17"/>
            <p:cNvSpPr>
              <a:spLocks/>
            </p:cNvSpPr>
            <p:nvPr/>
          </p:nvSpPr>
          <p:spPr bwMode="auto">
            <a:xfrm>
              <a:off x="2826" y="1934"/>
              <a:ext cx="273" cy="281"/>
            </a:xfrm>
            <a:custGeom>
              <a:avLst/>
              <a:gdLst>
                <a:gd name="T0" fmla="*/ 0 w 545"/>
                <a:gd name="T1" fmla="*/ 9 h 563"/>
                <a:gd name="T2" fmla="*/ 1 w 545"/>
                <a:gd name="T3" fmla="*/ 9 h 563"/>
                <a:gd name="T4" fmla="*/ 1 w 545"/>
                <a:gd name="T5" fmla="*/ 9 h 563"/>
                <a:gd name="T6" fmla="*/ 1 w 545"/>
                <a:gd name="T7" fmla="*/ 9 h 563"/>
                <a:gd name="T8" fmla="*/ 1 w 545"/>
                <a:gd name="T9" fmla="*/ 10 h 563"/>
                <a:gd name="T10" fmla="*/ 1 w 545"/>
                <a:gd name="T11" fmla="*/ 10 h 563"/>
                <a:gd name="T12" fmla="*/ 1 w 545"/>
                <a:gd name="T13" fmla="*/ 10 h 563"/>
                <a:gd name="T14" fmla="*/ 1 w 545"/>
                <a:gd name="T15" fmla="*/ 11 h 563"/>
                <a:gd name="T16" fmla="*/ 1 w 545"/>
                <a:gd name="T17" fmla="*/ 11 h 563"/>
                <a:gd name="T18" fmla="*/ 1 w 545"/>
                <a:gd name="T19" fmla="*/ 11 h 563"/>
                <a:gd name="T20" fmla="*/ 1 w 545"/>
                <a:gd name="T21" fmla="*/ 12 h 563"/>
                <a:gd name="T22" fmla="*/ 1 w 545"/>
                <a:gd name="T23" fmla="*/ 12 h 563"/>
                <a:gd name="T24" fmla="*/ 1 w 545"/>
                <a:gd name="T25" fmla="*/ 13 h 563"/>
                <a:gd name="T26" fmla="*/ 1 w 545"/>
                <a:gd name="T27" fmla="*/ 13 h 563"/>
                <a:gd name="T28" fmla="*/ 1 w 545"/>
                <a:gd name="T29" fmla="*/ 13 h 563"/>
                <a:gd name="T30" fmla="*/ 1 w 545"/>
                <a:gd name="T31" fmla="*/ 14 h 563"/>
                <a:gd name="T32" fmla="*/ 1 w 545"/>
                <a:gd name="T33" fmla="*/ 14 h 563"/>
                <a:gd name="T34" fmla="*/ 1 w 545"/>
                <a:gd name="T35" fmla="*/ 14 h 563"/>
                <a:gd name="T36" fmla="*/ 1 w 545"/>
                <a:gd name="T37" fmla="*/ 15 h 563"/>
                <a:gd name="T38" fmla="*/ 1 w 545"/>
                <a:gd name="T39" fmla="*/ 15 h 563"/>
                <a:gd name="T40" fmla="*/ 1 w 545"/>
                <a:gd name="T41" fmla="*/ 15 h 563"/>
                <a:gd name="T42" fmla="*/ 1 w 545"/>
                <a:gd name="T43" fmla="*/ 16 h 563"/>
                <a:gd name="T44" fmla="*/ 1 w 545"/>
                <a:gd name="T45" fmla="*/ 16 h 563"/>
                <a:gd name="T46" fmla="*/ 1 w 545"/>
                <a:gd name="T47" fmla="*/ 17 h 563"/>
                <a:gd name="T48" fmla="*/ 1 w 545"/>
                <a:gd name="T49" fmla="*/ 17 h 563"/>
                <a:gd name="T50" fmla="*/ 1 w 545"/>
                <a:gd name="T51" fmla="*/ 17 h 563"/>
                <a:gd name="T52" fmla="*/ 2 w 545"/>
                <a:gd name="T53" fmla="*/ 17 h 563"/>
                <a:gd name="T54" fmla="*/ 2 w 545"/>
                <a:gd name="T55" fmla="*/ 17 h 563"/>
                <a:gd name="T56" fmla="*/ 2 w 545"/>
                <a:gd name="T57" fmla="*/ 17 h 563"/>
                <a:gd name="T58" fmla="*/ 2 w 545"/>
                <a:gd name="T59" fmla="*/ 16 h 563"/>
                <a:gd name="T60" fmla="*/ 3 w 545"/>
                <a:gd name="T61" fmla="*/ 16 h 563"/>
                <a:gd name="T62" fmla="*/ 3 w 545"/>
                <a:gd name="T63" fmla="*/ 16 h 563"/>
                <a:gd name="T64" fmla="*/ 4 w 545"/>
                <a:gd name="T65" fmla="*/ 16 h 563"/>
                <a:gd name="T66" fmla="*/ 4 w 545"/>
                <a:gd name="T67" fmla="*/ 15 h 563"/>
                <a:gd name="T68" fmla="*/ 5 w 545"/>
                <a:gd name="T69" fmla="*/ 15 h 563"/>
                <a:gd name="T70" fmla="*/ 6 w 545"/>
                <a:gd name="T71" fmla="*/ 14 h 563"/>
                <a:gd name="T72" fmla="*/ 6 w 545"/>
                <a:gd name="T73" fmla="*/ 14 h 563"/>
                <a:gd name="T74" fmla="*/ 7 w 545"/>
                <a:gd name="T75" fmla="*/ 13 h 563"/>
                <a:gd name="T76" fmla="*/ 8 w 545"/>
                <a:gd name="T77" fmla="*/ 13 h 563"/>
                <a:gd name="T78" fmla="*/ 8 w 545"/>
                <a:gd name="T79" fmla="*/ 13 h 563"/>
                <a:gd name="T80" fmla="*/ 9 w 545"/>
                <a:gd name="T81" fmla="*/ 12 h 563"/>
                <a:gd name="T82" fmla="*/ 10 w 545"/>
                <a:gd name="T83" fmla="*/ 12 h 563"/>
                <a:gd name="T84" fmla="*/ 11 w 545"/>
                <a:gd name="T85" fmla="*/ 11 h 563"/>
                <a:gd name="T86" fmla="*/ 11 w 545"/>
                <a:gd name="T87" fmla="*/ 11 h 563"/>
                <a:gd name="T88" fmla="*/ 12 w 545"/>
                <a:gd name="T89" fmla="*/ 10 h 563"/>
                <a:gd name="T90" fmla="*/ 13 w 545"/>
                <a:gd name="T91" fmla="*/ 10 h 563"/>
                <a:gd name="T92" fmla="*/ 13 w 545"/>
                <a:gd name="T93" fmla="*/ 9 h 563"/>
                <a:gd name="T94" fmla="*/ 14 w 545"/>
                <a:gd name="T95" fmla="*/ 9 h 563"/>
                <a:gd name="T96" fmla="*/ 15 w 545"/>
                <a:gd name="T97" fmla="*/ 8 h 563"/>
                <a:gd name="T98" fmla="*/ 15 w 545"/>
                <a:gd name="T99" fmla="*/ 8 h 563"/>
                <a:gd name="T100" fmla="*/ 16 w 545"/>
                <a:gd name="T101" fmla="*/ 8 h 563"/>
                <a:gd name="T102" fmla="*/ 16 w 545"/>
                <a:gd name="T103" fmla="*/ 7 h 563"/>
                <a:gd name="T104" fmla="*/ 17 w 545"/>
                <a:gd name="T105" fmla="*/ 7 h 563"/>
                <a:gd name="T106" fmla="*/ 17 w 545"/>
                <a:gd name="T107" fmla="*/ 7 h 563"/>
                <a:gd name="T108" fmla="*/ 17 w 545"/>
                <a:gd name="T109" fmla="*/ 7 h 563"/>
                <a:gd name="T110" fmla="*/ 17 w 545"/>
                <a:gd name="T111" fmla="*/ 7 h 563"/>
                <a:gd name="T112" fmla="*/ 17 w 545"/>
                <a:gd name="T113" fmla="*/ 0 h 563"/>
                <a:gd name="T114" fmla="*/ 0 w 545"/>
                <a:gd name="T115" fmla="*/ 9 h 5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5" h="563">
                  <a:moveTo>
                    <a:pt x="0" y="288"/>
                  </a:moveTo>
                  <a:lnTo>
                    <a:pt x="0" y="289"/>
                  </a:lnTo>
                  <a:lnTo>
                    <a:pt x="3" y="293"/>
                  </a:lnTo>
                  <a:lnTo>
                    <a:pt x="3" y="299"/>
                  </a:lnTo>
                  <a:lnTo>
                    <a:pt x="3" y="307"/>
                  </a:lnTo>
                  <a:lnTo>
                    <a:pt x="3" y="308"/>
                  </a:lnTo>
                  <a:lnTo>
                    <a:pt x="5" y="314"/>
                  </a:lnTo>
                  <a:lnTo>
                    <a:pt x="5" y="316"/>
                  </a:lnTo>
                  <a:lnTo>
                    <a:pt x="5" y="322"/>
                  </a:lnTo>
                  <a:lnTo>
                    <a:pt x="5" y="326"/>
                  </a:lnTo>
                  <a:lnTo>
                    <a:pt x="7" y="329"/>
                  </a:lnTo>
                  <a:lnTo>
                    <a:pt x="7" y="337"/>
                  </a:lnTo>
                  <a:lnTo>
                    <a:pt x="7" y="341"/>
                  </a:lnTo>
                  <a:lnTo>
                    <a:pt x="7" y="345"/>
                  </a:lnTo>
                  <a:lnTo>
                    <a:pt x="9" y="350"/>
                  </a:lnTo>
                  <a:lnTo>
                    <a:pt x="9" y="354"/>
                  </a:lnTo>
                  <a:lnTo>
                    <a:pt x="11" y="362"/>
                  </a:lnTo>
                  <a:lnTo>
                    <a:pt x="11" y="367"/>
                  </a:lnTo>
                  <a:lnTo>
                    <a:pt x="11" y="373"/>
                  </a:lnTo>
                  <a:lnTo>
                    <a:pt x="11" y="379"/>
                  </a:lnTo>
                  <a:lnTo>
                    <a:pt x="11" y="386"/>
                  </a:lnTo>
                  <a:lnTo>
                    <a:pt x="11" y="392"/>
                  </a:lnTo>
                  <a:lnTo>
                    <a:pt x="13" y="398"/>
                  </a:lnTo>
                  <a:lnTo>
                    <a:pt x="13" y="404"/>
                  </a:lnTo>
                  <a:lnTo>
                    <a:pt x="15" y="409"/>
                  </a:lnTo>
                  <a:lnTo>
                    <a:pt x="15" y="417"/>
                  </a:lnTo>
                  <a:lnTo>
                    <a:pt x="15" y="423"/>
                  </a:lnTo>
                  <a:lnTo>
                    <a:pt x="15" y="428"/>
                  </a:lnTo>
                  <a:lnTo>
                    <a:pt x="17" y="436"/>
                  </a:lnTo>
                  <a:lnTo>
                    <a:pt x="17" y="442"/>
                  </a:lnTo>
                  <a:lnTo>
                    <a:pt x="17" y="447"/>
                  </a:lnTo>
                  <a:lnTo>
                    <a:pt x="19" y="453"/>
                  </a:lnTo>
                  <a:lnTo>
                    <a:pt x="19" y="459"/>
                  </a:lnTo>
                  <a:lnTo>
                    <a:pt x="19" y="466"/>
                  </a:lnTo>
                  <a:lnTo>
                    <a:pt x="19" y="470"/>
                  </a:lnTo>
                  <a:lnTo>
                    <a:pt x="21" y="478"/>
                  </a:lnTo>
                  <a:lnTo>
                    <a:pt x="21" y="483"/>
                  </a:lnTo>
                  <a:lnTo>
                    <a:pt x="21" y="489"/>
                  </a:lnTo>
                  <a:lnTo>
                    <a:pt x="21" y="495"/>
                  </a:lnTo>
                  <a:lnTo>
                    <a:pt x="22" y="501"/>
                  </a:lnTo>
                  <a:lnTo>
                    <a:pt x="22" y="504"/>
                  </a:lnTo>
                  <a:lnTo>
                    <a:pt x="22" y="510"/>
                  </a:lnTo>
                  <a:lnTo>
                    <a:pt x="22" y="514"/>
                  </a:lnTo>
                  <a:lnTo>
                    <a:pt x="24" y="520"/>
                  </a:lnTo>
                  <a:lnTo>
                    <a:pt x="24" y="525"/>
                  </a:lnTo>
                  <a:lnTo>
                    <a:pt x="26" y="533"/>
                  </a:lnTo>
                  <a:lnTo>
                    <a:pt x="26" y="540"/>
                  </a:lnTo>
                  <a:lnTo>
                    <a:pt x="28" y="548"/>
                  </a:lnTo>
                  <a:lnTo>
                    <a:pt x="30" y="554"/>
                  </a:lnTo>
                  <a:lnTo>
                    <a:pt x="30" y="558"/>
                  </a:lnTo>
                  <a:lnTo>
                    <a:pt x="32" y="561"/>
                  </a:lnTo>
                  <a:lnTo>
                    <a:pt x="34" y="563"/>
                  </a:lnTo>
                  <a:lnTo>
                    <a:pt x="36" y="561"/>
                  </a:lnTo>
                  <a:lnTo>
                    <a:pt x="41" y="559"/>
                  </a:lnTo>
                  <a:lnTo>
                    <a:pt x="43" y="556"/>
                  </a:lnTo>
                  <a:lnTo>
                    <a:pt x="47" y="554"/>
                  </a:lnTo>
                  <a:lnTo>
                    <a:pt x="53" y="550"/>
                  </a:lnTo>
                  <a:lnTo>
                    <a:pt x="59" y="548"/>
                  </a:lnTo>
                  <a:lnTo>
                    <a:pt x="64" y="542"/>
                  </a:lnTo>
                  <a:lnTo>
                    <a:pt x="70" y="539"/>
                  </a:lnTo>
                  <a:lnTo>
                    <a:pt x="76" y="535"/>
                  </a:lnTo>
                  <a:lnTo>
                    <a:pt x="85" y="529"/>
                  </a:lnTo>
                  <a:lnTo>
                    <a:pt x="91" y="525"/>
                  </a:lnTo>
                  <a:lnTo>
                    <a:pt x="100" y="520"/>
                  </a:lnTo>
                  <a:lnTo>
                    <a:pt x="110" y="514"/>
                  </a:lnTo>
                  <a:lnTo>
                    <a:pt x="118" y="510"/>
                  </a:lnTo>
                  <a:lnTo>
                    <a:pt x="127" y="502"/>
                  </a:lnTo>
                  <a:lnTo>
                    <a:pt x="137" y="497"/>
                  </a:lnTo>
                  <a:lnTo>
                    <a:pt x="148" y="489"/>
                  </a:lnTo>
                  <a:lnTo>
                    <a:pt x="157" y="483"/>
                  </a:lnTo>
                  <a:lnTo>
                    <a:pt x="165" y="476"/>
                  </a:lnTo>
                  <a:lnTo>
                    <a:pt x="176" y="470"/>
                  </a:lnTo>
                  <a:lnTo>
                    <a:pt x="188" y="463"/>
                  </a:lnTo>
                  <a:lnTo>
                    <a:pt x="199" y="457"/>
                  </a:lnTo>
                  <a:lnTo>
                    <a:pt x="211" y="447"/>
                  </a:lnTo>
                  <a:lnTo>
                    <a:pt x="222" y="440"/>
                  </a:lnTo>
                  <a:lnTo>
                    <a:pt x="233" y="432"/>
                  </a:lnTo>
                  <a:lnTo>
                    <a:pt x="245" y="424"/>
                  </a:lnTo>
                  <a:lnTo>
                    <a:pt x="256" y="417"/>
                  </a:lnTo>
                  <a:lnTo>
                    <a:pt x="270" y="409"/>
                  </a:lnTo>
                  <a:lnTo>
                    <a:pt x="281" y="402"/>
                  </a:lnTo>
                  <a:lnTo>
                    <a:pt x="292" y="396"/>
                  </a:lnTo>
                  <a:lnTo>
                    <a:pt x="306" y="386"/>
                  </a:lnTo>
                  <a:lnTo>
                    <a:pt x="317" y="377"/>
                  </a:lnTo>
                  <a:lnTo>
                    <a:pt x="328" y="369"/>
                  </a:lnTo>
                  <a:lnTo>
                    <a:pt x="338" y="364"/>
                  </a:lnTo>
                  <a:lnTo>
                    <a:pt x="349" y="354"/>
                  </a:lnTo>
                  <a:lnTo>
                    <a:pt x="361" y="348"/>
                  </a:lnTo>
                  <a:lnTo>
                    <a:pt x="374" y="341"/>
                  </a:lnTo>
                  <a:lnTo>
                    <a:pt x="385" y="333"/>
                  </a:lnTo>
                  <a:lnTo>
                    <a:pt x="395" y="326"/>
                  </a:lnTo>
                  <a:lnTo>
                    <a:pt x="406" y="318"/>
                  </a:lnTo>
                  <a:lnTo>
                    <a:pt x="416" y="310"/>
                  </a:lnTo>
                  <a:lnTo>
                    <a:pt x="427" y="305"/>
                  </a:lnTo>
                  <a:lnTo>
                    <a:pt x="435" y="299"/>
                  </a:lnTo>
                  <a:lnTo>
                    <a:pt x="446" y="291"/>
                  </a:lnTo>
                  <a:lnTo>
                    <a:pt x="456" y="286"/>
                  </a:lnTo>
                  <a:lnTo>
                    <a:pt x="465" y="280"/>
                  </a:lnTo>
                  <a:lnTo>
                    <a:pt x="473" y="274"/>
                  </a:lnTo>
                  <a:lnTo>
                    <a:pt x="482" y="270"/>
                  </a:lnTo>
                  <a:lnTo>
                    <a:pt x="490" y="263"/>
                  </a:lnTo>
                  <a:lnTo>
                    <a:pt x="498" y="259"/>
                  </a:lnTo>
                  <a:lnTo>
                    <a:pt x="503" y="255"/>
                  </a:lnTo>
                  <a:lnTo>
                    <a:pt x="511" y="250"/>
                  </a:lnTo>
                  <a:lnTo>
                    <a:pt x="515" y="246"/>
                  </a:lnTo>
                  <a:lnTo>
                    <a:pt x="522" y="244"/>
                  </a:lnTo>
                  <a:lnTo>
                    <a:pt x="526" y="240"/>
                  </a:lnTo>
                  <a:lnTo>
                    <a:pt x="532" y="236"/>
                  </a:lnTo>
                  <a:lnTo>
                    <a:pt x="534" y="234"/>
                  </a:lnTo>
                  <a:lnTo>
                    <a:pt x="537" y="232"/>
                  </a:lnTo>
                  <a:lnTo>
                    <a:pt x="541" y="229"/>
                  </a:lnTo>
                  <a:lnTo>
                    <a:pt x="545" y="229"/>
                  </a:lnTo>
                  <a:lnTo>
                    <a:pt x="526" y="0"/>
                  </a:lnTo>
                  <a:lnTo>
                    <a:pt x="0" y="28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2" name="Freeform 18"/>
            <p:cNvSpPr>
              <a:spLocks/>
            </p:cNvSpPr>
            <p:nvPr/>
          </p:nvSpPr>
          <p:spPr bwMode="auto">
            <a:xfrm>
              <a:off x="2375" y="2066"/>
              <a:ext cx="294" cy="281"/>
            </a:xfrm>
            <a:custGeom>
              <a:avLst/>
              <a:gdLst>
                <a:gd name="T0" fmla="*/ 10 w 589"/>
                <a:gd name="T1" fmla="*/ 1 h 563"/>
                <a:gd name="T2" fmla="*/ 11 w 589"/>
                <a:gd name="T3" fmla="*/ 1 h 563"/>
                <a:gd name="T4" fmla="*/ 11 w 589"/>
                <a:gd name="T5" fmla="*/ 1 h 563"/>
                <a:gd name="T6" fmla="*/ 12 w 589"/>
                <a:gd name="T7" fmla="*/ 2 h 563"/>
                <a:gd name="T8" fmla="*/ 13 w 589"/>
                <a:gd name="T9" fmla="*/ 2 h 563"/>
                <a:gd name="T10" fmla="*/ 14 w 589"/>
                <a:gd name="T11" fmla="*/ 2 h 563"/>
                <a:gd name="T12" fmla="*/ 15 w 589"/>
                <a:gd name="T13" fmla="*/ 3 h 563"/>
                <a:gd name="T14" fmla="*/ 15 w 589"/>
                <a:gd name="T15" fmla="*/ 4 h 563"/>
                <a:gd name="T16" fmla="*/ 15 w 589"/>
                <a:gd name="T17" fmla="*/ 4 h 563"/>
                <a:gd name="T18" fmla="*/ 15 w 589"/>
                <a:gd name="T19" fmla="*/ 5 h 563"/>
                <a:gd name="T20" fmla="*/ 16 w 589"/>
                <a:gd name="T21" fmla="*/ 5 h 563"/>
                <a:gd name="T22" fmla="*/ 16 w 589"/>
                <a:gd name="T23" fmla="*/ 6 h 563"/>
                <a:gd name="T24" fmla="*/ 16 w 589"/>
                <a:gd name="T25" fmla="*/ 7 h 563"/>
                <a:gd name="T26" fmla="*/ 15 w 589"/>
                <a:gd name="T27" fmla="*/ 8 h 563"/>
                <a:gd name="T28" fmla="*/ 15 w 589"/>
                <a:gd name="T29" fmla="*/ 9 h 563"/>
                <a:gd name="T30" fmla="*/ 15 w 589"/>
                <a:gd name="T31" fmla="*/ 9 h 563"/>
                <a:gd name="T32" fmla="*/ 6 w 589"/>
                <a:gd name="T33" fmla="*/ 17 h 563"/>
                <a:gd name="T34" fmla="*/ 7 w 589"/>
                <a:gd name="T35" fmla="*/ 17 h 563"/>
                <a:gd name="T36" fmla="*/ 8 w 589"/>
                <a:gd name="T37" fmla="*/ 16 h 563"/>
                <a:gd name="T38" fmla="*/ 8 w 589"/>
                <a:gd name="T39" fmla="*/ 16 h 563"/>
                <a:gd name="T40" fmla="*/ 9 w 589"/>
                <a:gd name="T41" fmla="*/ 15 h 563"/>
                <a:gd name="T42" fmla="*/ 9 w 589"/>
                <a:gd name="T43" fmla="*/ 15 h 563"/>
                <a:gd name="T44" fmla="*/ 10 w 589"/>
                <a:gd name="T45" fmla="*/ 14 h 563"/>
                <a:gd name="T46" fmla="*/ 11 w 589"/>
                <a:gd name="T47" fmla="*/ 14 h 563"/>
                <a:gd name="T48" fmla="*/ 11 w 589"/>
                <a:gd name="T49" fmla="*/ 14 h 563"/>
                <a:gd name="T50" fmla="*/ 12 w 589"/>
                <a:gd name="T51" fmla="*/ 13 h 563"/>
                <a:gd name="T52" fmla="*/ 13 w 589"/>
                <a:gd name="T53" fmla="*/ 13 h 563"/>
                <a:gd name="T54" fmla="*/ 13 w 589"/>
                <a:gd name="T55" fmla="*/ 12 h 563"/>
                <a:gd name="T56" fmla="*/ 14 w 589"/>
                <a:gd name="T57" fmla="*/ 12 h 563"/>
                <a:gd name="T58" fmla="*/ 15 w 589"/>
                <a:gd name="T59" fmla="*/ 11 h 563"/>
                <a:gd name="T60" fmla="*/ 15 w 589"/>
                <a:gd name="T61" fmla="*/ 11 h 563"/>
                <a:gd name="T62" fmla="*/ 16 w 589"/>
                <a:gd name="T63" fmla="*/ 11 h 563"/>
                <a:gd name="T64" fmla="*/ 16 w 589"/>
                <a:gd name="T65" fmla="*/ 10 h 563"/>
                <a:gd name="T66" fmla="*/ 17 w 589"/>
                <a:gd name="T67" fmla="*/ 10 h 563"/>
                <a:gd name="T68" fmla="*/ 17 w 589"/>
                <a:gd name="T69" fmla="*/ 9 h 563"/>
                <a:gd name="T70" fmla="*/ 18 w 589"/>
                <a:gd name="T71" fmla="*/ 8 h 563"/>
                <a:gd name="T72" fmla="*/ 18 w 589"/>
                <a:gd name="T73" fmla="*/ 7 h 563"/>
                <a:gd name="T74" fmla="*/ 18 w 589"/>
                <a:gd name="T75" fmla="*/ 7 h 563"/>
                <a:gd name="T76" fmla="*/ 18 w 589"/>
                <a:gd name="T77" fmla="*/ 6 h 563"/>
                <a:gd name="T78" fmla="*/ 18 w 589"/>
                <a:gd name="T79" fmla="*/ 5 h 563"/>
                <a:gd name="T80" fmla="*/ 18 w 589"/>
                <a:gd name="T81" fmla="*/ 4 h 563"/>
                <a:gd name="T82" fmla="*/ 17 w 589"/>
                <a:gd name="T83" fmla="*/ 4 h 563"/>
                <a:gd name="T84" fmla="*/ 17 w 589"/>
                <a:gd name="T85" fmla="*/ 3 h 563"/>
                <a:gd name="T86" fmla="*/ 17 w 589"/>
                <a:gd name="T87" fmla="*/ 2 h 563"/>
                <a:gd name="T88" fmla="*/ 16 w 589"/>
                <a:gd name="T89" fmla="*/ 2 h 563"/>
                <a:gd name="T90" fmla="*/ 16 w 589"/>
                <a:gd name="T91" fmla="*/ 1 h 563"/>
                <a:gd name="T92" fmla="*/ 15 w 589"/>
                <a:gd name="T93" fmla="*/ 1 h 563"/>
                <a:gd name="T94" fmla="*/ 14 w 589"/>
                <a:gd name="T95" fmla="*/ 0 h 563"/>
                <a:gd name="T96" fmla="*/ 14 w 589"/>
                <a:gd name="T97" fmla="*/ 0 h 563"/>
                <a:gd name="T98" fmla="*/ 13 w 589"/>
                <a:gd name="T99" fmla="*/ 0 h 563"/>
                <a:gd name="T100" fmla="*/ 13 w 589"/>
                <a:gd name="T101" fmla="*/ 0 h 563"/>
                <a:gd name="T102" fmla="*/ 12 w 589"/>
                <a:gd name="T103" fmla="*/ 0 h 563"/>
                <a:gd name="T104" fmla="*/ 11 w 589"/>
                <a:gd name="T105" fmla="*/ 0 h 563"/>
                <a:gd name="T106" fmla="*/ 10 w 589"/>
                <a:gd name="T107" fmla="*/ 0 h 563"/>
                <a:gd name="T108" fmla="*/ 10 w 589"/>
                <a:gd name="T109" fmla="*/ 0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9" h="563">
                  <a:moveTo>
                    <a:pt x="331" y="2"/>
                  </a:moveTo>
                  <a:lnTo>
                    <a:pt x="0" y="85"/>
                  </a:lnTo>
                  <a:lnTo>
                    <a:pt x="114" y="112"/>
                  </a:lnTo>
                  <a:lnTo>
                    <a:pt x="344" y="61"/>
                  </a:lnTo>
                  <a:lnTo>
                    <a:pt x="348" y="61"/>
                  </a:lnTo>
                  <a:lnTo>
                    <a:pt x="350" y="61"/>
                  </a:lnTo>
                  <a:lnTo>
                    <a:pt x="353" y="61"/>
                  </a:lnTo>
                  <a:lnTo>
                    <a:pt x="357" y="61"/>
                  </a:lnTo>
                  <a:lnTo>
                    <a:pt x="365" y="61"/>
                  </a:lnTo>
                  <a:lnTo>
                    <a:pt x="369" y="61"/>
                  </a:lnTo>
                  <a:lnTo>
                    <a:pt x="374" y="61"/>
                  </a:lnTo>
                  <a:lnTo>
                    <a:pt x="380" y="62"/>
                  </a:lnTo>
                  <a:lnTo>
                    <a:pt x="386" y="62"/>
                  </a:lnTo>
                  <a:lnTo>
                    <a:pt x="391" y="64"/>
                  </a:lnTo>
                  <a:lnTo>
                    <a:pt x="399" y="64"/>
                  </a:lnTo>
                  <a:lnTo>
                    <a:pt x="407" y="68"/>
                  </a:lnTo>
                  <a:lnTo>
                    <a:pt x="412" y="70"/>
                  </a:lnTo>
                  <a:lnTo>
                    <a:pt x="420" y="72"/>
                  </a:lnTo>
                  <a:lnTo>
                    <a:pt x="428" y="74"/>
                  </a:lnTo>
                  <a:lnTo>
                    <a:pt x="433" y="76"/>
                  </a:lnTo>
                  <a:lnTo>
                    <a:pt x="441" y="80"/>
                  </a:lnTo>
                  <a:lnTo>
                    <a:pt x="447" y="83"/>
                  </a:lnTo>
                  <a:lnTo>
                    <a:pt x="456" y="87"/>
                  </a:lnTo>
                  <a:lnTo>
                    <a:pt x="462" y="93"/>
                  </a:lnTo>
                  <a:lnTo>
                    <a:pt x="468" y="99"/>
                  </a:lnTo>
                  <a:lnTo>
                    <a:pt x="475" y="102"/>
                  </a:lnTo>
                  <a:lnTo>
                    <a:pt x="481" y="110"/>
                  </a:lnTo>
                  <a:lnTo>
                    <a:pt x="487" y="116"/>
                  </a:lnTo>
                  <a:lnTo>
                    <a:pt x="490" y="123"/>
                  </a:lnTo>
                  <a:lnTo>
                    <a:pt x="494" y="127"/>
                  </a:lnTo>
                  <a:lnTo>
                    <a:pt x="496" y="131"/>
                  </a:lnTo>
                  <a:lnTo>
                    <a:pt x="498" y="135"/>
                  </a:lnTo>
                  <a:lnTo>
                    <a:pt x="502" y="139"/>
                  </a:lnTo>
                  <a:lnTo>
                    <a:pt x="502" y="144"/>
                  </a:lnTo>
                  <a:lnTo>
                    <a:pt x="504" y="148"/>
                  </a:lnTo>
                  <a:lnTo>
                    <a:pt x="506" y="154"/>
                  </a:lnTo>
                  <a:lnTo>
                    <a:pt x="507" y="159"/>
                  </a:lnTo>
                  <a:lnTo>
                    <a:pt x="507" y="163"/>
                  </a:lnTo>
                  <a:lnTo>
                    <a:pt x="511" y="169"/>
                  </a:lnTo>
                  <a:lnTo>
                    <a:pt x="511" y="173"/>
                  </a:lnTo>
                  <a:lnTo>
                    <a:pt x="513" y="178"/>
                  </a:lnTo>
                  <a:lnTo>
                    <a:pt x="513" y="182"/>
                  </a:lnTo>
                  <a:lnTo>
                    <a:pt x="513" y="186"/>
                  </a:lnTo>
                  <a:lnTo>
                    <a:pt x="515" y="192"/>
                  </a:lnTo>
                  <a:lnTo>
                    <a:pt x="517" y="196"/>
                  </a:lnTo>
                  <a:lnTo>
                    <a:pt x="517" y="203"/>
                  </a:lnTo>
                  <a:lnTo>
                    <a:pt x="517" y="211"/>
                  </a:lnTo>
                  <a:lnTo>
                    <a:pt x="517" y="218"/>
                  </a:lnTo>
                  <a:lnTo>
                    <a:pt x="519" y="226"/>
                  </a:lnTo>
                  <a:lnTo>
                    <a:pt x="517" y="234"/>
                  </a:lnTo>
                  <a:lnTo>
                    <a:pt x="517" y="239"/>
                  </a:lnTo>
                  <a:lnTo>
                    <a:pt x="515" y="247"/>
                  </a:lnTo>
                  <a:lnTo>
                    <a:pt x="513" y="253"/>
                  </a:lnTo>
                  <a:lnTo>
                    <a:pt x="513" y="258"/>
                  </a:lnTo>
                  <a:lnTo>
                    <a:pt x="511" y="264"/>
                  </a:lnTo>
                  <a:lnTo>
                    <a:pt x="509" y="268"/>
                  </a:lnTo>
                  <a:lnTo>
                    <a:pt x="507" y="274"/>
                  </a:lnTo>
                  <a:lnTo>
                    <a:pt x="504" y="281"/>
                  </a:lnTo>
                  <a:lnTo>
                    <a:pt x="502" y="289"/>
                  </a:lnTo>
                  <a:lnTo>
                    <a:pt x="496" y="293"/>
                  </a:lnTo>
                  <a:lnTo>
                    <a:pt x="490" y="298"/>
                  </a:lnTo>
                  <a:lnTo>
                    <a:pt x="487" y="304"/>
                  </a:lnTo>
                  <a:lnTo>
                    <a:pt x="485" y="306"/>
                  </a:lnTo>
                  <a:lnTo>
                    <a:pt x="232" y="462"/>
                  </a:lnTo>
                  <a:lnTo>
                    <a:pt x="207" y="563"/>
                  </a:lnTo>
                  <a:lnTo>
                    <a:pt x="209" y="561"/>
                  </a:lnTo>
                  <a:lnTo>
                    <a:pt x="215" y="557"/>
                  </a:lnTo>
                  <a:lnTo>
                    <a:pt x="219" y="553"/>
                  </a:lnTo>
                  <a:lnTo>
                    <a:pt x="224" y="549"/>
                  </a:lnTo>
                  <a:lnTo>
                    <a:pt x="230" y="547"/>
                  </a:lnTo>
                  <a:lnTo>
                    <a:pt x="236" y="544"/>
                  </a:lnTo>
                  <a:lnTo>
                    <a:pt x="241" y="538"/>
                  </a:lnTo>
                  <a:lnTo>
                    <a:pt x="251" y="532"/>
                  </a:lnTo>
                  <a:lnTo>
                    <a:pt x="253" y="528"/>
                  </a:lnTo>
                  <a:lnTo>
                    <a:pt x="258" y="526"/>
                  </a:lnTo>
                  <a:lnTo>
                    <a:pt x="262" y="525"/>
                  </a:lnTo>
                  <a:lnTo>
                    <a:pt x="266" y="521"/>
                  </a:lnTo>
                  <a:lnTo>
                    <a:pt x="270" y="517"/>
                  </a:lnTo>
                  <a:lnTo>
                    <a:pt x="274" y="515"/>
                  </a:lnTo>
                  <a:lnTo>
                    <a:pt x="279" y="511"/>
                  </a:lnTo>
                  <a:lnTo>
                    <a:pt x="285" y="509"/>
                  </a:lnTo>
                  <a:lnTo>
                    <a:pt x="289" y="506"/>
                  </a:lnTo>
                  <a:lnTo>
                    <a:pt x="295" y="504"/>
                  </a:lnTo>
                  <a:lnTo>
                    <a:pt x="298" y="500"/>
                  </a:lnTo>
                  <a:lnTo>
                    <a:pt x="306" y="496"/>
                  </a:lnTo>
                  <a:lnTo>
                    <a:pt x="310" y="492"/>
                  </a:lnTo>
                  <a:lnTo>
                    <a:pt x="314" y="490"/>
                  </a:lnTo>
                  <a:lnTo>
                    <a:pt x="319" y="485"/>
                  </a:lnTo>
                  <a:lnTo>
                    <a:pt x="325" y="483"/>
                  </a:lnTo>
                  <a:lnTo>
                    <a:pt x="331" y="479"/>
                  </a:lnTo>
                  <a:lnTo>
                    <a:pt x="334" y="475"/>
                  </a:lnTo>
                  <a:lnTo>
                    <a:pt x="342" y="471"/>
                  </a:lnTo>
                  <a:lnTo>
                    <a:pt x="346" y="469"/>
                  </a:lnTo>
                  <a:lnTo>
                    <a:pt x="352" y="466"/>
                  </a:lnTo>
                  <a:lnTo>
                    <a:pt x="357" y="462"/>
                  </a:lnTo>
                  <a:lnTo>
                    <a:pt x="363" y="458"/>
                  </a:lnTo>
                  <a:lnTo>
                    <a:pt x="367" y="454"/>
                  </a:lnTo>
                  <a:lnTo>
                    <a:pt x="372" y="450"/>
                  </a:lnTo>
                  <a:lnTo>
                    <a:pt x="378" y="449"/>
                  </a:lnTo>
                  <a:lnTo>
                    <a:pt x="384" y="445"/>
                  </a:lnTo>
                  <a:lnTo>
                    <a:pt x="390" y="441"/>
                  </a:lnTo>
                  <a:lnTo>
                    <a:pt x="393" y="435"/>
                  </a:lnTo>
                  <a:lnTo>
                    <a:pt x="399" y="433"/>
                  </a:lnTo>
                  <a:lnTo>
                    <a:pt x="405" y="429"/>
                  </a:lnTo>
                  <a:lnTo>
                    <a:pt x="410" y="426"/>
                  </a:lnTo>
                  <a:lnTo>
                    <a:pt x="414" y="422"/>
                  </a:lnTo>
                  <a:lnTo>
                    <a:pt x="420" y="418"/>
                  </a:lnTo>
                  <a:lnTo>
                    <a:pt x="426" y="414"/>
                  </a:lnTo>
                  <a:lnTo>
                    <a:pt x="431" y="412"/>
                  </a:lnTo>
                  <a:lnTo>
                    <a:pt x="435" y="409"/>
                  </a:lnTo>
                  <a:lnTo>
                    <a:pt x="441" y="407"/>
                  </a:lnTo>
                  <a:lnTo>
                    <a:pt x="445" y="403"/>
                  </a:lnTo>
                  <a:lnTo>
                    <a:pt x="449" y="399"/>
                  </a:lnTo>
                  <a:lnTo>
                    <a:pt x="452" y="395"/>
                  </a:lnTo>
                  <a:lnTo>
                    <a:pt x="458" y="393"/>
                  </a:lnTo>
                  <a:lnTo>
                    <a:pt x="462" y="391"/>
                  </a:lnTo>
                  <a:lnTo>
                    <a:pt x="468" y="390"/>
                  </a:lnTo>
                  <a:lnTo>
                    <a:pt x="475" y="384"/>
                  </a:lnTo>
                  <a:lnTo>
                    <a:pt x="481" y="380"/>
                  </a:lnTo>
                  <a:lnTo>
                    <a:pt x="487" y="378"/>
                  </a:lnTo>
                  <a:lnTo>
                    <a:pt x="492" y="376"/>
                  </a:lnTo>
                  <a:lnTo>
                    <a:pt x="498" y="374"/>
                  </a:lnTo>
                  <a:lnTo>
                    <a:pt x="502" y="374"/>
                  </a:lnTo>
                  <a:lnTo>
                    <a:pt x="506" y="372"/>
                  </a:lnTo>
                  <a:lnTo>
                    <a:pt x="509" y="371"/>
                  </a:lnTo>
                  <a:lnTo>
                    <a:pt x="513" y="365"/>
                  </a:lnTo>
                  <a:lnTo>
                    <a:pt x="517" y="361"/>
                  </a:lnTo>
                  <a:lnTo>
                    <a:pt x="521" y="355"/>
                  </a:lnTo>
                  <a:lnTo>
                    <a:pt x="525" y="352"/>
                  </a:lnTo>
                  <a:lnTo>
                    <a:pt x="530" y="346"/>
                  </a:lnTo>
                  <a:lnTo>
                    <a:pt x="536" y="342"/>
                  </a:lnTo>
                  <a:lnTo>
                    <a:pt x="540" y="336"/>
                  </a:lnTo>
                  <a:lnTo>
                    <a:pt x="545" y="333"/>
                  </a:lnTo>
                  <a:lnTo>
                    <a:pt x="547" y="327"/>
                  </a:lnTo>
                  <a:lnTo>
                    <a:pt x="553" y="321"/>
                  </a:lnTo>
                  <a:lnTo>
                    <a:pt x="557" y="315"/>
                  </a:lnTo>
                  <a:lnTo>
                    <a:pt x="561" y="308"/>
                  </a:lnTo>
                  <a:lnTo>
                    <a:pt x="564" y="304"/>
                  </a:lnTo>
                  <a:lnTo>
                    <a:pt x="570" y="296"/>
                  </a:lnTo>
                  <a:lnTo>
                    <a:pt x="572" y="289"/>
                  </a:lnTo>
                  <a:lnTo>
                    <a:pt x="578" y="283"/>
                  </a:lnTo>
                  <a:lnTo>
                    <a:pt x="580" y="275"/>
                  </a:lnTo>
                  <a:lnTo>
                    <a:pt x="582" y="268"/>
                  </a:lnTo>
                  <a:lnTo>
                    <a:pt x="583" y="260"/>
                  </a:lnTo>
                  <a:lnTo>
                    <a:pt x="585" y="253"/>
                  </a:lnTo>
                  <a:lnTo>
                    <a:pt x="585" y="247"/>
                  </a:lnTo>
                  <a:lnTo>
                    <a:pt x="585" y="241"/>
                  </a:lnTo>
                  <a:lnTo>
                    <a:pt x="587" y="237"/>
                  </a:lnTo>
                  <a:lnTo>
                    <a:pt x="589" y="234"/>
                  </a:lnTo>
                  <a:lnTo>
                    <a:pt x="589" y="230"/>
                  </a:lnTo>
                  <a:lnTo>
                    <a:pt x="589" y="224"/>
                  </a:lnTo>
                  <a:lnTo>
                    <a:pt x="589" y="220"/>
                  </a:lnTo>
                  <a:lnTo>
                    <a:pt x="589" y="217"/>
                  </a:lnTo>
                  <a:lnTo>
                    <a:pt x="589" y="211"/>
                  </a:lnTo>
                  <a:lnTo>
                    <a:pt x="587" y="205"/>
                  </a:lnTo>
                  <a:lnTo>
                    <a:pt x="585" y="199"/>
                  </a:lnTo>
                  <a:lnTo>
                    <a:pt x="585" y="194"/>
                  </a:lnTo>
                  <a:lnTo>
                    <a:pt x="585" y="188"/>
                  </a:lnTo>
                  <a:lnTo>
                    <a:pt x="583" y="182"/>
                  </a:lnTo>
                  <a:lnTo>
                    <a:pt x="583" y="178"/>
                  </a:lnTo>
                  <a:lnTo>
                    <a:pt x="582" y="173"/>
                  </a:lnTo>
                  <a:lnTo>
                    <a:pt x="582" y="167"/>
                  </a:lnTo>
                  <a:lnTo>
                    <a:pt x="580" y="159"/>
                  </a:lnTo>
                  <a:lnTo>
                    <a:pt x="578" y="154"/>
                  </a:lnTo>
                  <a:lnTo>
                    <a:pt x="576" y="148"/>
                  </a:lnTo>
                  <a:lnTo>
                    <a:pt x="574" y="142"/>
                  </a:lnTo>
                  <a:lnTo>
                    <a:pt x="572" y="137"/>
                  </a:lnTo>
                  <a:lnTo>
                    <a:pt x="570" y="131"/>
                  </a:lnTo>
                  <a:lnTo>
                    <a:pt x="566" y="123"/>
                  </a:lnTo>
                  <a:lnTo>
                    <a:pt x="564" y="118"/>
                  </a:lnTo>
                  <a:lnTo>
                    <a:pt x="561" y="110"/>
                  </a:lnTo>
                  <a:lnTo>
                    <a:pt x="559" y="104"/>
                  </a:lnTo>
                  <a:lnTo>
                    <a:pt x="555" y="99"/>
                  </a:lnTo>
                  <a:lnTo>
                    <a:pt x="549" y="93"/>
                  </a:lnTo>
                  <a:lnTo>
                    <a:pt x="547" y="87"/>
                  </a:lnTo>
                  <a:lnTo>
                    <a:pt x="542" y="83"/>
                  </a:lnTo>
                  <a:lnTo>
                    <a:pt x="540" y="78"/>
                  </a:lnTo>
                  <a:lnTo>
                    <a:pt x="536" y="72"/>
                  </a:lnTo>
                  <a:lnTo>
                    <a:pt x="530" y="68"/>
                  </a:lnTo>
                  <a:lnTo>
                    <a:pt x="526" y="62"/>
                  </a:lnTo>
                  <a:lnTo>
                    <a:pt x="523" y="59"/>
                  </a:lnTo>
                  <a:lnTo>
                    <a:pt x="519" y="53"/>
                  </a:lnTo>
                  <a:lnTo>
                    <a:pt x="513" y="51"/>
                  </a:lnTo>
                  <a:lnTo>
                    <a:pt x="507" y="47"/>
                  </a:lnTo>
                  <a:lnTo>
                    <a:pt x="506" y="45"/>
                  </a:lnTo>
                  <a:lnTo>
                    <a:pt x="500" y="42"/>
                  </a:lnTo>
                  <a:lnTo>
                    <a:pt x="494" y="38"/>
                  </a:lnTo>
                  <a:lnTo>
                    <a:pt x="490" y="34"/>
                  </a:lnTo>
                  <a:lnTo>
                    <a:pt x="487" y="30"/>
                  </a:lnTo>
                  <a:lnTo>
                    <a:pt x="481" y="28"/>
                  </a:lnTo>
                  <a:lnTo>
                    <a:pt x="475" y="26"/>
                  </a:lnTo>
                  <a:lnTo>
                    <a:pt x="469" y="24"/>
                  </a:lnTo>
                  <a:lnTo>
                    <a:pt x="466" y="23"/>
                  </a:lnTo>
                  <a:lnTo>
                    <a:pt x="460" y="21"/>
                  </a:lnTo>
                  <a:lnTo>
                    <a:pt x="456" y="17"/>
                  </a:lnTo>
                  <a:lnTo>
                    <a:pt x="450" y="15"/>
                  </a:lnTo>
                  <a:lnTo>
                    <a:pt x="445" y="15"/>
                  </a:lnTo>
                  <a:lnTo>
                    <a:pt x="441" y="13"/>
                  </a:lnTo>
                  <a:lnTo>
                    <a:pt x="435" y="13"/>
                  </a:lnTo>
                  <a:lnTo>
                    <a:pt x="431" y="9"/>
                  </a:lnTo>
                  <a:lnTo>
                    <a:pt x="428" y="9"/>
                  </a:lnTo>
                  <a:lnTo>
                    <a:pt x="422" y="7"/>
                  </a:lnTo>
                  <a:lnTo>
                    <a:pt x="416" y="7"/>
                  </a:lnTo>
                  <a:lnTo>
                    <a:pt x="412" y="5"/>
                  </a:lnTo>
                  <a:lnTo>
                    <a:pt x="409" y="5"/>
                  </a:lnTo>
                  <a:lnTo>
                    <a:pt x="403" y="4"/>
                  </a:lnTo>
                  <a:lnTo>
                    <a:pt x="399" y="2"/>
                  </a:lnTo>
                  <a:lnTo>
                    <a:pt x="393" y="2"/>
                  </a:lnTo>
                  <a:lnTo>
                    <a:pt x="390" y="2"/>
                  </a:lnTo>
                  <a:lnTo>
                    <a:pt x="382" y="0"/>
                  </a:lnTo>
                  <a:lnTo>
                    <a:pt x="374" y="0"/>
                  </a:lnTo>
                  <a:lnTo>
                    <a:pt x="367" y="0"/>
                  </a:lnTo>
                  <a:lnTo>
                    <a:pt x="361" y="0"/>
                  </a:lnTo>
                  <a:lnTo>
                    <a:pt x="353" y="0"/>
                  </a:lnTo>
                  <a:lnTo>
                    <a:pt x="348" y="0"/>
                  </a:lnTo>
                  <a:lnTo>
                    <a:pt x="344" y="0"/>
                  </a:lnTo>
                  <a:lnTo>
                    <a:pt x="338" y="0"/>
                  </a:lnTo>
                  <a:lnTo>
                    <a:pt x="333" y="0"/>
                  </a:lnTo>
                  <a:lnTo>
                    <a:pt x="331" y="2"/>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3" name="Freeform 19"/>
            <p:cNvSpPr>
              <a:spLocks/>
            </p:cNvSpPr>
            <p:nvPr/>
          </p:nvSpPr>
          <p:spPr bwMode="auto">
            <a:xfrm>
              <a:off x="2308" y="2092"/>
              <a:ext cx="258" cy="259"/>
            </a:xfrm>
            <a:custGeom>
              <a:avLst/>
              <a:gdLst>
                <a:gd name="T0" fmla="*/ 6 w 517"/>
                <a:gd name="T1" fmla="*/ 0 h 519"/>
                <a:gd name="T2" fmla="*/ 8 w 517"/>
                <a:gd name="T3" fmla="*/ 0 h 519"/>
                <a:gd name="T4" fmla="*/ 9 w 517"/>
                <a:gd name="T5" fmla="*/ 0 h 519"/>
                <a:gd name="T6" fmla="*/ 10 w 517"/>
                <a:gd name="T7" fmla="*/ 0 h 519"/>
                <a:gd name="T8" fmla="*/ 11 w 517"/>
                <a:gd name="T9" fmla="*/ 0 h 519"/>
                <a:gd name="T10" fmla="*/ 12 w 517"/>
                <a:gd name="T11" fmla="*/ 1 h 519"/>
                <a:gd name="T12" fmla="*/ 13 w 517"/>
                <a:gd name="T13" fmla="*/ 1 h 519"/>
                <a:gd name="T14" fmla="*/ 13 w 517"/>
                <a:gd name="T15" fmla="*/ 2 h 519"/>
                <a:gd name="T16" fmla="*/ 14 w 517"/>
                <a:gd name="T17" fmla="*/ 3 h 519"/>
                <a:gd name="T18" fmla="*/ 14 w 517"/>
                <a:gd name="T19" fmla="*/ 3 h 519"/>
                <a:gd name="T20" fmla="*/ 15 w 517"/>
                <a:gd name="T21" fmla="*/ 4 h 519"/>
                <a:gd name="T22" fmla="*/ 15 w 517"/>
                <a:gd name="T23" fmla="*/ 5 h 519"/>
                <a:gd name="T24" fmla="*/ 15 w 517"/>
                <a:gd name="T25" fmla="*/ 6 h 519"/>
                <a:gd name="T26" fmla="*/ 16 w 517"/>
                <a:gd name="T27" fmla="*/ 7 h 519"/>
                <a:gd name="T28" fmla="*/ 16 w 517"/>
                <a:gd name="T29" fmla="*/ 7 h 519"/>
                <a:gd name="T30" fmla="*/ 16 w 517"/>
                <a:gd name="T31" fmla="*/ 8 h 519"/>
                <a:gd name="T32" fmla="*/ 16 w 517"/>
                <a:gd name="T33" fmla="*/ 9 h 519"/>
                <a:gd name="T34" fmla="*/ 15 w 517"/>
                <a:gd name="T35" fmla="*/ 9 h 519"/>
                <a:gd name="T36" fmla="*/ 15 w 517"/>
                <a:gd name="T37" fmla="*/ 10 h 519"/>
                <a:gd name="T38" fmla="*/ 15 w 517"/>
                <a:gd name="T39" fmla="*/ 11 h 519"/>
                <a:gd name="T40" fmla="*/ 15 w 517"/>
                <a:gd name="T41" fmla="*/ 11 h 519"/>
                <a:gd name="T42" fmla="*/ 15 w 517"/>
                <a:gd name="T43" fmla="*/ 12 h 519"/>
                <a:gd name="T44" fmla="*/ 15 w 517"/>
                <a:gd name="T45" fmla="*/ 13 h 519"/>
                <a:gd name="T46" fmla="*/ 14 w 517"/>
                <a:gd name="T47" fmla="*/ 13 h 519"/>
                <a:gd name="T48" fmla="*/ 13 w 517"/>
                <a:gd name="T49" fmla="*/ 14 h 519"/>
                <a:gd name="T50" fmla="*/ 12 w 517"/>
                <a:gd name="T51" fmla="*/ 15 h 519"/>
                <a:gd name="T52" fmla="*/ 12 w 517"/>
                <a:gd name="T53" fmla="*/ 15 h 519"/>
                <a:gd name="T54" fmla="*/ 11 w 517"/>
                <a:gd name="T55" fmla="*/ 15 h 519"/>
                <a:gd name="T56" fmla="*/ 10 w 517"/>
                <a:gd name="T57" fmla="*/ 15 h 519"/>
                <a:gd name="T58" fmla="*/ 9 w 517"/>
                <a:gd name="T59" fmla="*/ 16 h 519"/>
                <a:gd name="T60" fmla="*/ 8 w 517"/>
                <a:gd name="T61" fmla="*/ 16 h 519"/>
                <a:gd name="T62" fmla="*/ 7 w 517"/>
                <a:gd name="T63" fmla="*/ 16 h 519"/>
                <a:gd name="T64" fmla="*/ 6 w 517"/>
                <a:gd name="T65" fmla="*/ 16 h 519"/>
                <a:gd name="T66" fmla="*/ 5 w 517"/>
                <a:gd name="T67" fmla="*/ 15 h 519"/>
                <a:gd name="T68" fmla="*/ 4 w 517"/>
                <a:gd name="T69" fmla="*/ 15 h 519"/>
                <a:gd name="T70" fmla="*/ 4 w 517"/>
                <a:gd name="T71" fmla="*/ 15 h 519"/>
                <a:gd name="T72" fmla="*/ 3 w 517"/>
                <a:gd name="T73" fmla="*/ 14 h 519"/>
                <a:gd name="T74" fmla="*/ 2 w 517"/>
                <a:gd name="T75" fmla="*/ 13 h 519"/>
                <a:gd name="T76" fmla="*/ 1 w 517"/>
                <a:gd name="T77" fmla="*/ 13 h 519"/>
                <a:gd name="T78" fmla="*/ 1 w 517"/>
                <a:gd name="T79" fmla="*/ 12 h 519"/>
                <a:gd name="T80" fmla="*/ 0 w 517"/>
                <a:gd name="T81" fmla="*/ 11 h 519"/>
                <a:gd name="T82" fmla="*/ 0 w 517"/>
                <a:gd name="T83" fmla="*/ 10 h 519"/>
                <a:gd name="T84" fmla="*/ 0 w 517"/>
                <a:gd name="T85" fmla="*/ 9 h 519"/>
                <a:gd name="T86" fmla="*/ 0 w 517"/>
                <a:gd name="T87" fmla="*/ 8 h 519"/>
                <a:gd name="T88" fmla="*/ 0 w 517"/>
                <a:gd name="T89" fmla="*/ 7 h 519"/>
                <a:gd name="T90" fmla="*/ 0 w 517"/>
                <a:gd name="T91" fmla="*/ 6 h 519"/>
                <a:gd name="T92" fmla="*/ 0 w 517"/>
                <a:gd name="T93" fmla="*/ 5 h 519"/>
                <a:gd name="T94" fmla="*/ 0 w 517"/>
                <a:gd name="T95" fmla="*/ 4 h 519"/>
                <a:gd name="T96" fmla="*/ 1 w 517"/>
                <a:gd name="T97" fmla="*/ 3 h 519"/>
                <a:gd name="T98" fmla="*/ 1 w 517"/>
                <a:gd name="T99" fmla="*/ 3 h 519"/>
                <a:gd name="T100" fmla="*/ 1 w 517"/>
                <a:gd name="T101" fmla="*/ 2 h 519"/>
                <a:gd name="T102" fmla="*/ 2 w 517"/>
                <a:gd name="T103" fmla="*/ 1 h 519"/>
                <a:gd name="T104" fmla="*/ 3 w 517"/>
                <a:gd name="T105" fmla="*/ 1 h 519"/>
                <a:gd name="T106" fmla="*/ 4 w 517"/>
                <a:gd name="T107" fmla="*/ 0 h 519"/>
                <a:gd name="T108" fmla="*/ 5 w 517"/>
                <a:gd name="T109" fmla="*/ 0 h 519"/>
                <a:gd name="T110" fmla="*/ 5 w 517"/>
                <a:gd name="T111" fmla="*/ 0 h 5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7" h="519">
                  <a:moveTo>
                    <a:pt x="190" y="11"/>
                  </a:moveTo>
                  <a:lnTo>
                    <a:pt x="200" y="8"/>
                  </a:lnTo>
                  <a:lnTo>
                    <a:pt x="211" y="6"/>
                  </a:lnTo>
                  <a:lnTo>
                    <a:pt x="220" y="2"/>
                  </a:lnTo>
                  <a:lnTo>
                    <a:pt x="230" y="2"/>
                  </a:lnTo>
                  <a:lnTo>
                    <a:pt x="239" y="0"/>
                  </a:lnTo>
                  <a:lnTo>
                    <a:pt x="249" y="0"/>
                  </a:lnTo>
                  <a:lnTo>
                    <a:pt x="260" y="0"/>
                  </a:lnTo>
                  <a:lnTo>
                    <a:pt x="270" y="0"/>
                  </a:lnTo>
                  <a:lnTo>
                    <a:pt x="279" y="0"/>
                  </a:lnTo>
                  <a:lnTo>
                    <a:pt x="287" y="0"/>
                  </a:lnTo>
                  <a:lnTo>
                    <a:pt x="295" y="0"/>
                  </a:lnTo>
                  <a:lnTo>
                    <a:pt x="306" y="2"/>
                  </a:lnTo>
                  <a:lnTo>
                    <a:pt x="314" y="4"/>
                  </a:lnTo>
                  <a:lnTo>
                    <a:pt x="323" y="6"/>
                  </a:lnTo>
                  <a:lnTo>
                    <a:pt x="331" y="10"/>
                  </a:lnTo>
                  <a:lnTo>
                    <a:pt x="340" y="11"/>
                  </a:lnTo>
                  <a:lnTo>
                    <a:pt x="346" y="13"/>
                  </a:lnTo>
                  <a:lnTo>
                    <a:pt x="353" y="17"/>
                  </a:lnTo>
                  <a:lnTo>
                    <a:pt x="363" y="21"/>
                  </a:lnTo>
                  <a:lnTo>
                    <a:pt x="369" y="25"/>
                  </a:lnTo>
                  <a:lnTo>
                    <a:pt x="376" y="27"/>
                  </a:lnTo>
                  <a:lnTo>
                    <a:pt x="384" y="32"/>
                  </a:lnTo>
                  <a:lnTo>
                    <a:pt x="391" y="36"/>
                  </a:lnTo>
                  <a:lnTo>
                    <a:pt x="397" y="42"/>
                  </a:lnTo>
                  <a:lnTo>
                    <a:pt x="403" y="46"/>
                  </a:lnTo>
                  <a:lnTo>
                    <a:pt x="409" y="50"/>
                  </a:lnTo>
                  <a:lnTo>
                    <a:pt x="416" y="55"/>
                  </a:lnTo>
                  <a:lnTo>
                    <a:pt x="422" y="61"/>
                  </a:lnTo>
                  <a:lnTo>
                    <a:pt x="428" y="65"/>
                  </a:lnTo>
                  <a:lnTo>
                    <a:pt x="431" y="70"/>
                  </a:lnTo>
                  <a:lnTo>
                    <a:pt x="439" y="76"/>
                  </a:lnTo>
                  <a:lnTo>
                    <a:pt x="445" y="84"/>
                  </a:lnTo>
                  <a:lnTo>
                    <a:pt x="450" y="89"/>
                  </a:lnTo>
                  <a:lnTo>
                    <a:pt x="454" y="95"/>
                  </a:lnTo>
                  <a:lnTo>
                    <a:pt x="458" y="101"/>
                  </a:lnTo>
                  <a:lnTo>
                    <a:pt x="464" y="108"/>
                  </a:lnTo>
                  <a:lnTo>
                    <a:pt x="466" y="114"/>
                  </a:lnTo>
                  <a:lnTo>
                    <a:pt x="471" y="120"/>
                  </a:lnTo>
                  <a:lnTo>
                    <a:pt x="475" y="127"/>
                  </a:lnTo>
                  <a:lnTo>
                    <a:pt x="479" y="135"/>
                  </a:lnTo>
                  <a:lnTo>
                    <a:pt x="483" y="141"/>
                  </a:lnTo>
                  <a:lnTo>
                    <a:pt x="486" y="147"/>
                  </a:lnTo>
                  <a:lnTo>
                    <a:pt x="488" y="154"/>
                  </a:lnTo>
                  <a:lnTo>
                    <a:pt x="492" y="160"/>
                  </a:lnTo>
                  <a:lnTo>
                    <a:pt x="496" y="167"/>
                  </a:lnTo>
                  <a:lnTo>
                    <a:pt x="498" y="173"/>
                  </a:lnTo>
                  <a:lnTo>
                    <a:pt x="500" y="181"/>
                  </a:lnTo>
                  <a:lnTo>
                    <a:pt x="504" y="186"/>
                  </a:lnTo>
                  <a:lnTo>
                    <a:pt x="505" y="194"/>
                  </a:lnTo>
                  <a:lnTo>
                    <a:pt x="507" y="200"/>
                  </a:lnTo>
                  <a:lnTo>
                    <a:pt x="507" y="205"/>
                  </a:lnTo>
                  <a:lnTo>
                    <a:pt x="509" y="213"/>
                  </a:lnTo>
                  <a:lnTo>
                    <a:pt x="511" y="219"/>
                  </a:lnTo>
                  <a:lnTo>
                    <a:pt x="513" y="224"/>
                  </a:lnTo>
                  <a:lnTo>
                    <a:pt x="513" y="232"/>
                  </a:lnTo>
                  <a:lnTo>
                    <a:pt x="515" y="238"/>
                  </a:lnTo>
                  <a:lnTo>
                    <a:pt x="515" y="245"/>
                  </a:lnTo>
                  <a:lnTo>
                    <a:pt x="517" y="249"/>
                  </a:lnTo>
                  <a:lnTo>
                    <a:pt x="517" y="255"/>
                  </a:lnTo>
                  <a:lnTo>
                    <a:pt x="517" y="263"/>
                  </a:lnTo>
                  <a:lnTo>
                    <a:pt x="517" y="266"/>
                  </a:lnTo>
                  <a:lnTo>
                    <a:pt x="517" y="272"/>
                  </a:lnTo>
                  <a:lnTo>
                    <a:pt x="517" y="278"/>
                  </a:lnTo>
                  <a:lnTo>
                    <a:pt x="517" y="285"/>
                  </a:lnTo>
                  <a:lnTo>
                    <a:pt x="515" y="289"/>
                  </a:lnTo>
                  <a:lnTo>
                    <a:pt x="515" y="293"/>
                  </a:lnTo>
                  <a:lnTo>
                    <a:pt x="513" y="299"/>
                  </a:lnTo>
                  <a:lnTo>
                    <a:pt x="513" y="302"/>
                  </a:lnTo>
                  <a:lnTo>
                    <a:pt x="513" y="308"/>
                  </a:lnTo>
                  <a:lnTo>
                    <a:pt x="513" y="312"/>
                  </a:lnTo>
                  <a:lnTo>
                    <a:pt x="511" y="316"/>
                  </a:lnTo>
                  <a:lnTo>
                    <a:pt x="511" y="323"/>
                  </a:lnTo>
                  <a:lnTo>
                    <a:pt x="509" y="325"/>
                  </a:lnTo>
                  <a:lnTo>
                    <a:pt x="509" y="331"/>
                  </a:lnTo>
                  <a:lnTo>
                    <a:pt x="507" y="337"/>
                  </a:lnTo>
                  <a:lnTo>
                    <a:pt x="507" y="340"/>
                  </a:lnTo>
                  <a:lnTo>
                    <a:pt x="505" y="344"/>
                  </a:lnTo>
                  <a:lnTo>
                    <a:pt x="505" y="350"/>
                  </a:lnTo>
                  <a:lnTo>
                    <a:pt x="505" y="354"/>
                  </a:lnTo>
                  <a:lnTo>
                    <a:pt x="505" y="359"/>
                  </a:lnTo>
                  <a:lnTo>
                    <a:pt x="502" y="363"/>
                  </a:lnTo>
                  <a:lnTo>
                    <a:pt x="502" y="367"/>
                  </a:lnTo>
                  <a:lnTo>
                    <a:pt x="500" y="371"/>
                  </a:lnTo>
                  <a:lnTo>
                    <a:pt x="500" y="375"/>
                  </a:lnTo>
                  <a:lnTo>
                    <a:pt x="498" y="380"/>
                  </a:lnTo>
                  <a:lnTo>
                    <a:pt x="496" y="384"/>
                  </a:lnTo>
                  <a:lnTo>
                    <a:pt x="494" y="388"/>
                  </a:lnTo>
                  <a:lnTo>
                    <a:pt x="494" y="394"/>
                  </a:lnTo>
                  <a:lnTo>
                    <a:pt x="490" y="399"/>
                  </a:lnTo>
                  <a:lnTo>
                    <a:pt x="486" y="409"/>
                  </a:lnTo>
                  <a:lnTo>
                    <a:pt x="483" y="417"/>
                  </a:lnTo>
                  <a:lnTo>
                    <a:pt x="479" y="424"/>
                  </a:lnTo>
                  <a:lnTo>
                    <a:pt x="473" y="432"/>
                  </a:lnTo>
                  <a:lnTo>
                    <a:pt x="467" y="437"/>
                  </a:lnTo>
                  <a:lnTo>
                    <a:pt x="462" y="445"/>
                  </a:lnTo>
                  <a:lnTo>
                    <a:pt x="454" y="451"/>
                  </a:lnTo>
                  <a:lnTo>
                    <a:pt x="447" y="458"/>
                  </a:lnTo>
                  <a:lnTo>
                    <a:pt x="441" y="464"/>
                  </a:lnTo>
                  <a:lnTo>
                    <a:pt x="431" y="470"/>
                  </a:lnTo>
                  <a:lnTo>
                    <a:pt x="424" y="475"/>
                  </a:lnTo>
                  <a:lnTo>
                    <a:pt x="420" y="477"/>
                  </a:lnTo>
                  <a:lnTo>
                    <a:pt x="414" y="481"/>
                  </a:lnTo>
                  <a:lnTo>
                    <a:pt x="409" y="483"/>
                  </a:lnTo>
                  <a:lnTo>
                    <a:pt x="405" y="487"/>
                  </a:lnTo>
                  <a:lnTo>
                    <a:pt x="399" y="489"/>
                  </a:lnTo>
                  <a:lnTo>
                    <a:pt x="393" y="491"/>
                  </a:lnTo>
                  <a:lnTo>
                    <a:pt x="388" y="493"/>
                  </a:lnTo>
                  <a:lnTo>
                    <a:pt x="384" y="496"/>
                  </a:lnTo>
                  <a:lnTo>
                    <a:pt x="376" y="498"/>
                  </a:lnTo>
                  <a:lnTo>
                    <a:pt x="371" y="500"/>
                  </a:lnTo>
                  <a:lnTo>
                    <a:pt x="363" y="502"/>
                  </a:lnTo>
                  <a:lnTo>
                    <a:pt x="357" y="504"/>
                  </a:lnTo>
                  <a:lnTo>
                    <a:pt x="350" y="508"/>
                  </a:lnTo>
                  <a:lnTo>
                    <a:pt x="342" y="510"/>
                  </a:lnTo>
                  <a:lnTo>
                    <a:pt x="336" y="510"/>
                  </a:lnTo>
                  <a:lnTo>
                    <a:pt x="329" y="512"/>
                  </a:lnTo>
                  <a:lnTo>
                    <a:pt x="321" y="514"/>
                  </a:lnTo>
                  <a:lnTo>
                    <a:pt x="314" y="515"/>
                  </a:lnTo>
                  <a:lnTo>
                    <a:pt x="306" y="515"/>
                  </a:lnTo>
                  <a:lnTo>
                    <a:pt x="298" y="517"/>
                  </a:lnTo>
                  <a:lnTo>
                    <a:pt x="289" y="517"/>
                  </a:lnTo>
                  <a:lnTo>
                    <a:pt x="283" y="517"/>
                  </a:lnTo>
                  <a:lnTo>
                    <a:pt x="274" y="517"/>
                  </a:lnTo>
                  <a:lnTo>
                    <a:pt x="268" y="519"/>
                  </a:lnTo>
                  <a:lnTo>
                    <a:pt x="258" y="517"/>
                  </a:lnTo>
                  <a:lnTo>
                    <a:pt x="251" y="517"/>
                  </a:lnTo>
                  <a:lnTo>
                    <a:pt x="243" y="517"/>
                  </a:lnTo>
                  <a:lnTo>
                    <a:pt x="236" y="515"/>
                  </a:lnTo>
                  <a:lnTo>
                    <a:pt x="228" y="515"/>
                  </a:lnTo>
                  <a:lnTo>
                    <a:pt x="220" y="514"/>
                  </a:lnTo>
                  <a:lnTo>
                    <a:pt x="213" y="512"/>
                  </a:lnTo>
                  <a:lnTo>
                    <a:pt x="207" y="512"/>
                  </a:lnTo>
                  <a:lnTo>
                    <a:pt x="198" y="510"/>
                  </a:lnTo>
                  <a:lnTo>
                    <a:pt x="192" y="508"/>
                  </a:lnTo>
                  <a:lnTo>
                    <a:pt x="184" y="504"/>
                  </a:lnTo>
                  <a:lnTo>
                    <a:pt x="177" y="502"/>
                  </a:lnTo>
                  <a:lnTo>
                    <a:pt x="169" y="498"/>
                  </a:lnTo>
                  <a:lnTo>
                    <a:pt x="162" y="496"/>
                  </a:lnTo>
                  <a:lnTo>
                    <a:pt x="156" y="493"/>
                  </a:lnTo>
                  <a:lnTo>
                    <a:pt x="150" y="491"/>
                  </a:lnTo>
                  <a:lnTo>
                    <a:pt x="143" y="487"/>
                  </a:lnTo>
                  <a:lnTo>
                    <a:pt x="135" y="485"/>
                  </a:lnTo>
                  <a:lnTo>
                    <a:pt x="129" y="481"/>
                  </a:lnTo>
                  <a:lnTo>
                    <a:pt x="124" y="477"/>
                  </a:lnTo>
                  <a:lnTo>
                    <a:pt x="116" y="474"/>
                  </a:lnTo>
                  <a:lnTo>
                    <a:pt x="110" y="468"/>
                  </a:lnTo>
                  <a:lnTo>
                    <a:pt x="103" y="464"/>
                  </a:lnTo>
                  <a:lnTo>
                    <a:pt x="99" y="460"/>
                  </a:lnTo>
                  <a:lnTo>
                    <a:pt x="91" y="456"/>
                  </a:lnTo>
                  <a:lnTo>
                    <a:pt x="87" y="451"/>
                  </a:lnTo>
                  <a:lnTo>
                    <a:pt x="80" y="445"/>
                  </a:lnTo>
                  <a:lnTo>
                    <a:pt x="74" y="441"/>
                  </a:lnTo>
                  <a:lnTo>
                    <a:pt x="70" y="434"/>
                  </a:lnTo>
                  <a:lnTo>
                    <a:pt x="65" y="428"/>
                  </a:lnTo>
                  <a:lnTo>
                    <a:pt x="59" y="424"/>
                  </a:lnTo>
                  <a:lnTo>
                    <a:pt x="55" y="418"/>
                  </a:lnTo>
                  <a:lnTo>
                    <a:pt x="51" y="411"/>
                  </a:lnTo>
                  <a:lnTo>
                    <a:pt x="44" y="405"/>
                  </a:lnTo>
                  <a:lnTo>
                    <a:pt x="40" y="399"/>
                  </a:lnTo>
                  <a:lnTo>
                    <a:pt x="36" y="394"/>
                  </a:lnTo>
                  <a:lnTo>
                    <a:pt x="32" y="386"/>
                  </a:lnTo>
                  <a:lnTo>
                    <a:pt x="29" y="380"/>
                  </a:lnTo>
                  <a:lnTo>
                    <a:pt x="27" y="373"/>
                  </a:lnTo>
                  <a:lnTo>
                    <a:pt x="23" y="367"/>
                  </a:lnTo>
                  <a:lnTo>
                    <a:pt x="19" y="359"/>
                  </a:lnTo>
                  <a:lnTo>
                    <a:pt x="17" y="352"/>
                  </a:lnTo>
                  <a:lnTo>
                    <a:pt x="13" y="344"/>
                  </a:lnTo>
                  <a:lnTo>
                    <a:pt x="11" y="339"/>
                  </a:lnTo>
                  <a:lnTo>
                    <a:pt x="10" y="331"/>
                  </a:lnTo>
                  <a:lnTo>
                    <a:pt x="6" y="323"/>
                  </a:lnTo>
                  <a:lnTo>
                    <a:pt x="4" y="314"/>
                  </a:lnTo>
                  <a:lnTo>
                    <a:pt x="4" y="306"/>
                  </a:lnTo>
                  <a:lnTo>
                    <a:pt x="2" y="299"/>
                  </a:lnTo>
                  <a:lnTo>
                    <a:pt x="2" y="289"/>
                  </a:lnTo>
                  <a:lnTo>
                    <a:pt x="0" y="282"/>
                  </a:lnTo>
                  <a:lnTo>
                    <a:pt x="0" y="274"/>
                  </a:lnTo>
                  <a:lnTo>
                    <a:pt x="0" y="264"/>
                  </a:lnTo>
                  <a:lnTo>
                    <a:pt x="0" y="255"/>
                  </a:lnTo>
                  <a:lnTo>
                    <a:pt x="0" y="247"/>
                  </a:lnTo>
                  <a:lnTo>
                    <a:pt x="2" y="238"/>
                  </a:lnTo>
                  <a:lnTo>
                    <a:pt x="2" y="230"/>
                  </a:lnTo>
                  <a:lnTo>
                    <a:pt x="2" y="221"/>
                  </a:lnTo>
                  <a:lnTo>
                    <a:pt x="4" y="211"/>
                  </a:lnTo>
                  <a:lnTo>
                    <a:pt x="6" y="204"/>
                  </a:lnTo>
                  <a:lnTo>
                    <a:pt x="6" y="196"/>
                  </a:lnTo>
                  <a:lnTo>
                    <a:pt x="10" y="186"/>
                  </a:lnTo>
                  <a:lnTo>
                    <a:pt x="11" y="179"/>
                  </a:lnTo>
                  <a:lnTo>
                    <a:pt x="13" y="173"/>
                  </a:lnTo>
                  <a:lnTo>
                    <a:pt x="15" y="166"/>
                  </a:lnTo>
                  <a:lnTo>
                    <a:pt x="17" y="158"/>
                  </a:lnTo>
                  <a:lnTo>
                    <a:pt x="19" y="150"/>
                  </a:lnTo>
                  <a:lnTo>
                    <a:pt x="23" y="145"/>
                  </a:lnTo>
                  <a:lnTo>
                    <a:pt x="27" y="137"/>
                  </a:lnTo>
                  <a:lnTo>
                    <a:pt x="29" y="131"/>
                  </a:lnTo>
                  <a:lnTo>
                    <a:pt x="32" y="127"/>
                  </a:lnTo>
                  <a:lnTo>
                    <a:pt x="36" y="122"/>
                  </a:lnTo>
                  <a:lnTo>
                    <a:pt x="40" y="116"/>
                  </a:lnTo>
                  <a:lnTo>
                    <a:pt x="42" y="110"/>
                  </a:lnTo>
                  <a:lnTo>
                    <a:pt x="46" y="105"/>
                  </a:lnTo>
                  <a:lnTo>
                    <a:pt x="51" y="101"/>
                  </a:lnTo>
                  <a:lnTo>
                    <a:pt x="53" y="93"/>
                  </a:lnTo>
                  <a:lnTo>
                    <a:pt x="57" y="91"/>
                  </a:lnTo>
                  <a:lnTo>
                    <a:pt x="63" y="86"/>
                  </a:lnTo>
                  <a:lnTo>
                    <a:pt x="67" y="82"/>
                  </a:lnTo>
                  <a:lnTo>
                    <a:pt x="74" y="72"/>
                  </a:lnTo>
                  <a:lnTo>
                    <a:pt x="82" y="67"/>
                  </a:lnTo>
                  <a:lnTo>
                    <a:pt x="87" y="61"/>
                  </a:lnTo>
                  <a:lnTo>
                    <a:pt x="91" y="59"/>
                  </a:lnTo>
                  <a:lnTo>
                    <a:pt x="95" y="55"/>
                  </a:lnTo>
                  <a:lnTo>
                    <a:pt x="101" y="53"/>
                  </a:lnTo>
                  <a:lnTo>
                    <a:pt x="108" y="46"/>
                  </a:lnTo>
                  <a:lnTo>
                    <a:pt x="116" y="42"/>
                  </a:lnTo>
                  <a:lnTo>
                    <a:pt x="124" y="36"/>
                  </a:lnTo>
                  <a:lnTo>
                    <a:pt x="133" y="32"/>
                  </a:lnTo>
                  <a:lnTo>
                    <a:pt x="141" y="27"/>
                  </a:lnTo>
                  <a:lnTo>
                    <a:pt x="148" y="25"/>
                  </a:lnTo>
                  <a:lnTo>
                    <a:pt x="154" y="23"/>
                  </a:lnTo>
                  <a:lnTo>
                    <a:pt x="162" y="21"/>
                  </a:lnTo>
                  <a:lnTo>
                    <a:pt x="167" y="17"/>
                  </a:lnTo>
                  <a:lnTo>
                    <a:pt x="173" y="13"/>
                  </a:lnTo>
                  <a:lnTo>
                    <a:pt x="177" y="13"/>
                  </a:lnTo>
                  <a:lnTo>
                    <a:pt x="181" y="13"/>
                  </a:lnTo>
                  <a:lnTo>
                    <a:pt x="188" y="11"/>
                  </a:lnTo>
                  <a:lnTo>
                    <a:pt x="190" y="11"/>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4" name="Freeform 20"/>
            <p:cNvSpPr>
              <a:spLocks/>
            </p:cNvSpPr>
            <p:nvPr/>
          </p:nvSpPr>
          <p:spPr bwMode="auto">
            <a:xfrm>
              <a:off x="2340" y="2128"/>
              <a:ext cx="189" cy="184"/>
            </a:xfrm>
            <a:custGeom>
              <a:avLst/>
              <a:gdLst>
                <a:gd name="T0" fmla="*/ 6 w 378"/>
                <a:gd name="T1" fmla="*/ 0 h 369"/>
                <a:gd name="T2" fmla="*/ 6 w 378"/>
                <a:gd name="T3" fmla="*/ 0 h 369"/>
                <a:gd name="T4" fmla="*/ 5 w 378"/>
                <a:gd name="T5" fmla="*/ 0 h 369"/>
                <a:gd name="T6" fmla="*/ 4 w 378"/>
                <a:gd name="T7" fmla="*/ 0 h 369"/>
                <a:gd name="T8" fmla="*/ 4 w 378"/>
                <a:gd name="T9" fmla="*/ 0 h 369"/>
                <a:gd name="T10" fmla="*/ 3 w 378"/>
                <a:gd name="T11" fmla="*/ 0 h 369"/>
                <a:gd name="T12" fmla="*/ 2 w 378"/>
                <a:gd name="T13" fmla="*/ 1 h 369"/>
                <a:gd name="T14" fmla="*/ 1 w 378"/>
                <a:gd name="T15" fmla="*/ 2 h 369"/>
                <a:gd name="T16" fmla="*/ 1 w 378"/>
                <a:gd name="T17" fmla="*/ 3 h 369"/>
                <a:gd name="T18" fmla="*/ 1 w 378"/>
                <a:gd name="T19" fmla="*/ 3 h 369"/>
                <a:gd name="T20" fmla="*/ 1 w 378"/>
                <a:gd name="T21" fmla="*/ 4 h 369"/>
                <a:gd name="T22" fmla="*/ 1 w 378"/>
                <a:gd name="T23" fmla="*/ 4 h 369"/>
                <a:gd name="T24" fmla="*/ 0 w 378"/>
                <a:gd name="T25" fmla="*/ 5 h 369"/>
                <a:gd name="T26" fmla="*/ 0 w 378"/>
                <a:gd name="T27" fmla="*/ 6 h 369"/>
                <a:gd name="T28" fmla="*/ 0 w 378"/>
                <a:gd name="T29" fmla="*/ 6 h 369"/>
                <a:gd name="T30" fmla="*/ 1 w 378"/>
                <a:gd name="T31" fmla="*/ 7 h 369"/>
                <a:gd name="T32" fmla="*/ 1 w 378"/>
                <a:gd name="T33" fmla="*/ 7 h 369"/>
                <a:gd name="T34" fmla="*/ 1 w 378"/>
                <a:gd name="T35" fmla="*/ 8 h 369"/>
                <a:gd name="T36" fmla="*/ 2 w 378"/>
                <a:gd name="T37" fmla="*/ 9 h 369"/>
                <a:gd name="T38" fmla="*/ 2 w 378"/>
                <a:gd name="T39" fmla="*/ 10 h 369"/>
                <a:gd name="T40" fmla="*/ 3 w 378"/>
                <a:gd name="T41" fmla="*/ 10 h 369"/>
                <a:gd name="T42" fmla="*/ 4 w 378"/>
                <a:gd name="T43" fmla="*/ 11 h 369"/>
                <a:gd name="T44" fmla="*/ 5 w 378"/>
                <a:gd name="T45" fmla="*/ 11 h 369"/>
                <a:gd name="T46" fmla="*/ 6 w 378"/>
                <a:gd name="T47" fmla="*/ 11 h 369"/>
                <a:gd name="T48" fmla="*/ 7 w 378"/>
                <a:gd name="T49" fmla="*/ 11 h 369"/>
                <a:gd name="T50" fmla="*/ 7 w 378"/>
                <a:gd name="T51" fmla="*/ 11 h 369"/>
                <a:gd name="T52" fmla="*/ 8 w 378"/>
                <a:gd name="T53" fmla="*/ 11 h 369"/>
                <a:gd name="T54" fmla="*/ 9 w 378"/>
                <a:gd name="T55" fmla="*/ 11 h 369"/>
                <a:gd name="T56" fmla="*/ 10 w 378"/>
                <a:gd name="T57" fmla="*/ 10 h 369"/>
                <a:gd name="T58" fmla="*/ 11 w 378"/>
                <a:gd name="T59" fmla="*/ 10 h 369"/>
                <a:gd name="T60" fmla="*/ 11 w 378"/>
                <a:gd name="T61" fmla="*/ 9 h 369"/>
                <a:gd name="T62" fmla="*/ 12 w 378"/>
                <a:gd name="T63" fmla="*/ 8 h 369"/>
                <a:gd name="T64" fmla="*/ 12 w 378"/>
                <a:gd name="T65" fmla="*/ 7 h 369"/>
                <a:gd name="T66" fmla="*/ 12 w 378"/>
                <a:gd name="T67" fmla="*/ 7 h 369"/>
                <a:gd name="T68" fmla="*/ 12 w 378"/>
                <a:gd name="T69" fmla="*/ 6 h 369"/>
                <a:gd name="T70" fmla="*/ 12 w 378"/>
                <a:gd name="T71" fmla="*/ 6 h 369"/>
                <a:gd name="T72" fmla="*/ 12 w 378"/>
                <a:gd name="T73" fmla="*/ 5 h 369"/>
                <a:gd name="T74" fmla="*/ 12 w 378"/>
                <a:gd name="T75" fmla="*/ 4 h 369"/>
                <a:gd name="T76" fmla="*/ 12 w 378"/>
                <a:gd name="T77" fmla="*/ 3 h 369"/>
                <a:gd name="T78" fmla="*/ 11 w 378"/>
                <a:gd name="T79" fmla="*/ 2 h 369"/>
                <a:gd name="T80" fmla="*/ 11 w 378"/>
                <a:gd name="T81" fmla="*/ 2 h 369"/>
                <a:gd name="T82" fmla="*/ 10 w 378"/>
                <a:gd name="T83" fmla="*/ 1 h 369"/>
                <a:gd name="T84" fmla="*/ 10 w 378"/>
                <a:gd name="T85" fmla="*/ 1 h 369"/>
                <a:gd name="T86" fmla="*/ 9 w 378"/>
                <a:gd name="T87" fmla="*/ 0 h 369"/>
                <a:gd name="T88" fmla="*/ 9 w 378"/>
                <a:gd name="T89" fmla="*/ 0 h 369"/>
                <a:gd name="T90" fmla="*/ 8 w 378"/>
                <a:gd name="T91" fmla="*/ 0 h 369"/>
                <a:gd name="T92" fmla="*/ 7 w 378"/>
                <a:gd name="T93" fmla="*/ 0 h 369"/>
                <a:gd name="T94" fmla="*/ 7 w 378"/>
                <a:gd name="T95" fmla="*/ 0 h 3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8" h="369">
                  <a:moveTo>
                    <a:pt x="197" y="2"/>
                  </a:moveTo>
                  <a:lnTo>
                    <a:pt x="192" y="0"/>
                  </a:lnTo>
                  <a:lnTo>
                    <a:pt x="188" y="0"/>
                  </a:lnTo>
                  <a:lnTo>
                    <a:pt x="182" y="0"/>
                  </a:lnTo>
                  <a:lnTo>
                    <a:pt x="178" y="0"/>
                  </a:lnTo>
                  <a:lnTo>
                    <a:pt x="173" y="0"/>
                  </a:lnTo>
                  <a:lnTo>
                    <a:pt x="169" y="0"/>
                  </a:lnTo>
                  <a:lnTo>
                    <a:pt x="163" y="0"/>
                  </a:lnTo>
                  <a:lnTo>
                    <a:pt x="159" y="2"/>
                  </a:lnTo>
                  <a:lnTo>
                    <a:pt x="155" y="2"/>
                  </a:lnTo>
                  <a:lnTo>
                    <a:pt x="150" y="2"/>
                  </a:lnTo>
                  <a:lnTo>
                    <a:pt x="146" y="4"/>
                  </a:lnTo>
                  <a:lnTo>
                    <a:pt x="142" y="4"/>
                  </a:lnTo>
                  <a:lnTo>
                    <a:pt x="136" y="4"/>
                  </a:lnTo>
                  <a:lnTo>
                    <a:pt x="133" y="8"/>
                  </a:lnTo>
                  <a:lnTo>
                    <a:pt x="127" y="8"/>
                  </a:lnTo>
                  <a:lnTo>
                    <a:pt x="125" y="10"/>
                  </a:lnTo>
                  <a:lnTo>
                    <a:pt x="119" y="10"/>
                  </a:lnTo>
                  <a:lnTo>
                    <a:pt x="114" y="12"/>
                  </a:lnTo>
                  <a:lnTo>
                    <a:pt x="112" y="12"/>
                  </a:lnTo>
                  <a:lnTo>
                    <a:pt x="108" y="16"/>
                  </a:lnTo>
                  <a:lnTo>
                    <a:pt x="98" y="19"/>
                  </a:lnTo>
                  <a:lnTo>
                    <a:pt x="91" y="21"/>
                  </a:lnTo>
                  <a:lnTo>
                    <a:pt x="83" y="27"/>
                  </a:lnTo>
                  <a:lnTo>
                    <a:pt x="76" y="33"/>
                  </a:lnTo>
                  <a:lnTo>
                    <a:pt x="68" y="36"/>
                  </a:lnTo>
                  <a:lnTo>
                    <a:pt x="64" y="44"/>
                  </a:lnTo>
                  <a:lnTo>
                    <a:pt x="55" y="48"/>
                  </a:lnTo>
                  <a:lnTo>
                    <a:pt x="49" y="55"/>
                  </a:lnTo>
                  <a:lnTo>
                    <a:pt x="43" y="63"/>
                  </a:lnTo>
                  <a:lnTo>
                    <a:pt x="38" y="69"/>
                  </a:lnTo>
                  <a:lnTo>
                    <a:pt x="32" y="76"/>
                  </a:lnTo>
                  <a:lnTo>
                    <a:pt x="26" y="84"/>
                  </a:lnTo>
                  <a:lnTo>
                    <a:pt x="24" y="88"/>
                  </a:lnTo>
                  <a:lnTo>
                    <a:pt x="22" y="94"/>
                  </a:lnTo>
                  <a:lnTo>
                    <a:pt x="21" y="97"/>
                  </a:lnTo>
                  <a:lnTo>
                    <a:pt x="19" y="101"/>
                  </a:lnTo>
                  <a:lnTo>
                    <a:pt x="17" y="105"/>
                  </a:lnTo>
                  <a:lnTo>
                    <a:pt x="15" y="111"/>
                  </a:lnTo>
                  <a:lnTo>
                    <a:pt x="13" y="114"/>
                  </a:lnTo>
                  <a:lnTo>
                    <a:pt x="11" y="118"/>
                  </a:lnTo>
                  <a:lnTo>
                    <a:pt x="9" y="124"/>
                  </a:lnTo>
                  <a:lnTo>
                    <a:pt x="9" y="130"/>
                  </a:lnTo>
                  <a:lnTo>
                    <a:pt x="7" y="133"/>
                  </a:lnTo>
                  <a:lnTo>
                    <a:pt x="5" y="137"/>
                  </a:lnTo>
                  <a:lnTo>
                    <a:pt x="5" y="143"/>
                  </a:lnTo>
                  <a:lnTo>
                    <a:pt x="3" y="149"/>
                  </a:lnTo>
                  <a:lnTo>
                    <a:pt x="2" y="152"/>
                  </a:lnTo>
                  <a:lnTo>
                    <a:pt x="2" y="158"/>
                  </a:lnTo>
                  <a:lnTo>
                    <a:pt x="2" y="162"/>
                  </a:lnTo>
                  <a:lnTo>
                    <a:pt x="0" y="170"/>
                  </a:lnTo>
                  <a:lnTo>
                    <a:pt x="0" y="173"/>
                  </a:lnTo>
                  <a:lnTo>
                    <a:pt x="0" y="181"/>
                  </a:lnTo>
                  <a:lnTo>
                    <a:pt x="0" y="185"/>
                  </a:lnTo>
                  <a:lnTo>
                    <a:pt x="0" y="191"/>
                  </a:lnTo>
                  <a:lnTo>
                    <a:pt x="0" y="194"/>
                  </a:lnTo>
                  <a:lnTo>
                    <a:pt x="0" y="200"/>
                  </a:lnTo>
                  <a:lnTo>
                    <a:pt x="0" y="206"/>
                  </a:lnTo>
                  <a:lnTo>
                    <a:pt x="0" y="210"/>
                  </a:lnTo>
                  <a:lnTo>
                    <a:pt x="0" y="215"/>
                  </a:lnTo>
                  <a:lnTo>
                    <a:pt x="2" y="221"/>
                  </a:lnTo>
                  <a:lnTo>
                    <a:pt x="2" y="225"/>
                  </a:lnTo>
                  <a:lnTo>
                    <a:pt x="2" y="230"/>
                  </a:lnTo>
                  <a:lnTo>
                    <a:pt x="2" y="234"/>
                  </a:lnTo>
                  <a:lnTo>
                    <a:pt x="5" y="238"/>
                  </a:lnTo>
                  <a:lnTo>
                    <a:pt x="5" y="242"/>
                  </a:lnTo>
                  <a:lnTo>
                    <a:pt x="7" y="248"/>
                  </a:lnTo>
                  <a:lnTo>
                    <a:pt x="9" y="251"/>
                  </a:lnTo>
                  <a:lnTo>
                    <a:pt x="9" y="255"/>
                  </a:lnTo>
                  <a:lnTo>
                    <a:pt x="13" y="265"/>
                  </a:lnTo>
                  <a:lnTo>
                    <a:pt x="17" y="272"/>
                  </a:lnTo>
                  <a:lnTo>
                    <a:pt x="21" y="280"/>
                  </a:lnTo>
                  <a:lnTo>
                    <a:pt x="24" y="287"/>
                  </a:lnTo>
                  <a:lnTo>
                    <a:pt x="30" y="295"/>
                  </a:lnTo>
                  <a:lnTo>
                    <a:pt x="36" y="301"/>
                  </a:lnTo>
                  <a:lnTo>
                    <a:pt x="41" y="308"/>
                  </a:lnTo>
                  <a:lnTo>
                    <a:pt x="45" y="314"/>
                  </a:lnTo>
                  <a:lnTo>
                    <a:pt x="53" y="322"/>
                  </a:lnTo>
                  <a:lnTo>
                    <a:pt x="59" y="326"/>
                  </a:lnTo>
                  <a:lnTo>
                    <a:pt x="64" y="329"/>
                  </a:lnTo>
                  <a:lnTo>
                    <a:pt x="72" y="335"/>
                  </a:lnTo>
                  <a:lnTo>
                    <a:pt x="78" y="339"/>
                  </a:lnTo>
                  <a:lnTo>
                    <a:pt x="85" y="345"/>
                  </a:lnTo>
                  <a:lnTo>
                    <a:pt x="93" y="346"/>
                  </a:lnTo>
                  <a:lnTo>
                    <a:pt x="102" y="352"/>
                  </a:lnTo>
                  <a:lnTo>
                    <a:pt x="108" y="354"/>
                  </a:lnTo>
                  <a:lnTo>
                    <a:pt x="116" y="356"/>
                  </a:lnTo>
                  <a:lnTo>
                    <a:pt x="125" y="360"/>
                  </a:lnTo>
                  <a:lnTo>
                    <a:pt x="133" y="362"/>
                  </a:lnTo>
                  <a:lnTo>
                    <a:pt x="140" y="365"/>
                  </a:lnTo>
                  <a:lnTo>
                    <a:pt x="148" y="365"/>
                  </a:lnTo>
                  <a:lnTo>
                    <a:pt x="152" y="365"/>
                  </a:lnTo>
                  <a:lnTo>
                    <a:pt x="155" y="367"/>
                  </a:lnTo>
                  <a:lnTo>
                    <a:pt x="161" y="367"/>
                  </a:lnTo>
                  <a:lnTo>
                    <a:pt x="165" y="369"/>
                  </a:lnTo>
                  <a:lnTo>
                    <a:pt x="173" y="369"/>
                  </a:lnTo>
                  <a:lnTo>
                    <a:pt x="182" y="369"/>
                  </a:lnTo>
                  <a:lnTo>
                    <a:pt x="190" y="369"/>
                  </a:lnTo>
                  <a:lnTo>
                    <a:pt x="197" y="369"/>
                  </a:lnTo>
                  <a:lnTo>
                    <a:pt x="203" y="367"/>
                  </a:lnTo>
                  <a:lnTo>
                    <a:pt x="205" y="367"/>
                  </a:lnTo>
                  <a:lnTo>
                    <a:pt x="211" y="367"/>
                  </a:lnTo>
                  <a:lnTo>
                    <a:pt x="214" y="367"/>
                  </a:lnTo>
                  <a:lnTo>
                    <a:pt x="218" y="367"/>
                  </a:lnTo>
                  <a:lnTo>
                    <a:pt x="222" y="367"/>
                  </a:lnTo>
                  <a:lnTo>
                    <a:pt x="228" y="365"/>
                  </a:lnTo>
                  <a:lnTo>
                    <a:pt x="231" y="365"/>
                  </a:lnTo>
                  <a:lnTo>
                    <a:pt x="241" y="364"/>
                  </a:lnTo>
                  <a:lnTo>
                    <a:pt x="249" y="362"/>
                  </a:lnTo>
                  <a:lnTo>
                    <a:pt x="256" y="360"/>
                  </a:lnTo>
                  <a:lnTo>
                    <a:pt x="264" y="356"/>
                  </a:lnTo>
                  <a:lnTo>
                    <a:pt x="273" y="354"/>
                  </a:lnTo>
                  <a:lnTo>
                    <a:pt x="281" y="350"/>
                  </a:lnTo>
                  <a:lnTo>
                    <a:pt x="287" y="346"/>
                  </a:lnTo>
                  <a:lnTo>
                    <a:pt x="296" y="345"/>
                  </a:lnTo>
                  <a:lnTo>
                    <a:pt x="302" y="339"/>
                  </a:lnTo>
                  <a:lnTo>
                    <a:pt x="307" y="335"/>
                  </a:lnTo>
                  <a:lnTo>
                    <a:pt x="317" y="331"/>
                  </a:lnTo>
                  <a:lnTo>
                    <a:pt x="323" y="326"/>
                  </a:lnTo>
                  <a:lnTo>
                    <a:pt x="328" y="322"/>
                  </a:lnTo>
                  <a:lnTo>
                    <a:pt x="336" y="314"/>
                  </a:lnTo>
                  <a:lnTo>
                    <a:pt x="340" y="308"/>
                  </a:lnTo>
                  <a:lnTo>
                    <a:pt x="347" y="303"/>
                  </a:lnTo>
                  <a:lnTo>
                    <a:pt x="351" y="295"/>
                  </a:lnTo>
                  <a:lnTo>
                    <a:pt x="355" y="287"/>
                  </a:lnTo>
                  <a:lnTo>
                    <a:pt x="359" y="280"/>
                  </a:lnTo>
                  <a:lnTo>
                    <a:pt x="364" y="272"/>
                  </a:lnTo>
                  <a:lnTo>
                    <a:pt x="364" y="268"/>
                  </a:lnTo>
                  <a:lnTo>
                    <a:pt x="366" y="265"/>
                  </a:lnTo>
                  <a:lnTo>
                    <a:pt x="366" y="261"/>
                  </a:lnTo>
                  <a:lnTo>
                    <a:pt x="370" y="255"/>
                  </a:lnTo>
                  <a:lnTo>
                    <a:pt x="370" y="251"/>
                  </a:lnTo>
                  <a:lnTo>
                    <a:pt x="374" y="248"/>
                  </a:lnTo>
                  <a:lnTo>
                    <a:pt x="374" y="244"/>
                  </a:lnTo>
                  <a:lnTo>
                    <a:pt x="376" y="238"/>
                  </a:lnTo>
                  <a:lnTo>
                    <a:pt x="376" y="234"/>
                  </a:lnTo>
                  <a:lnTo>
                    <a:pt x="376" y="230"/>
                  </a:lnTo>
                  <a:lnTo>
                    <a:pt x="376" y="225"/>
                  </a:lnTo>
                  <a:lnTo>
                    <a:pt x="376" y="219"/>
                  </a:lnTo>
                  <a:lnTo>
                    <a:pt x="376" y="215"/>
                  </a:lnTo>
                  <a:lnTo>
                    <a:pt x="376" y="210"/>
                  </a:lnTo>
                  <a:lnTo>
                    <a:pt x="376" y="206"/>
                  </a:lnTo>
                  <a:lnTo>
                    <a:pt x="378" y="204"/>
                  </a:lnTo>
                  <a:lnTo>
                    <a:pt x="378" y="194"/>
                  </a:lnTo>
                  <a:lnTo>
                    <a:pt x="378" y="185"/>
                  </a:lnTo>
                  <a:lnTo>
                    <a:pt x="376" y="177"/>
                  </a:lnTo>
                  <a:lnTo>
                    <a:pt x="376" y="171"/>
                  </a:lnTo>
                  <a:lnTo>
                    <a:pt x="374" y="162"/>
                  </a:lnTo>
                  <a:lnTo>
                    <a:pt x="374" y="156"/>
                  </a:lnTo>
                  <a:lnTo>
                    <a:pt x="370" y="149"/>
                  </a:lnTo>
                  <a:lnTo>
                    <a:pt x="370" y="141"/>
                  </a:lnTo>
                  <a:lnTo>
                    <a:pt x="366" y="135"/>
                  </a:lnTo>
                  <a:lnTo>
                    <a:pt x="364" y="130"/>
                  </a:lnTo>
                  <a:lnTo>
                    <a:pt x="363" y="124"/>
                  </a:lnTo>
                  <a:lnTo>
                    <a:pt x="363" y="118"/>
                  </a:lnTo>
                  <a:lnTo>
                    <a:pt x="359" y="113"/>
                  </a:lnTo>
                  <a:lnTo>
                    <a:pt x="355" y="107"/>
                  </a:lnTo>
                  <a:lnTo>
                    <a:pt x="353" y="101"/>
                  </a:lnTo>
                  <a:lnTo>
                    <a:pt x="351" y="95"/>
                  </a:lnTo>
                  <a:lnTo>
                    <a:pt x="347" y="92"/>
                  </a:lnTo>
                  <a:lnTo>
                    <a:pt x="344" y="86"/>
                  </a:lnTo>
                  <a:lnTo>
                    <a:pt x="340" y="82"/>
                  </a:lnTo>
                  <a:lnTo>
                    <a:pt x="338" y="78"/>
                  </a:lnTo>
                  <a:lnTo>
                    <a:pt x="330" y="69"/>
                  </a:lnTo>
                  <a:lnTo>
                    <a:pt x="326" y="63"/>
                  </a:lnTo>
                  <a:lnTo>
                    <a:pt x="319" y="55"/>
                  </a:lnTo>
                  <a:lnTo>
                    <a:pt x="315" y="52"/>
                  </a:lnTo>
                  <a:lnTo>
                    <a:pt x="309" y="48"/>
                  </a:lnTo>
                  <a:lnTo>
                    <a:pt x="306" y="46"/>
                  </a:lnTo>
                  <a:lnTo>
                    <a:pt x="302" y="42"/>
                  </a:lnTo>
                  <a:lnTo>
                    <a:pt x="298" y="40"/>
                  </a:lnTo>
                  <a:lnTo>
                    <a:pt x="294" y="36"/>
                  </a:lnTo>
                  <a:lnTo>
                    <a:pt x="288" y="35"/>
                  </a:lnTo>
                  <a:lnTo>
                    <a:pt x="285" y="33"/>
                  </a:lnTo>
                  <a:lnTo>
                    <a:pt x="281" y="31"/>
                  </a:lnTo>
                  <a:lnTo>
                    <a:pt x="275" y="29"/>
                  </a:lnTo>
                  <a:lnTo>
                    <a:pt x="271" y="25"/>
                  </a:lnTo>
                  <a:lnTo>
                    <a:pt x="268" y="23"/>
                  </a:lnTo>
                  <a:lnTo>
                    <a:pt x="262" y="21"/>
                  </a:lnTo>
                  <a:lnTo>
                    <a:pt x="258" y="19"/>
                  </a:lnTo>
                  <a:lnTo>
                    <a:pt x="252" y="19"/>
                  </a:lnTo>
                  <a:lnTo>
                    <a:pt x="249" y="16"/>
                  </a:lnTo>
                  <a:lnTo>
                    <a:pt x="243" y="16"/>
                  </a:lnTo>
                  <a:lnTo>
                    <a:pt x="239" y="14"/>
                  </a:lnTo>
                  <a:lnTo>
                    <a:pt x="233" y="12"/>
                  </a:lnTo>
                  <a:lnTo>
                    <a:pt x="228" y="10"/>
                  </a:lnTo>
                  <a:lnTo>
                    <a:pt x="226" y="10"/>
                  </a:lnTo>
                  <a:lnTo>
                    <a:pt x="216" y="8"/>
                  </a:lnTo>
                  <a:lnTo>
                    <a:pt x="211" y="6"/>
                  </a:lnTo>
                  <a:lnTo>
                    <a:pt x="205" y="4"/>
                  </a:lnTo>
                  <a:lnTo>
                    <a:pt x="201" y="2"/>
                  </a:lnTo>
                  <a:lnTo>
                    <a:pt x="19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5" name="Freeform 21"/>
            <p:cNvSpPr>
              <a:spLocks/>
            </p:cNvSpPr>
            <p:nvPr/>
          </p:nvSpPr>
          <p:spPr bwMode="auto">
            <a:xfrm>
              <a:off x="2383" y="2153"/>
              <a:ext cx="128" cy="130"/>
            </a:xfrm>
            <a:custGeom>
              <a:avLst/>
              <a:gdLst>
                <a:gd name="T0" fmla="*/ 6 w 257"/>
                <a:gd name="T1" fmla="*/ 1 h 258"/>
                <a:gd name="T2" fmla="*/ 6 w 257"/>
                <a:gd name="T3" fmla="*/ 1 h 258"/>
                <a:gd name="T4" fmla="*/ 5 w 257"/>
                <a:gd name="T5" fmla="*/ 1 h 258"/>
                <a:gd name="T6" fmla="*/ 5 w 257"/>
                <a:gd name="T7" fmla="*/ 1 h 258"/>
                <a:gd name="T8" fmla="*/ 4 w 257"/>
                <a:gd name="T9" fmla="*/ 0 h 258"/>
                <a:gd name="T10" fmla="*/ 3 w 257"/>
                <a:gd name="T11" fmla="*/ 0 h 258"/>
                <a:gd name="T12" fmla="*/ 3 w 257"/>
                <a:gd name="T13" fmla="*/ 1 h 258"/>
                <a:gd name="T14" fmla="*/ 2 w 257"/>
                <a:gd name="T15" fmla="*/ 1 h 258"/>
                <a:gd name="T16" fmla="*/ 1 w 257"/>
                <a:gd name="T17" fmla="*/ 1 h 258"/>
                <a:gd name="T18" fmla="*/ 1 w 257"/>
                <a:gd name="T19" fmla="*/ 2 h 258"/>
                <a:gd name="T20" fmla="*/ 0 w 257"/>
                <a:gd name="T21" fmla="*/ 2 h 258"/>
                <a:gd name="T22" fmla="*/ 0 w 257"/>
                <a:gd name="T23" fmla="*/ 3 h 258"/>
                <a:gd name="T24" fmla="*/ 0 w 257"/>
                <a:gd name="T25" fmla="*/ 3 h 258"/>
                <a:gd name="T26" fmla="*/ 0 w 257"/>
                <a:gd name="T27" fmla="*/ 4 h 258"/>
                <a:gd name="T28" fmla="*/ 0 w 257"/>
                <a:gd name="T29" fmla="*/ 4 h 258"/>
                <a:gd name="T30" fmla="*/ 0 w 257"/>
                <a:gd name="T31" fmla="*/ 5 h 258"/>
                <a:gd name="T32" fmla="*/ 0 w 257"/>
                <a:gd name="T33" fmla="*/ 5 h 258"/>
                <a:gd name="T34" fmla="*/ 0 w 257"/>
                <a:gd name="T35" fmla="*/ 5 h 258"/>
                <a:gd name="T36" fmla="*/ 0 w 257"/>
                <a:gd name="T37" fmla="*/ 6 h 258"/>
                <a:gd name="T38" fmla="*/ 0 w 257"/>
                <a:gd name="T39" fmla="*/ 6 h 258"/>
                <a:gd name="T40" fmla="*/ 0 w 257"/>
                <a:gd name="T41" fmla="*/ 7 h 258"/>
                <a:gd name="T42" fmla="*/ 1 w 257"/>
                <a:gd name="T43" fmla="*/ 8 h 258"/>
                <a:gd name="T44" fmla="*/ 2 w 257"/>
                <a:gd name="T45" fmla="*/ 8 h 258"/>
                <a:gd name="T46" fmla="*/ 2 w 257"/>
                <a:gd name="T47" fmla="*/ 8 h 258"/>
                <a:gd name="T48" fmla="*/ 3 w 257"/>
                <a:gd name="T49" fmla="*/ 9 h 258"/>
                <a:gd name="T50" fmla="*/ 3 w 257"/>
                <a:gd name="T51" fmla="*/ 9 h 258"/>
                <a:gd name="T52" fmla="*/ 3 w 257"/>
                <a:gd name="T53" fmla="*/ 9 h 258"/>
                <a:gd name="T54" fmla="*/ 4 w 257"/>
                <a:gd name="T55" fmla="*/ 9 h 258"/>
                <a:gd name="T56" fmla="*/ 4 w 257"/>
                <a:gd name="T57" fmla="*/ 9 h 258"/>
                <a:gd name="T58" fmla="*/ 5 w 257"/>
                <a:gd name="T59" fmla="*/ 8 h 258"/>
                <a:gd name="T60" fmla="*/ 6 w 257"/>
                <a:gd name="T61" fmla="*/ 8 h 258"/>
                <a:gd name="T62" fmla="*/ 6 w 257"/>
                <a:gd name="T63" fmla="*/ 8 h 258"/>
                <a:gd name="T64" fmla="*/ 7 w 257"/>
                <a:gd name="T65" fmla="*/ 7 h 258"/>
                <a:gd name="T66" fmla="*/ 7 w 257"/>
                <a:gd name="T67" fmla="*/ 7 h 258"/>
                <a:gd name="T68" fmla="*/ 7 w 257"/>
                <a:gd name="T69" fmla="*/ 6 h 258"/>
                <a:gd name="T70" fmla="*/ 7 w 257"/>
                <a:gd name="T71" fmla="*/ 6 h 258"/>
                <a:gd name="T72" fmla="*/ 7 w 257"/>
                <a:gd name="T73" fmla="*/ 5 h 258"/>
                <a:gd name="T74" fmla="*/ 7 w 257"/>
                <a:gd name="T75" fmla="*/ 5 h 258"/>
                <a:gd name="T76" fmla="*/ 8 w 257"/>
                <a:gd name="T77" fmla="*/ 4 h 258"/>
                <a:gd name="T78" fmla="*/ 7 w 257"/>
                <a:gd name="T79" fmla="*/ 4 h 258"/>
                <a:gd name="T80" fmla="*/ 7 w 257"/>
                <a:gd name="T81" fmla="*/ 3 h 258"/>
                <a:gd name="T82" fmla="*/ 7 w 257"/>
                <a:gd name="T83" fmla="*/ 3 h 258"/>
                <a:gd name="T84" fmla="*/ 7 w 257"/>
                <a:gd name="T85" fmla="*/ 2 h 258"/>
                <a:gd name="T86" fmla="*/ 6 w 257"/>
                <a:gd name="T87" fmla="*/ 2 h 258"/>
                <a:gd name="T88" fmla="*/ 6 w 257"/>
                <a:gd name="T89" fmla="*/ 2 h 2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7" h="258">
                  <a:moveTo>
                    <a:pt x="213" y="34"/>
                  </a:moveTo>
                  <a:lnTo>
                    <a:pt x="209" y="30"/>
                  </a:lnTo>
                  <a:lnTo>
                    <a:pt x="205" y="26"/>
                  </a:lnTo>
                  <a:lnTo>
                    <a:pt x="202" y="23"/>
                  </a:lnTo>
                  <a:lnTo>
                    <a:pt x="198" y="21"/>
                  </a:lnTo>
                  <a:lnTo>
                    <a:pt x="192" y="17"/>
                  </a:lnTo>
                  <a:lnTo>
                    <a:pt x="188" y="15"/>
                  </a:lnTo>
                  <a:lnTo>
                    <a:pt x="183" y="13"/>
                  </a:lnTo>
                  <a:lnTo>
                    <a:pt x="179" y="11"/>
                  </a:lnTo>
                  <a:lnTo>
                    <a:pt x="173" y="7"/>
                  </a:lnTo>
                  <a:lnTo>
                    <a:pt x="165" y="5"/>
                  </a:lnTo>
                  <a:lnTo>
                    <a:pt x="160" y="3"/>
                  </a:lnTo>
                  <a:lnTo>
                    <a:pt x="156" y="3"/>
                  </a:lnTo>
                  <a:lnTo>
                    <a:pt x="148" y="2"/>
                  </a:lnTo>
                  <a:lnTo>
                    <a:pt x="141" y="0"/>
                  </a:lnTo>
                  <a:lnTo>
                    <a:pt x="133" y="0"/>
                  </a:lnTo>
                  <a:lnTo>
                    <a:pt x="129" y="0"/>
                  </a:lnTo>
                  <a:lnTo>
                    <a:pt x="120" y="0"/>
                  </a:lnTo>
                  <a:lnTo>
                    <a:pt x="114" y="0"/>
                  </a:lnTo>
                  <a:lnTo>
                    <a:pt x="107" y="2"/>
                  </a:lnTo>
                  <a:lnTo>
                    <a:pt x="99" y="3"/>
                  </a:lnTo>
                  <a:lnTo>
                    <a:pt x="93" y="3"/>
                  </a:lnTo>
                  <a:lnTo>
                    <a:pt x="86" y="5"/>
                  </a:lnTo>
                  <a:lnTo>
                    <a:pt x="78" y="7"/>
                  </a:lnTo>
                  <a:lnTo>
                    <a:pt x="72" y="13"/>
                  </a:lnTo>
                  <a:lnTo>
                    <a:pt x="65" y="17"/>
                  </a:lnTo>
                  <a:lnTo>
                    <a:pt x="59" y="21"/>
                  </a:lnTo>
                  <a:lnTo>
                    <a:pt x="51" y="24"/>
                  </a:lnTo>
                  <a:lnTo>
                    <a:pt x="46" y="30"/>
                  </a:lnTo>
                  <a:lnTo>
                    <a:pt x="40" y="36"/>
                  </a:lnTo>
                  <a:lnTo>
                    <a:pt x="34" y="43"/>
                  </a:lnTo>
                  <a:lnTo>
                    <a:pt x="27" y="49"/>
                  </a:lnTo>
                  <a:lnTo>
                    <a:pt x="23" y="59"/>
                  </a:lnTo>
                  <a:lnTo>
                    <a:pt x="17" y="64"/>
                  </a:lnTo>
                  <a:lnTo>
                    <a:pt x="13" y="74"/>
                  </a:lnTo>
                  <a:lnTo>
                    <a:pt x="12" y="78"/>
                  </a:lnTo>
                  <a:lnTo>
                    <a:pt x="8" y="81"/>
                  </a:lnTo>
                  <a:lnTo>
                    <a:pt x="6" y="85"/>
                  </a:lnTo>
                  <a:lnTo>
                    <a:pt x="6" y="91"/>
                  </a:lnTo>
                  <a:lnTo>
                    <a:pt x="4" y="95"/>
                  </a:lnTo>
                  <a:lnTo>
                    <a:pt x="4" y="99"/>
                  </a:lnTo>
                  <a:lnTo>
                    <a:pt x="2" y="104"/>
                  </a:lnTo>
                  <a:lnTo>
                    <a:pt x="2" y="108"/>
                  </a:lnTo>
                  <a:lnTo>
                    <a:pt x="2" y="114"/>
                  </a:lnTo>
                  <a:lnTo>
                    <a:pt x="2" y="118"/>
                  </a:lnTo>
                  <a:lnTo>
                    <a:pt x="2" y="121"/>
                  </a:lnTo>
                  <a:lnTo>
                    <a:pt x="2" y="127"/>
                  </a:lnTo>
                  <a:lnTo>
                    <a:pt x="0" y="131"/>
                  </a:lnTo>
                  <a:lnTo>
                    <a:pt x="0" y="137"/>
                  </a:lnTo>
                  <a:lnTo>
                    <a:pt x="0" y="140"/>
                  </a:lnTo>
                  <a:lnTo>
                    <a:pt x="2" y="144"/>
                  </a:lnTo>
                  <a:lnTo>
                    <a:pt x="2" y="148"/>
                  </a:lnTo>
                  <a:lnTo>
                    <a:pt x="2" y="154"/>
                  </a:lnTo>
                  <a:lnTo>
                    <a:pt x="2" y="158"/>
                  </a:lnTo>
                  <a:lnTo>
                    <a:pt x="4" y="161"/>
                  </a:lnTo>
                  <a:lnTo>
                    <a:pt x="6" y="169"/>
                  </a:lnTo>
                  <a:lnTo>
                    <a:pt x="10" y="178"/>
                  </a:lnTo>
                  <a:lnTo>
                    <a:pt x="12" y="182"/>
                  </a:lnTo>
                  <a:lnTo>
                    <a:pt x="12" y="186"/>
                  </a:lnTo>
                  <a:lnTo>
                    <a:pt x="15" y="190"/>
                  </a:lnTo>
                  <a:lnTo>
                    <a:pt x="17" y="196"/>
                  </a:lnTo>
                  <a:lnTo>
                    <a:pt x="21" y="201"/>
                  </a:lnTo>
                  <a:lnTo>
                    <a:pt x="27" y="211"/>
                  </a:lnTo>
                  <a:lnTo>
                    <a:pt x="31" y="216"/>
                  </a:lnTo>
                  <a:lnTo>
                    <a:pt x="38" y="222"/>
                  </a:lnTo>
                  <a:lnTo>
                    <a:pt x="42" y="228"/>
                  </a:lnTo>
                  <a:lnTo>
                    <a:pt x="50" y="235"/>
                  </a:lnTo>
                  <a:lnTo>
                    <a:pt x="57" y="239"/>
                  </a:lnTo>
                  <a:lnTo>
                    <a:pt x="65" y="245"/>
                  </a:lnTo>
                  <a:lnTo>
                    <a:pt x="70" y="249"/>
                  </a:lnTo>
                  <a:lnTo>
                    <a:pt x="80" y="251"/>
                  </a:lnTo>
                  <a:lnTo>
                    <a:pt x="84" y="253"/>
                  </a:lnTo>
                  <a:lnTo>
                    <a:pt x="88" y="254"/>
                  </a:lnTo>
                  <a:lnTo>
                    <a:pt x="93" y="256"/>
                  </a:lnTo>
                  <a:lnTo>
                    <a:pt x="97" y="258"/>
                  </a:lnTo>
                  <a:lnTo>
                    <a:pt x="103" y="258"/>
                  </a:lnTo>
                  <a:lnTo>
                    <a:pt x="107" y="258"/>
                  </a:lnTo>
                  <a:lnTo>
                    <a:pt x="112" y="258"/>
                  </a:lnTo>
                  <a:lnTo>
                    <a:pt x="116" y="258"/>
                  </a:lnTo>
                  <a:lnTo>
                    <a:pt x="120" y="258"/>
                  </a:lnTo>
                  <a:lnTo>
                    <a:pt x="126" y="258"/>
                  </a:lnTo>
                  <a:lnTo>
                    <a:pt x="131" y="258"/>
                  </a:lnTo>
                  <a:lnTo>
                    <a:pt x="137" y="258"/>
                  </a:lnTo>
                  <a:lnTo>
                    <a:pt x="141" y="258"/>
                  </a:lnTo>
                  <a:lnTo>
                    <a:pt x="145" y="258"/>
                  </a:lnTo>
                  <a:lnTo>
                    <a:pt x="152" y="256"/>
                  </a:lnTo>
                  <a:lnTo>
                    <a:pt x="156" y="256"/>
                  </a:lnTo>
                  <a:lnTo>
                    <a:pt x="164" y="254"/>
                  </a:lnTo>
                  <a:lnTo>
                    <a:pt x="171" y="251"/>
                  </a:lnTo>
                  <a:lnTo>
                    <a:pt x="179" y="249"/>
                  </a:lnTo>
                  <a:lnTo>
                    <a:pt x="186" y="245"/>
                  </a:lnTo>
                  <a:lnTo>
                    <a:pt x="192" y="243"/>
                  </a:lnTo>
                  <a:lnTo>
                    <a:pt x="200" y="239"/>
                  </a:lnTo>
                  <a:lnTo>
                    <a:pt x="205" y="235"/>
                  </a:lnTo>
                  <a:lnTo>
                    <a:pt x="211" y="232"/>
                  </a:lnTo>
                  <a:lnTo>
                    <a:pt x="215" y="226"/>
                  </a:lnTo>
                  <a:lnTo>
                    <a:pt x="221" y="222"/>
                  </a:lnTo>
                  <a:lnTo>
                    <a:pt x="224" y="218"/>
                  </a:lnTo>
                  <a:lnTo>
                    <a:pt x="230" y="215"/>
                  </a:lnTo>
                  <a:lnTo>
                    <a:pt x="234" y="211"/>
                  </a:lnTo>
                  <a:lnTo>
                    <a:pt x="238" y="205"/>
                  </a:lnTo>
                  <a:lnTo>
                    <a:pt x="240" y="199"/>
                  </a:lnTo>
                  <a:lnTo>
                    <a:pt x="241" y="196"/>
                  </a:lnTo>
                  <a:lnTo>
                    <a:pt x="243" y="190"/>
                  </a:lnTo>
                  <a:lnTo>
                    <a:pt x="247" y="184"/>
                  </a:lnTo>
                  <a:lnTo>
                    <a:pt x="249" y="178"/>
                  </a:lnTo>
                  <a:lnTo>
                    <a:pt x="251" y="173"/>
                  </a:lnTo>
                  <a:lnTo>
                    <a:pt x="251" y="167"/>
                  </a:lnTo>
                  <a:lnTo>
                    <a:pt x="253" y="163"/>
                  </a:lnTo>
                  <a:lnTo>
                    <a:pt x="253" y="158"/>
                  </a:lnTo>
                  <a:lnTo>
                    <a:pt x="255" y="152"/>
                  </a:lnTo>
                  <a:lnTo>
                    <a:pt x="255" y="146"/>
                  </a:lnTo>
                  <a:lnTo>
                    <a:pt x="255" y="140"/>
                  </a:lnTo>
                  <a:lnTo>
                    <a:pt x="255" y="135"/>
                  </a:lnTo>
                  <a:lnTo>
                    <a:pt x="255" y="129"/>
                  </a:lnTo>
                  <a:lnTo>
                    <a:pt x="255" y="123"/>
                  </a:lnTo>
                  <a:lnTo>
                    <a:pt x="257" y="119"/>
                  </a:lnTo>
                  <a:lnTo>
                    <a:pt x="255" y="114"/>
                  </a:lnTo>
                  <a:lnTo>
                    <a:pt x="255" y="108"/>
                  </a:lnTo>
                  <a:lnTo>
                    <a:pt x="255" y="102"/>
                  </a:lnTo>
                  <a:lnTo>
                    <a:pt x="253" y="99"/>
                  </a:lnTo>
                  <a:lnTo>
                    <a:pt x="251" y="95"/>
                  </a:lnTo>
                  <a:lnTo>
                    <a:pt x="251" y="89"/>
                  </a:lnTo>
                  <a:lnTo>
                    <a:pt x="249" y="85"/>
                  </a:lnTo>
                  <a:lnTo>
                    <a:pt x="249" y="81"/>
                  </a:lnTo>
                  <a:lnTo>
                    <a:pt x="243" y="74"/>
                  </a:lnTo>
                  <a:lnTo>
                    <a:pt x="241" y="66"/>
                  </a:lnTo>
                  <a:lnTo>
                    <a:pt x="238" y="61"/>
                  </a:lnTo>
                  <a:lnTo>
                    <a:pt x="234" y="55"/>
                  </a:lnTo>
                  <a:lnTo>
                    <a:pt x="230" y="49"/>
                  </a:lnTo>
                  <a:lnTo>
                    <a:pt x="224" y="45"/>
                  </a:lnTo>
                  <a:lnTo>
                    <a:pt x="221" y="42"/>
                  </a:lnTo>
                  <a:lnTo>
                    <a:pt x="219" y="40"/>
                  </a:lnTo>
                  <a:lnTo>
                    <a:pt x="215" y="36"/>
                  </a:lnTo>
                  <a:lnTo>
                    <a:pt x="213" y="3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6" name="Freeform 22"/>
            <p:cNvSpPr>
              <a:spLocks/>
            </p:cNvSpPr>
            <p:nvPr/>
          </p:nvSpPr>
          <p:spPr bwMode="auto">
            <a:xfrm>
              <a:off x="2408" y="2169"/>
              <a:ext cx="54" cy="86"/>
            </a:xfrm>
            <a:custGeom>
              <a:avLst/>
              <a:gdLst>
                <a:gd name="T0" fmla="*/ 3 w 108"/>
                <a:gd name="T1" fmla="*/ 0 h 173"/>
                <a:gd name="T2" fmla="*/ 2 w 108"/>
                <a:gd name="T3" fmla="*/ 0 h 173"/>
                <a:gd name="T4" fmla="*/ 2 w 108"/>
                <a:gd name="T5" fmla="*/ 0 h 173"/>
                <a:gd name="T6" fmla="*/ 2 w 108"/>
                <a:gd name="T7" fmla="*/ 0 h 173"/>
                <a:gd name="T8" fmla="*/ 2 w 108"/>
                <a:gd name="T9" fmla="*/ 0 h 173"/>
                <a:gd name="T10" fmla="*/ 2 w 108"/>
                <a:gd name="T11" fmla="*/ 0 h 173"/>
                <a:gd name="T12" fmla="*/ 2 w 108"/>
                <a:gd name="T13" fmla="*/ 0 h 173"/>
                <a:gd name="T14" fmla="*/ 1 w 108"/>
                <a:gd name="T15" fmla="*/ 0 h 173"/>
                <a:gd name="T16" fmla="*/ 1 w 108"/>
                <a:gd name="T17" fmla="*/ 1 h 173"/>
                <a:gd name="T18" fmla="*/ 1 w 108"/>
                <a:gd name="T19" fmla="*/ 1 h 173"/>
                <a:gd name="T20" fmla="*/ 1 w 108"/>
                <a:gd name="T21" fmla="*/ 1 h 173"/>
                <a:gd name="T22" fmla="*/ 1 w 108"/>
                <a:gd name="T23" fmla="*/ 1 h 173"/>
                <a:gd name="T24" fmla="*/ 1 w 108"/>
                <a:gd name="T25" fmla="*/ 1 h 173"/>
                <a:gd name="T26" fmla="*/ 1 w 108"/>
                <a:gd name="T27" fmla="*/ 1 h 173"/>
                <a:gd name="T28" fmla="*/ 1 w 108"/>
                <a:gd name="T29" fmla="*/ 1 h 173"/>
                <a:gd name="T30" fmla="*/ 1 w 108"/>
                <a:gd name="T31" fmla="*/ 2 h 173"/>
                <a:gd name="T32" fmla="*/ 1 w 108"/>
                <a:gd name="T33" fmla="*/ 2 h 173"/>
                <a:gd name="T34" fmla="*/ 0 w 108"/>
                <a:gd name="T35" fmla="*/ 2 h 173"/>
                <a:gd name="T36" fmla="*/ 0 w 108"/>
                <a:gd name="T37" fmla="*/ 2 h 173"/>
                <a:gd name="T38" fmla="*/ 0 w 108"/>
                <a:gd name="T39" fmla="*/ 2 h 173"/>
                <a:gd name="T40" fmla="*/ 1 w 108"/>
                <a:gd name="T41" fmla="*/ 2 h 173"/>
                <a:gd name="T42" fmla="*/ 1 w 108"/>
                <a:gd name="T43" fmla="*/ 2 h 173"/>
                <a:gd name="T44" fmla="*/ 1 w 108"/>
                <a:gd name="T45" fmla="*/ 2 h 173"/>
                <a:gd name="T46" fmla="*/ 1 w 108"/>
                <a:gd name="T47" fmla="*/ 3 h 173"/>
                <a:gd name="T48" fmla="*/ 1 w 108"/>
                <a:gd name="T49" fmla="*/ 3 h 173"/>
                <a:gd name="T50" fmla="*/ 1 w 108"/>
                <a:gd name="T51" fmla="*/ 3 h 173"/>
                <a:gd name="T52" fmla="*/ 1 w 108"/>
                <a:gd name="T53" fmla="*/ 3 h 173"/>
                <a:gd name="T54" fmla="*/ 1 w 108"/>
                <a:gd name="T55" fmla="*/ 3 h 173"/>
                <a:gd name="T56" fmla="*/ 1 w 108"/>
                <a:gd name="T57" fmla="*/ 3 h 173"/>
                <a:gd name="T58" fmla="*/ 1 w 108"/>
                <a:gd name="T59" fmla="*/ 4 h 173"/>
                <a:gd name="T60" fmla="*/ 1 w 108"/>
                <a:gd name="T61" fmla="*/ 4 h 173"/>
                <a:gd name="T62" fmla="*/ 2 w 108"/>
                <a:gd name="T63" fmla="*/ 5 h 173"/>
                <a:gd name="T64" fmla="*/ 2 w 108"/>
                <a:gd name="T65" fmla="*/ 5 h 173"/>
                <a:gd name="T66" fmla="*/ 2 w 108"/>
                <a:gd name="T67" fmla="*/ 5 h 173"/>
                <a:gd name="T68" fmla="*/ 2 w 108"/>
                <a:gd name="T69" fmla="*/ 5 h 173"/>
                <a:gd name="T70" fmla="*/ 2 w 108"/>
                <a:gd name="T71" fmla="*/ 5 h 173"/>
                <a:gd name="T72" fmla="*/ 1 w 108"/>
                <a:gd name="T73" fmla="*/ 4 h 173"/>
                <a:gd name="T74" fmla="*/ 1 w 108"/>
                <a:gd name="T75" fmla="*/ 4 h 173"/>
                <a:gd name="T76" fmla="*/ 1 w 108"/>
                <a:gd name="T77" fmla="*/ 4 h 173"/>
                <a:gd name="T78" fmla="*/ 1 w 108"/>
                <a:gd name="T79" fmla="*/ 4 h 173"/>
                <a:gd name="T80" fmla="*/ 1 w 108"/>
                <a:gd name="T81" fmla="*/ 4 h 173"/>
                <a:gd name="T82" fmla="*/ 1 w 108"/>
                <a:gd name="T83" fmla="*/ 3 h 173"/>
                <a:gd name="T84" fmla="*/ 1 w 108"/>
                <a:gd name="T85" fmla="*/ 3 h 173"/>
                <a:gd name="T86" fmla="*/ 1 w 108"/>
                <a:gd name="T87" fmla="*/ 3 h 173"/>
                <a:gd name="T88" fmla="*/ 1 w 108"/>
                <a:gd name="T89" fmla="*/ 3 h 173"/>
                <a:gd name="T90" fmla="*/ 1 w 108"/>
                <a:gd name="T91" fmla="*/ 3 h 173"/>
                <a:gd name="T92" fmla="*/ 1 w 108"/>
                <a:gd name="T93" fmla="*/ 2 h 173"/>
                <a:gd name="T94" fmla="*/ 1 w 108"/>
                <a:gd name="T95" fmla="*/ 2 h 173"/>
                <a:gd name="T96" fmla="*/ 1 w 108"/>
                <a:gd name="T97" fmla="*/ 2 h 173"/>
                <a:gd name="T98" fmla="*/ 1 w 108"/>
                <a:gd name="T99" fmla="*/ 2 h 173"/>
                <a:gd name="T100" fmla="*/ 1 w 108"/>
                <a:gd name="T101" fmla="*/ 2 h 173"/>
                <a:gd name="T102" fmla="*/ 1 w 108"/>
                <a:gd name="T103" fmla="*/ 2 h 173"/>
                <a:gd name="T104" fmla="*/ 1 w 108"/>
                <a:gd name="T105" fmla="*/ 1 h 173"/>
                <a:gd name="T106" fmla="*/ 1 w 108"/>
                <a:gd name="T107" fmla="*/ 1 h 173"/>
                <a:gd name="T108" fmla="*/ 1 w 108"/>
                <a:gd name="T109" fmla="*/ 1 h 173"/>
                <a:gd name="T110" fmla="*/ 1 w 108"/>
                <a:gd name="T111" fmla="*/ 1 h 173"/>
                <a:gd name="T112" fmla="*/ 4 w 108"/>
                <a:gd name="T113" fmla="*/ 0 h 173"/>
                <a:gd name="T114" fmla="*/ 3 w 108"/>
                <a:gd name="T115" fmla="*/ 0 h 173"/>
                <a:gd name="T116" fmla="*/ 3 w 108"/>
                <a:gd name="T117" fmla="*/ 0 h 1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8" h="173">
                  <a:moveTo>
                    <a:pt x="68" y="13"/>
                  </a:moveTo>
                  <a:lnTo>
                    <a:pt x="62" y="13"/>
                  </a:lnTo>
                  <a:lnTo>
                    <a:pt x="60" y="13"/>
                  </a:lnTo>
                  <a:lnTo>
                    <a:pt x="55" y="15"/>
                  </a:lnTo>
                  <a:lnTo>
                    <a:pt x="49" y="17"/>
                  </a:lnTo>
                  <a:lnTo>
                    <a:pt x="43" y="19"/>
                  </a:lnTo>
                  <a:lnTo>
                    <a:pt x="39" y="25"/>
                  </a:lnTo>
                  <a:lnTo>
                    <a:pt x="32" y="29"/>
                  </a:lnTo>
                  <a:lnTo>
                    <a:pt x="28" y="32"/>
                  </a:lnTo>
                  <a:lnTo>
                    <a:pt x="22" y="36"/>
                  </a:lnTo>
                  <a:lnTo>
                    <a:pt x="17" y="42"/>
                  </a:lnTo>
                  <a:lnTo>
                    <a:pt x="11" y="46"/>
                  </a:lnTo>
                  <a:lnTo>
                    <a:pt x="9" y="51"/>
                  </a:lnTo>
                  <a:lnTo>
                    <a:pt x="3" y="55"/>
                  </a:lnTo>
                  <a:lnTo>
                    <a:pt x="1" y="59"/>
                  </a:lnTo>
                  <a:lnTo>
                    <a:pt x="1" y="65"/>
                  </a:lnTo>
                  <a:lnTo>
                    <a:pt x="1" y="69"/>
                  </a:lnTo>
                  <a:lnTo>
                    <a:pt x="0" y="70"/>
                  </a:lnTo>
                  <a:lnTo>
                    <a:pt x="0" y="76"/>
                  </a:lnTo>
                  <a:lnTo>
                    <a:pt x="0" y="80"/>
                  </a:lnTo>
                  <a:lnTo>
                    <a:pt x="1" y="86"/>
                  </a:lnTo>
                  <a:lnTo>
                    <a:pt x="1" y="91"/>
                  </a:lnTo>
                  <a:lnTo>
                    <a:pt x="1" y="95"/>
                  </a:lnTo>
                  <a:lnTo>
                    <a:pt x="1" y="101"/>
                  </a:lnTo>
                  <a:lnTo>
                    <a:pt x="3" y="107"/>
                  </a:lnTo>
                  <a:lnTo>
                    <a:pt x="3" y="110"/>
                  </a:lnTo>
                  <a:lnTo>
                    <a:pt x="5" y="114"/>
                  </a:lnTo>
                  <a:lnTo>
                    <a:pt x="5" y="118"/>
                  </a:lnTo>
                  <a:lnTo>
                    <a:pt x="7" y="124"/>
                  </a:lnTo>
                  <a:lnTo>
                    <a:pt x="9" y="128"/>
                  </a:lnTo>
                  <a:lnTo>
                    <a:pt x="9" y="131"/>
                  </a:lnTo>
                  <a:lnTo>
                    <a:pt x="36" y="173"/>
                  </a:lnTo>
                  <a:lnTo>
                    <a:pt x="34" y="169"/>
                  </a:lnTo>
                  <a:lnTo>
                    <a:pt x="34" y="167"/>
                  </a:lnTo>
                  <a:lnTo>
                    <a:pt x="34" y="162"/>
                  </a:lnTo>
                  <a:lnTo>
                    <a:pt x="32" y="156"/>
                  </a:lnTo>
                  <a:lnTo>
                    <a:pt x="30" y="150"/>
                  </a:lnTo>
                  <a:lnTo>
                    <a:pt x="28" y="143"/>
                  </a:lnTo>
                  <a:lnTo>
                    <a:pt x="26" y="137"/>
                  </a:lnTo>
                  <a:lnTo>
                    <a:pt x="24" y="128"/>
                  </a:lnTo>
                  <a:lnTo>
                    <a:pt x="24" y="122"/>
                  </a:lnTo>
                  <a:lnTo>
                    <a:pt x="20" y="114"/>
                  </a:lnTo>
                  <a:lnTo>
                    <a:pt x="20" y="109"/>
                  </a:lnTo>
                  <a:lnTo>
                    <a:pt x="17" y="103"/>
                  </a:lnTo>
                  <a:lnTo>
                    <a:pt x="17" y="99"/>
                  </a:lnTo>
                  <a:lnTo>
                    <a:pt x="15" y="93"/>
                  </a:lnTo>
                  <a:lnTo>
                    <a:pt x="15" y="91"/>
                  </a:lnTo>
                  <a:lnTo>
                    <a:pt x="15" y="88"/>
                  </a:lnTo>
                  <a:lnTo>
                    <a:pt x="15" y="80"/>
                  </a:lnTo>
                  <a:lnTo>
                    <a:pt x="15" y="74"/>
                  </a:lnTo>
                  <a:lnTo>
                    <a:pt x="17" y="69"/>
                  </a:lnTo>
                  <a:lnTo>
                    <a:pt x="20" y="61"/>
                  </a:lnTo>
                  <a:lnTo>
                    <a:pt x="20" y="55"/>
                  </a:lnTo>
                  <a:lnTo>
                    <a:pt x="22" y="51"/>
                  </a:lnTo>
                  <a:lnTo>
                    <a:pt x="24" y="51"/>
                  </a:lnTo>
                  <a:lnTo>
                    <a:pt x="108" y="0"/>
                  </a:lnTo>
                  <a:lnTo>
                    <a:pt x="6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7" name="Freeform 23"/>
            <p:cNvSpPr>
              <a:spLocks/>
            </p:cNvSpPr>
            <p:nvPr/>
          </p:nvSpPr>
          <p:spPr bwMode="auto">
            <a:xfrm>
              <a:off x="2398" y="2179"/>
              <a:ext cx="91" cy="22"/>
            </a:xfrm>
            <a:custGeom>
              <a:avLst/>
              <a:gdLst>
                <a:gd name="T0" fmla="*/ 1 w 180"/>
                <a:gd name="T1" fmla="*/ 1 h 44"/>
                <a:gd name="T2" fmla="*/ 1 w 180"/>
                <a:gd name="T3" fmla="*/ 1 h 44"/>
                <a:gd name="T4" fmla="*/ 1 w 180"/>
                <a:gd name="T5" fmla="*/ 1 h 44"/>
                <a:gd name="T6" fmla="*/ 1 w 180"/>
                <a:gd name="T7" fmla="*/ 1 h 44"/>
                <a:gd name="T8" fmla="*/ 2 w 180"/>
                <a:gd name="T9" fmla="*/ 1 h 44"/>
                <a:gd name="T10" fmla="*/ 2 w 180"/>
                <a:gd name="T11" fmla="*/ 1 h 44"/>
                <a:gd name="T12" fmla="*/ 2 w 180"/>
                <a:gd name="T13" fmla="*/ 0 h 44"/>
                <a:gd name="T14" fmla="*/ 2 w 180"/>
                <a:gd name="T15" fmla="*/ 0 h 44"/>
                <a:gd name="T16" fmla="*/ 2 w 180"/>
                <a:gd name="T17" fmla="*/ 0 h 44"/>
                <a:gd name="T18" fmla="*/ 2 w 180"/>
                <a:gd name="T19" fmla="*/ 0 h 44"/>
                <a:gd name="T20" fmla="*/ 2 w 180"/>
                <a:gd name="T21" fmla="*/ 0 h 44"/>
                <a:gd name="T22" fmla="*/ 3 w 180"/>
                <a:gd name="T23" fmla="*/ 0 h 44"/>
                <a:gd name="T24" fmla="*/ 3 w 180"/>
                <a:gd name="T25" fmla="*/ 0 h 44"/>
                <a:gd name="T26" fmla="*/ 3 w 180"/>
                <a:gd name="T27" fmla="*/ 0 h 44"/>
                <a:gd name="T28" fmla="*/ 3 w 180"/>
                <a:gd name="T29" fmla="*/ 0 h 44"/>
                <a:gd name="T30" fmla="*/ 3 w 180"/>
                <a:gd name="T31" fmla="*/ 1 h 44"/>
                <a:gd name="T32" fmla="*/ 3 w 180"/>
                <a:gd name="T33" fmla="*/ 1 h 44"/>
                <a:gd name="T34" fmla="*/ 4 w 180"/>
                <a:gd name="T35" fmla="*/ 1 h 44"/>
                <a:gd name="T36" fmla="*/ 4 w 180"/>
                <a:gd name="T37" fmla="*/ 1 h 44"/>
                <a:gd name="T38" fmla="*/ 4 w 180"/>
                <a:gd name="T39" fmla="*/ 1 h 44"/>
                <a:gd name="T40" fmla="*/ 4 w 180"/>
                <a:gd name="T41" fmla="*/ 1 h 44"/>
                <a:gd name="T42" fmla="*/ 4 w 180"/>
                <a:gd name="T43" fmla="*/ 1 h 44"/>
                <a:gd name="T44" fmla="*/ 5 w 180"/>
                <a:gd name="T45" fmla="*/ 1 h 44"/>
                <a:gd name="T46" fmla="*/ 5 w 180"/>
                <a:gd name="T47" fmla="*/ 1 h 44"/>
                <a:gd name="T48" fmla="*/ 5 w 180"/>
                <a:gd name="T49" fmla="*/ 1 h 44"/>
                <a:gd name="T50" fmla="*/ 5 w 180"/>
                <a:gd name="T51" fmla="*/ 1 h 44"/>
                <a:gd name="T52" fmla="*/ 5 w 180"/>
                <a:gd name="T53" fmla="*/ 1 h 44"/>
                <a:gd name="T54" fmla="*/ 5 w 180"/>
                <a:gd name="T55" fmla="*/ 1 h 44"/>
                <a:gd name="T56" fmla="*/ 6 w 180"/>
                <a:gd name="T57" fmla="*/ 1 h 44"/>
                <a:gd name="T58" fmla="*/ 6 w 180"/>
                <a:gd name="T59" fmla="*/ 2 h 44"/>
                <a:gd name="T60" fmla="*/ 6 w 180"/>
                <a:gd name="T61" fmla="*/ 2 h 44"/>
                <a:gd name="T62" fmla="*/ 6 w 180"/>
                <a:gd name="T63" fmla="*/ 2 h 44"/>
                <a:gd name="T64" fmla="*/ 5 w 180"/>
                <a:gd name="T65" fmla="*/ 2 h 44"/>
                <a:gd name="T66" fmla="*/ 5 w 180"/>
                <a:gd name="T67" fmla="*/ 2 h 44"/>
                <a:gd name="T68" fmla="*/ 5 w 180"/>
                <a:gd name="T69" fmla="*/ 2 h 44"/>
                <a:gd name="T70" fmla="*/ 5 w 180"/>
                <a:gd name="T71" fmla="*/ 1 h 44"/>
                <a:gd name="T72" fmla="*/ 5 w 180"/>
                <a:gd name="T73" fmla="*/ 1 h 44"/>
                <a:gd name="T74" fmla="*/ 5 w 180"/>
                <a:gd name="T75" fmla="*/ 1 h 44"/>
                <a:gd name="T76" fmla="*/ 4 w 180"/>
                <a:gd name="T77" fmla="*/ 1 h 44"/>
                <a:gd name="T78" fmla="*/ 4 w 180"/>
                <a:gd name="T79" fmla="*/ 1 h 44"/>
                <a:gd name="T80" fmla="*/ 4 w 180"/>
                <a:gd name="T81" fmla="*/ 1 h 44"/>
                <a:gd name="T82" fmla="*/ 4 w 180"/>
                <a:gd name="T83" fmla="*/ 1 h 44"/>
                <a:gd name="T84" fmla="*/ 4 w 180"/>
                <a:gd name="T85" fmla="*/ 1 h 44"/>
                <a:gd name="T86" fmla="*/ 4 w 180"/>
                <a:gd name="T87" fmla="*/ 1 h 44"/>
                <a:gd name="T88" fmla="*/ 4 w 180"/>
                <a:gd name="T89" fmla="*/ 1 h 44"/>
                <a:gd name="T90" fmla="*/ 3 w 180"/>
                <a:gd name="T91" fmla="*/ 1 h 44"/>
                <a:gd name="T92" fmla="*/ 3 w 180"/>
                <a:gd name="T93" fmla="*/ 1 h 44"/>
                <a:gd name="T94" fmla="*/ 3 w 180"/>
                <a:gd name="T95" fmla="*/ 1 h 44"/>
                <a:gd name="T96" fmla="*/ 3 w 180"/>
                <a:gd name="T97" fmla="*/ 1 h 44"/>
                <a:gd name="T98" fmla="*/ 3 w 180"/>
                <a:gd name="T99" fmla="*/ 1 h 44"/>
                <a:gd name="T100" fmla="*/ 3 w 180"/>
                <a:gd name="T101" fmla="*/ 1 h 44"/>
                <a:gd name="T102" fmla="*/ 3 w 180"/>
                <a:gd name="T103" fmla="*/ 1 h 44"/>
                <a:gd name="T104" fmla="*/ 3 w 180"/>
                <a:gd name="T105" fmla="*/ 1 h 44"/>
                <a:gd name="T106" fmla="*/ 2 w 180"/>
                <a:gd name="T107" fmla="*/ 1 h 44"/>
                <a:gd name="T108" fmla="*/ 2 w 180"/>
                <a:gd name="T109" fmla="*/ 1 h 44"/>
                <a:gd name="T110" fmla="*/ 2 w 180"/>
                <a:gd name="T111" fmla="*/ 1 h 44"/>
                <a:gd name="T112" fmla="*/ 2 w 180"/>
                <a:gd name="T113" fmla="*/ 1 h 44"/>
                <a:gd name="T114" fmla="*/ 0 w 180"/>
                <a:gd name="T115" fmla="*/ 1 h 44"/>
                <a:gd name="T116" fmla="*/ 1 w 180"/>
                <a:gd name="T117" fmla="*/ 1 h 44"/>
                <a:gd name="T118" fmla="*/ 1 w 180"/>
                <a:gd name="T119" fmla="*/ 1 h 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0" h="44">
                  <a:moveTo>
                    <a:pt x="13" y="11"/>
                  </a:moveTo>
                  <a:lnTo>
                    <a:pt x="17" y="8"/>
                  </a:lnTo>
                  <a:lnTo>
                    <a:pt x="22" y="8"/>
                  </a:lnTo>
                  <a:lnTo>
                    <a:pt x="30" y="4"/>
                  </a:lnTo>
                  <a:lnTo>
                    <a:pt x="34" y="4"/>
                  </a:lnTo>
                  <a:lnTo>
                    <a:pt x="39" y="2"/>
                  </a:lnTo>
                  <a:lnTo>
                    <a:pt x="45" y="0"/>
                  </a:lnTo>
                  <a:lnTo>
                    <a:pt x="49" y="0"/>
                  </a:lnTo>
                  <a:lnTo>
                    <a:pt x="55" y="0"/>
                  </a:lnTo>
                  <a:lnTo>
                    <a:pt x="58" y="0"/>
                  </a:lnTo>
                  <a:lnTo>
                    <a:pt x="64" y="0"/>
                  </a:lnTo>
                  <a:lnTo>
                    <a:pt x="68" y="0"/>
                  </a:lnTo>
                  <a:lnTo>
                    <a:pt x="74" y="0"/>
                  </a:lnTo>
                  <a:lnTo>
                    <a:pt x="79" y="0"/>
                  </a:lnTo>
                  <a:lnTo>
                    <a:pt x="83" y="0"/>
                  </a:lnTo>
                  <a:lnTo>
                    <a:pt x="89" y="2"/>
                  </a:lnTo>
                  <a:lnTo>
                    <a:pt x="93" y="4"/>
                  </a:lnTo>
                  <a:lnTo>
                    <a:pt x="100" y="4"/>
                  </a:lnTo>
                  <a:lnTo>
                    <a:pt x="108" y="6"/>
                  </a:lnTo>
                  <a:lnTo>
                    <a:pt x="114" y="8"/>
                  </a:lnTo>
                  <a:lnTo>
                    <a:pt x="121" y="10"/>
                  </a:lnTo>
                  <a:lnTo>
                    <a:pt x="125" y="11"/>
                  </a:lnTo>
                  <a:lnTo>
                    <a:pt x="131" y="11"/>
                  </a:lnTo>
                  <a:lnTo>
                    <a:pt x="134" y="13"/>
                  </a:lnTo>
                  <a:lnTo>
                    <a:pt x="136" y="15"/>
                  </a:lnTo>
                  <a:lnTo>
                    <a:pt x="142" y="15"/>
                  </a:lnTo>
                  <a:lnTo>
                    <a:pt x="148" y="21"/>
                  </a:lnTo>
                  <a:lnTo>
                    <a:pt x="153" y="27"/>
                  </a:lnTo>
                  <a:lnTo>
                    <a:pt x="161" y="30"/>
                  </a:lnTo>
                  <a:lnTo>
                    <a:pt x="169" y="34"/>
                  </a:lnTo>
                  <a:lnTo>
                    <a:pt x="180" y="44"/>
                  </a:lnTo>
                  <a:lnTo>
                    <a:pt x="165" y="38"/>
                  </a:lnTo>
                  <a:lnTo>
                    <a:pt x="157" y="36"/>
                  </a:lnTo>
                  <a:lnTo>
                    <a:pt x="148" y="34"/>
                  </a:lnTo>
                  <a:lnTo>
                    <a:pt x="144" y="34"/>
                  </a:lnTo>
                  <a:lnTo>
                    <a:pt x="140" y="30"/>
                  </a:lnTo>
                  <a:lnTo>
                    <a:pt x="134" y="30"/>
                  </a:lnTo>
                  <a:lnTo>
                    <a:pt x="133" y="29"/>
                  </a:lnTo>
                  <a:lnTo>
                    <a:pt x="125" y="27"/>
                  </a:lnTo>
                  <a:lnTo>
                    <a:pt x="121" y="27"/>
                  </a:lnTo>
                  <a:lnTo>
                    <a:pt x="117" y="23"/>
                  </a:lnTo>
                  <a:lnTo>
                    <a:pt x="112" y="23"/>
                  </a:lnTo>
                  <a:lnTo>
                    <a:pt x="108" y="21"/>
                  </a:lnTo>
                  <a:lnTo>
                    <a:pt x="102" y="21"/>
                  </a:lnTo>
                  <a:lnTo>
                    <a:pt x="98" y="19"/>
                  </a:lnTo>
                  <a:lnTo>
                    <a:pt x="95" y="19"/>
                  </a:lnTo>
                  <a:lnTo>
                    <a:pt x="89" y="15"/>
                  </a:lnTo>
                  <a:lnTo>
                    <a:pt x="83" y="13"/>
                  </a:lnTo>
                  <a:lnTo>
                    <a:pt x="79" y="13"/>
                  </a:lnTo>
                  <a:lnTo>
                    <a:pt x="76" y="13"/>
                  </a:lnTo>
                  <a:lnTo>
                    <a:pt x="74" y="13"/>
                  </a:lnTo>
                  <a:lnTo>
                    <a:pt x="70" y="13"/>
                  </a:lnTo>
                  <a:lnTo>
                    <a:pt x="66" y="13"/>
                  </a:lnTo>
                  <a:lnTo>
                    <a:pt x="60" y="13"/>
                  </a:lnTo>
                  <a:lnTo>
                    <a:pt x="53" y="13"/>
                  </a:lnTo>
                  <a:lnTo>
                    <a:pt x="47" y="15"/>
                  </a:lnTo>
                  <a:lnTo>
                    <a:pt x="39" y="15"/>
                  </a:lnTo>
                  <a:lnTo>
                    <a:pt x="0" y="19"/>
                  </a:lnTo>
                  <a:lnTo>
                    <a:pt x="1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8" name="Freeform 24"/>
            <p:cNvSpPr>
              <a:spLocks/>
            </p:cNvSpPr>
            <p:nvPr/>
          </p:nvSpPr>
          <p:spPr bwMode="auto">
            <a:xfrm>
              <a:off x="2396" y="2203"/>
              <a:ext cx="91" cy="22"/>
            </a:xfrm>
            <a:custGeom>
              <a:avLst/>
              <a:gdLst>
                <a:gd name="T0" fmla="*/ 1 w 180"/>
                <a:gd name="T1" fmla="*/ 1 h 43"/>
                <a:gd name="T2" fmla="*/ 1 w 180"/>
                <a:gd name="T3" fmla="*/ 1 h 43"/>
                <a:gd name="T4" fmla="*/ 2 w 180"/>
                <a:gd name="T5" fmla="*/ 1 h 43"/>
                <a:gd name="T6" fmla="*/ 2 w 180"/>
                <a:gd name="T7" fmla="*/ 0 h 43"/>
                <a:gd name="T8" fmla="*/ 2 w 180"/>
                <a:gd name="T9" fmla="*/ 0 h 43"/>
                <a:gd name="T10" fmla="*/ 3 w 180"/>
                <a:gd name="T11" fmla="*/ 0 h 43"/>
                <a:gd name="T12" fmla="*/ 3 w 180"/>
                <a:gd name="T13" fmla="*/ 0 h 43"/>
                <a:gd name="T14" fmla="*/ 3 w 180"/>
                <a:gd name="T15" fmla="*/ 1 h 43"/>
                <a:gd name="T16" fmla="*/ 4 w 180"/>
                <a:gd name="T17" fmla="*/ 1 h 43"/>
                <a:gd name="T18" fmla="*/ 4 w 180"/>
                <a:gd name="T19" fmla="*/ 1 h 43"/>
                <a:gd name="T20" fmla="*/ 4 w 180"/>
                <a:gd name="T21" fmla="*/ 1 h 43"/>
                <a:gd name="T22" fmla="*/ 5 w 180"/>
                <a:gd name="T23" fmla="*/ 1 h 43"/>
                <a:gd name="T24" fmla="*/ 5 w 180"/>
                <a:gd name="T25" fmla="*/ 1 h 43"/>
                <a:gd name="T26" fmla="*/ 5 w 180"/>
                <a:gd name="T27" fmla="*/ 1 h 43"/>
                <a:gd name="T28" fmla="*/ 6 w 180"/>
                <a:gd name="T29" fmla="*/ 2 h 43"/>
                <a:gd name="T30" fmla="*/ 6 w 180"/>
                <a:gd name="T31" fmla="*/ 2 h 43"/>
                <a:gd name="T32" fmla="*/ 6 w 180"/>
                <a:gd name="T33" fmla="*/ 2 h 43"/>
                <a:gd name="T34" fmla="*/ 6 w 180"/>
                <a:gd name="T35" fmla="*/ 2 h 43"/>
                <a:gd name="T36" fmla="*/ 5 w 180"/>
                <a:gd name="T37" fmla="*/ 2 h 43"/>
                <a:gd name="T38" fmla="*/ 5 w 180"/>
                <a:gd name="T39" fmla="*/ 1 h 43"/>
                <a:gd name="T40" fmla="*/ 5 w 180"/>
                <a:gd name="T41" fmla="*/ 1 h 43"/>
                <a:gd name="T42" fmla="*/ 4 w 180"/>
                <a:gd name="T43" fmla="*/ 1 h 43"/>
                <a:gd name="T44" fmla="*/ 4 w 180"/>
                <a:gd name="T45" fmla="*/ 1 h 43"/>
                <a:gd name="T46" fmla="*/ 4 w 180"/>
                <a:gd name="T47" fmla="*/ 1 h 43"/>
                <a:gd name="T48" fmla="*/ 4 w 180"/>
                <a:gd name="T49" fmla="*/ 1 h 43"/>
                <a:gd name="T50" fmla="*/ 3 w 180"/>
                <a:gd name="T51" fmla="*/ 1 h 43"/>
                <a:gd name="T52" fmla="*/ 3 w 180"/>
                <a:gd name="T53" fmla="*/ 1 h 43"/>
                <a:gd name="T54" fmla="*/ 3 w 180"/>
                <a:gd name="T55" fmla="*/ 1 h 43"/>
                <a:gd name="T56" fmla="*/ 3 w 180"/>
                <a:gd name="T57" fmla="*/ 1 h 43"/>
                <a:gd name="T58" fmla="*/ 2 w 180"/>
                <a:gd name="T59" fmla="*/ 1 h 43"/>
                <a:gd name="T60" fmla="*/ 2 w 180"/>
                <a:gd name="T61" fmla="*/ 1 h 43"/>
                <a:gd name="T62" fmla="*/ 1 w 180"/>
                <a:gd name="T63" fmla="*/ 1 h 43"/>
                <a:gd name="T64" fmla="*/ 1 w 180"/>
                <a:gd name="T65" fmla="*/ 1 h 43"/>
                <a:gd name="T66" fmla="*/ 0 w 180"/>
                <a:gd name="T67" fmla="*/ 1 h 43"/>
                <a:gd name="T68" fmla="*/ 1 w 180"/>
                <a:gd name="T69" fmla="*/ 1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43">
                  <a:moveTo>
                    <a:pt x="13" y="9"/>
                  </a:moveTo>
                  <a:lnTo>
                    <a:pt x="17" y="7"/>
                  </a:lnTo>
                  <a:lnTo>
                    <a:pt x="23" y="5"/>
                  </a:lnTo>
                  <a:lnTo>
                    <a:pt x="28" y="3"/>
                  </a:lnTo>
                  <a:lnTo>
                    <a:pt x="34" y="3"/>
                  </a:lnTo>
                  <a:lnTo>
                    <a:pt x="38" y="1"/>
                  </a:lnTo>
                  <a:lnTo>
                    <a:pt x="43" y="0"/>
                  </a:lnTo>
                  <a:lnTo>
                    <a:pt x="49" y="0"/>
                  </a:lnTo>
                  <a:lnTo>
                    <a:pt x="55" y="0"/>
                  </a:lnTo>
                  <a:lnTo>
                    <a:pt x="59" y="0"/>
                  </a:lnTo>
                  <a:lnTo>
                    <a:pt x="62" y="0"/>
                  </a:lnTo>
                  <a:lnTo>
                    <a:pt x="68" y="0"/>
                  </a:lnTo>
                  <a:lnTo>
                    <a:pt x="74" y="0"/>
                  </a:lnTo>
                  <a:lnTo>
                    <a:pt x="78" y="0"/>
                  </a:lnTo>
                  <a:lnTo>
                    <a:pt x="83" y="0"/>
                  </a:lnTo>
                  <a:lnTo>
                    <a:pt x="87" y="1"/>
                  </a:lnTo>
                  <a:lnTo>
                    <a:pt x="93" y="1"/>
                  </a:lnTo>
                  <a:lnTo>
                    <a:pt x="99" y="3"/>
                  </a:lnTo>
                  <a:lnTo>
                    <a:pt x="106" y="5"/>
                  </a:lnTo>
                  <a:lnTo>
                    <a:pt x="114" y="7"/>
                  </a:lnTo>
                  <a:lnTo>
                    <a:pt x="121" y="7"/>
                  </a:lnTo>
                  <a:lnTo>
                    <a:pt x="125" y="9"/>
                  </a:lnTo>
                  <a:lnTo>
                    <a:pt x="129" y="11"/>
                  </a:lnTo>
                  <a:lnTo>
                    <a:pt x="133" y="11"/>
                  </a:lnTo>
                  <a:lnTo>
                    <a:pt x="137" y="15"/>
                  </a:lnTo>
                  <a:lnTo>
                    <a:pt x="140" y="15"/>
                  </a:lnTo>
                  <a:lnTo>
                    <a:pt x="148" y="20"/>
                  </a:lnTo>
                  <a:lnTo>
                    <a:pt x="156" y="24"/>
                  </a:lnTo>
                  <a:lnTo>
                    <a:pt x="163" y="30"/>
                  </a:lnTo>
                  <a:lnTo>
                    <a:pt x="169" y="34"/>
                  </a:lnTo>
                  <a:lnTo>
                    <a:pt x="173" y="38"/>
                  </a:lnTo>
                  <a:lnTo>
                    <a:pt x="176" y="41"/>
                  </a:lnTo>
                  <a:lnTo>
                    <a:pt x="180" y="43"/>
                  </a:lnTo>
                  <a:lnTo>
                    <a:pt x="176" y="41"/>
                  </a:lnTo>
                  <a:lnTo>
                    <a:pt x="175" y="41"/>
                  </a:lnTo>
                  <a:lnTo>
                    <a:pt x="171" y="40"/>
                  </a:lnTo>
                  <a:lnTo>
                    <a:pt x="163" y="38"/>
                  </a:lnTo>
                  <a:lnTo>
                    <a:pt x="156" y="34"/>
                  </a:lnTo>
                  <a:lnTo>
                    <a:pt x="148" y="32"/>
                  </a:lnTo>
                  <a:lnTo>
                    <a:pt x="144" y="32"/>
                  </a:lnTo>
                  <a:lnTo>
                    <a:pt x="138" y="30"/>
                  </a:lnTo>
                  <a:lnTo>
                    <a:pt x="135" y="28"/>
                  </a:lnTo>
                  <a:lnTo>
                    <a:pt x="131" y="26"/>
                  </a:lnTo>
                  <a:lnTo>
                    <a:pt x="127" y="24"/>
                  </a:lnTo>
                  <a:lnTo>
                    <a:pt x="121" y="24"/>
                  </a:lnTo>
                  <a:lnTo>
                    <a:pt x="116" y="22"/>
                  </a:lnTo>
                  <a:lnTo>
                    <a:pt x="112" y="22"/>
                  </a:lnTo>
                  <a:lnTo>
                    <a:pt x="106" y="20"/>
                  </a:lnTo>
                  <a:lnTo>
                    <a:pt x="102" y="19"/>
                  </a:lnTo>
                  <a:lnTo>
                    <a:pt x="99" y="17"/>
                  </a:lnTo>
                  <a:lnTo>
                    <a:pt x="97" y="17"/>
                  </a:lnTo>
                  <a:lnTo>
                    <a:pt x="89" y="15"/>
                  </a:lnTo>
                  <a:lnTo>
                    <a:pt x="83" y="13"/>
                  </a:lnTo>
                  <a:lnTo>
                    <a:pt x="80" y="11"/>
                  </a:lnTo>
                  <a:lnTo>
                    <a:pt x="78" y="11"/>
                  </a:lnTo>
                  <a:lnTo>
                    <a:pt x="74" y="11"/>
                  </a:lnTo>
                  <a:lnTo>
                    <a:pt x="70" y="11"/>
                  </a:lnTo>
                  <a:lnTo>
                    <a:pt x="66" y="11"/>
                  </a:lnTo>
                  <a:lnTo>
                    <a:pt x="61" y="13"/>
                  </a:lnTo>
                  <a:lnTo>
                    <a:pt x="55" y="13"/>
                  </a:lnTo>
                  <a:lnTo>
                    <a:pt x="49" y="15"/>
                  </a:lnTo>
                  <a:lnTo>
                    <a:pt x="40" y="15"/>
                  </a:lnTo>
                  <a:lnTo>
                    <a:pt x="34" y="15"/>
                  </a:lnTo>
                  <a:lnTo>
                    <a:pt x="26" y="15"/>
                  </a:lnTo>
                  <a:lnTo>
                    <a:pt x="21" y="17"/>
                  </a:lnTo>
                  <a:lnTo>
                    <a:pt x="15" y="17"/>
                  </a:lnTo>
                  <a:lnTo>
                    <a:pt x="9" y="17"/>
                  </a:lnTo>
                  <a:lnTo>
                    <a:pt x="0" y="19"/>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9" name="Freeform 25"/>
            <p:cNvSpPr>
              <a:spLocks/>
            </p:cNvSpPr>
            <p:nvPr/>
          </p:nvSpPr>
          <p:spPr bwMode="auto">
            <a:xfrm>
              <a:off x="2364" y="2255"/>
              <a:ext cx="86" cy="46"/>
            </a:xfrm>
            <a:custGeom>
              <a:avLst/>
              <a:gdLst>
                <a:gd name="T0" fmla="*/ 1 w 171"/>
                <a:gd name="T1" fmla="*/ 1 h 91"/>
                <a:gd name="T2" fmla="*/ 1 w 171"/>
                <a:gd name="T3" fmla="*/ 2 h 91"/>
                <a:gd name="T4" fmla="*/ 1 w 171"/>
                <a:gd name="T5" fmla="*/ 2 h 91"/>
                <a:gd name="T6" fmla="*/ 2 w 171"/>
                <a:gd name="T7" fmla="*/ 2 h 91"/>
                <a:gd name="T8" fmla="*/ 2 w 171"/>
                <a:gd name="T9" fmla="*/ 3 h 91"/>
                <a:gd name="T10" fmla="*/ 3 w 171"/>
                <a:gd name="T11" fmla="*/ 3 h 91"/>
                <a:gd name="T12" fmla="*/ 3 w 171"/>
                <a:gd name="T13" fmla="*/ 3 h 91"/>
                <a:gd name="T14" fmla="*/ 3 w 171"/>
                <a:gd name="T15" fmla="*/ 3 h 91"/>
                <a:gd name="T16" fmla="*/ 4 w 171"/>
                <a:gd name="T17" fmla="*/ 3 h 91"/>
                <a:gd name="T18" fmla="*/ 4 w 171"/>
                <a:gd name="T19" fmla="*/ 3 h 91"/>
                <a:gd name="T20" fmla="*/ 5 w 171"/>
                <a:gd name="T21" fmla="*/ 3 h 91"/>
                <a:gd name="T22" fmla="*/ 5 w 171"/>
                <a:gd name="T23" fmla="*/ 3 h 91"/>
                <a:gd name="T24" fmla="*/ 5 w 171"/>
                <a:gd name="T25" fmla="*/ 3 h 91"/>
                <a:gd name="T26" fmla="*/ 6 w 171"/>
                <a:gd name="T27" fmla="*/ 3 h 91"/>
                <a:gd name="T28" fmla="*/ 6 w 171"/>
                <a:gd name="T29" fmla="*/ 3 h 91"/>
                <a:gd name="T30" fmla="*/ 6 w 171"/>
                <a:gd name="T31" fmla="*/ 3 h 91"/>
                <a:gd name="T32" fmla="*/ 6 w 171"/>
                <a:gd name="T33" fmla="*/ 3 h 91"/>
                <a:gd name="T34" fmla="*/ 5 w 171"/>
                <a:gd name="T35" fmla="*/ 3 h 91"/>
                <a:gd name="T36" fmla="*/ 5 w 171"/>
                <a:gd name="T37" fmla="*/ 3 h 91"/>
                <a:gd name="T38" fmla="*/ 4 w 171"/>
                <a:gd name="T39" fmla="*/ 3 h 91"/>
                <a:gd name="T40" fmla="*/ 4 w 171"/>
                <a:gd name="T41" fmla="*/ 3 h 91"/>
                <a:gd name="T42" fmla="*/ 4 w 171"/>
                <a:gd name="T43" fmla="*/ 3 h 91"/>
                <a:gd name="T44" fmla="*/ 3 w 171"/>
                <a:gd name="T45" fmla="*/ 3 h 91"/>
                <a:gd name="T46" fmla="*/ 3 w 171"/>
                <a:gd name="T47" fmla="*/ 3 h 91"/>
                <a:gd name="T48" fmla="*/ 3 w 171"/>
                <a:gd name="T49" fmla="*/ 3 h 91"/>
                <a:gd name="T50" fmla="*/ 2 w 171"/>
                <a:gd name="T51" fmla="*/ 2 h 91"/>
                <a:gd name="T52" fmla="*/ 2 w 171"/>
                <a:gd name="T53" fmla="*/ 2 h 91"/>
                <a:gd name="T54" fmla="*/ 2 w 171"/>
                <a:gd name="T55" fmla="*/ 2 h 91"/>
                <a:gd name="T56" fmla="*/ 1 w 171"/>
                <a:gd name="T57" fmla="*/ 1 h 91"/>
                <a:gd name="T58" fmla="*/ 1 w 171"/>
                <a:gd name="T59" fmla="*/ 1 h 91"/>
                <a:gd name="T60" fmla="*/ 1 w 171"/>
                <a:gd name="T61" fmla="*/ 1 h 91"/>
                <a:gd name="T62" fmla="*/ 0 w 171"/>
                <a:gd name="T63" fmla="*/ 0 h 91"/>
                <a:gd name="T64" fmla="*/ 1 w 171"/>
                <a:gd name="T65" fmla="*/ 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91">
                  <a:moveTo>
                    <a:pt x="8" y="27"/>
                  </a:moveTo>
                  <a:lnTo>
                    <a:pt x="12" y="32"/>
                  </a:lnTo>
                  <a:lnTo>
                    <a:pt x="19" y="40"/>
                  </a:lnTo>
                  <a:lnTo>
                    <a:pt x="23" y="44"/>
                  </a:lnTo>
                  <a:lnTo>
                    <a:pt x="29" y="48"/>
                  </a:lnTo>
                  <a:lnTo>
                    <a:pt x="32" y="53"/>
                  </a:lnTo>
                  <a:lnTo>
                    <a:pt x="38" y="59"/>
                  </a:lnTo>
                  <a:lnTo>
                    <a:pt x="42" y="63"/>
                  </a:lnTo>
                  <a:lnTo>
                    <a:pt x="50" y="69"/>
                  </a:lnTo>
                  <a:lnTo>
                    <a:pt x="55" y="72"/>
                  </a:lnTo>
                  <a:lnTo>
                    <a:pt x="61" y="76"/>
                  </a:lnTo>
                  <a:lnTo>
                    <a:pt x="67" y="80"/>
                  </a:lnTo>
                  <a:lnTo>
                    <a:pt x="72" y="84"/>
                  </a:lnTo>
                  <a:lnTo>
                    <a:pt x="78" y="86"/>
                  </a:lnTo>
                  <a:lnTo>
                    <a:pt x="84" y="88"/>
                  </a:lnTo>
                  <a:lnTo>
                    <a:pt x="89" y="90"/>
                  </a:lnTo>
                  <a:lnTo>
                    <a:pt x="95" y="90"/>
                  </a:lnTo>
                  <a:lnTo>
                    <a:pt x="101" y="91"/>
                  </a:lnTo>
                  <a:lnTo>
                    <a:pt x="108" y="91"/>
                  </a:lnTo>
                  <a:lnTo>
                    <a:pt x="114" y="91"/>
                  </a:lnTo>
                  <a:lnTo>
                    <a:pt x="122" y="91"/>
                  </a:lnTo>
                  <a:lnTo>
                    <a:pt x="129" y="91"/>
                  </a:lnTo>
                  <a:lnTo>
                    <a:pt x="137" y="91"/>
                  </a:lnTo>
                  <a:lnTo>
                    <a:pt x="143" y="90"/>
                  </a:lnTo>
                  <a:lnTo>
                    <a:pt x="150" y="90"/>
                  </a:lnTo>
                  <a:lnTo>
                    <a:pt x="156" y="90"/>
                  </a:lnTo>
                  <a:lnTo>
                    <a:pt x="160" y="90"/>
                  </a:lnTo>
                  <a:lnTo>
                    <a:pt x="164" y="88"/>
                  </a:lnTo>
                  <a:lnTo>
                    <a:pt x="167" y="88"/>
                  </a:lnTo>
                  <a:lnTo>
                    <a:pt x="169" y="88"/>
                  </a:lnTo>
                  <a:lnTo>
                    <a:pt x="171" y="88"/>
                  </a:lnTo>
                  <a:lnTo>
                    <a:pt x="169" y="88"/>
                  </a:lnTo>
                  <a:lnTo>
                    <a:pt x="167" y="88"/>
                  </a:lnTo>
                  <a:lnTo>
                    <a:pt x="162" y="88"/>
                  </a:lnTo>
                  <a:lnTo>
                    <a:pt x="158" y="88"/>
                  </a:lnTo>
                  <a:lnTo>
                    <a:pt x="150" y="84"/>
                  </a:lnTo>
                  <a:lnTo>
                    <a:pt x="143" y="84"/>
                  </a:lnTo>
                  <a:lnTo>
                    <a:pt x="135" y="84"/>
                  </a:lnTo>
                  <a:lnTo>
                    <a:pt x="127" y="82"/>
                  </a:lnTo>
                  <a:lnTo>
                    <a:pt x="122" y="82"/>
                  </a:lnTo>
                  <a:lnTo>
                    <a:pt x="118" y="82"/>
                  </a:lnTo>
                  <a:lnTo>
                    <a:pt x="114" y="80"/>
                  </a:lnTo>
                  <a:lnTo>
                    <a:pt x="108" y="80"/>
                  </a:lnTo>
                  <a:lnTo>
                    <a:pt x="101" y="78"/>
                  </a:lnTo>
                  <a:lnTo>
                    <a:pt x="95" y="78"/>
                  </a:lnTo>
                  <a:lnTo>
                    <a:pt x="86" y="74"/>
                  </a:lnTo>
                  <a:lnTo>
                    <a:pt x="80" y="74"/>
                  </a:lnTo>
                  <a:lnTo>
                    <a:pt x="76" y="72"/>
                  </a:lnTo>
                  <a:lnTo>
                    <a:pt x="72" y="71"/>
                  </a:lnTo>
                  <a:lnTo>
                    <a:pt x="69" y="69"/>
                  </a:lnTo>
                  <a:lnTo>
                    <a:pt x="65" y="65"/>
                  </a:lnTo>
                  <a:lnTo>
                    <a:pt x="59" y="59"/>
                  </a:lnTo>
                  <a:lnTo>
                    <a:pt x="53" y="55"/>
                  </a:lnTo>
                  <a:lnTo>
                    <a:pt x="48" y="50"/>
                  </a:lnTo>
                  <a:lnTo>
                    <a:pt x="42" y="44"/>
                  </a:lnTo>
                  <a:lnTo>
                    <a:pt x="36" y="38"/>
                  </a:lnTo>
                  <a:lnTo>
                    <a:pt x="31" y="32"/>
                  </a:lnTo>
                  <a:lnTo>
                    <a:pt x="23" y="25"/>
                  </a:lnTo>
                  <a:lnTo>
                    <a:pt x="19" y="19"/>
                  </a:lnTo>
                  <a:lnTo>
                    <a:pt x="13" y="13"/>
                  </a:lnTo>
                  <a:lnTo>
                    <a:pt x="8" y="12"/>
                  </a:lnTo>
                  <a:lnTo>
                    <a:pt x="4" y="8"/>
                  </a:lnTo>
                  <a:lnTo>
                    <a:pt x="2" y="4"/>
                  </a:lnTo>
                  <a:lnTo>
                    <a:pt x="0" y="0"/>
                  </a:lnTo>
                  <a:lnTo>
                    <a:pt x="8" y="2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0" name="Freeform 26"/>
            <p:cNvSpPr>
              <a:spLocks/>
            </p:cNvSpPr>
            <p:nvPr/>
          </p:nvSpPr>
          <p:spPr bwMode="auto">
            <a:xfrm>
              <a:off x="2356" y="2145"/>
              <a:ext cx="57" cy="65"/>
            </a:xfrm>
            <a:custGeom>
              <a:avLst/>
              <a:gdLst>
                <a:gd name="T0" fmla="*/ 1 w 114"/>
                <a:gd name="T1" fmla="*/ 2 h 131"/>
                <a:gd name="T2" fmla="*/ 1 w 114"/>
                <a:gd name="T3" fmla="*/ 2 h 131"/>
                <a:gd name="T4" fmla="*/ 1 w 114"/>
                <a:gd name="T5" fmla="*/ 2 h 131"/>
                <a:gd name="T6" fmla="*/ 1 w 114"/>
                <a:gd name="T7" fmla="*/ 1 h 131"/>
                <a:gd name="T8" fmla="*/ 1 w 114"/>
                <a:gd name="T9" fmla="*/ 1 h 131"/>
                <a:gd name="T10" fmla="*/ 2 w 114"/>
                <a:gd name="T11" fmla="*/ 1 h 131"/>
                <a:gd name="T12" fmla="*/ 2 w 114"/>
                <a:gd name="T13" fmla="*/ 0 h 131"/>
                <a:gd name="T14" fmla="*/ 2 w 114"/>
                <a:gd name="T15" fmla="*/ 0 h 131"/>
                <a:gd name="T16" fmla="*/ 3 w 114"/>
                <a:gd name="T17" fmla="*/ 0 h 131"/>
                <a:gd name="T18" fmla="*/ 3 w 114"/>
                <a:gd name="T19" fmla="*/ 0 h 131"/>
                <a:gd name="T20" fmla="*/ 3 w 114"/>
                <a:gd name="T21" fmla="*/ 0 h 131"/>
                <a:gd name="T22" fmla="*/ 3 w 114"/>
                <a:gd name="T23" fmla="*/ 0 h 131"/>
                <a:gd name="T24" fmla="*/ 4 w 114"/>
                <a:gd name="T25" fmla="*/ 0 h 131"/>
                <a:gd name="T26" fmla="*/ 4 w 114"/>
                <a:gd name="T27" fmla="*/ 0 h 131"/>
                <a:gd name="T28" fmla="*/ 4 w 114"/>
                <a:gd name="T29" fmla="*/ 0 h 131"/>
                <a:gd name="T30" fmla="*/ 4 w 114"/>
                <a:gd name="T31" fmla="*/ 0 h 131"/>
                <a:gd name="T32" fmla="*/ 3 w 114"/>
                <a:gd name="T33" fmla="*/ 0 h 131"/>
                <a:gd name="T34" fmla="*/ 3 w 114"/>
                <a:gd name="T35" fmla="*/ 0 h 131"/>
                <a:gd name="T36" fmla="*/ 3 w 114"/>
                <a:gd name="T37" fmla="*/ 0 h 131"/>
                <a:gd name="T38" fmla="*/ 2 w 114"/>
                <a:gd name="T39" fmla="*/ 1 h 131"/>
                <a:gd name="T40" fmla="*/ 2 w 114"/>
                <a:gd name="T41" fmla="*/ 1 h 131"/>
                <a:gd name="T42" fmla="*/ 2 w 114"/>
                <a:gd name="T43" fmla="*/ 1 h 131"/>
                <a:gd name="T44" fmla="*/ 1 w 114"/>
                <a:gd name="T45" fmla="*/ 1 h 131"/>
                <a:gd name="T46" fmla="*/ 1 w 114"/>
                <a:gd name="T47" fmla="*/ 2 h 131"/>
                <a:gd name="T48" fmla="*/ 1 w 114"/>
                <a:gd name="T49" fmla="*/ 2 h 131"/>
                <a:gd name="T50" fmla="*/ 1 w 114"/>
                <a:gd name="T51" fmla="*/ 2 h 131"/>
                <a:gd name="T52" fmla="*/ 1 w 114"/>
                <a:gd name="T53" fmla="*/ 3 h 131"/>
                <a:gd name="T54" fmla="*/ 1 w 114"/>
                <a:gd name="T55" fmla="*/ 3 h 131"/>
                <a:gd name="T56" fmla="*/ 1 w 114"/>
                <a:gd name="T57" fmla="*/ 3 h 131"/>
                <a:gd name="T58" fmla="*/ 0 w 114"/>
                <a:gd name="T59" fmla="*/ 4 h 131"/>
                <a:gd name="T60" fmla="*/ 0 w 114"/>
                <a:gd name="T61" fmla="*/ 3 h 131"/>
                <a:gd name="T62" fmla="*/ 0 w 114"/>
                <a:gd name="T63" fmla="*/ 3 h 131"/>
                <a:gd name="T64" fmla="*/ 1 w 114"/>
                <a:gd name="T65" fmla="*/ 3 h 131"/>
                <a:gd name="T66" fmla="*/ 1 w 114"/>
                <a:gd name="T67" fmla="*/ 3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4" h="131">
                  <a:moveTo>
                    <a:pt x="4" y="97"/>
                  </a:moveTo>
                  <a:lnTo>
                    <a:pt x="4" y="91"/>
                  </a:lnTo>
                  <a:lnTo>
                    <a:pt x="6" y="87"/>
                  </a:lnTo>
                  <a:lnTo>
                    <a:pt x="8" y="79"/>
                  </a:lnTo>
                  <a:lnTo>
                    <a:pt x="11" y="76"/>
                  </a:lnTo>
                  <a:lnTo>
                    <a:pt x="13" y="68"/>
                  </a:lnTo>
                  <a:lnTo>
                    <a:pt x="17" y="64"/>
                  </a:lnTo>
                  <a:lnTo>
                    <a:pt x="21" y="59"/>
                  </a:lnTo>
                  <a:lnTo>
                    <a:pt x="25" y="53"/>
                  </a:lnTo>
                  <a:lnTo>
                    <a:pt x="28" y="47"/>
                  </a:lnTo>
                  <a:lnTo>
                    <a:pt x="32" y="43"/>
                  </a:lnTo>
                  <a:lnTo>
                    <a:pt x="36" y="38"/>
                  </a:lnTo>
                  <a:lnTo>
                    <a:pt x="40" y="34"/>
                  </a:lnTo>
                  <a:lnTo>
                    <a:pt x="47" y="24"/>
                  </a:lnTo>
                  <a:lnTo>
                    <a:pt x="55" y="20"/>
                  </a:lnTo>
                  <a:lnTo>
                    <a:pt x="57" y="19"/>
                  </a:lnTo>
                  <a:lnTo>
                    <a:pt x="61" y="17"/>
                  </a:lnTo>
                  <a:lnTo>
                    <a:pt x="65" y="13"/>
                  </a:lnTo>
                  <a:lnTo>
                    <a:pt x="70" y="13"/>
                  </a:lnTo>
                  <a:lnTo>
                    <a:pt x="76" y="11"/>
                  </a:lnTo>
                  <a:lnTo>
                    <a:pt x="80" y="9"/>
                  </a:lnTo>
                  <a:lnTo>
                    <a:pt x="85" y="5"/>
                  </a:lnTo>
                  <a:lnTo>
                    <a:pt x="91" y="5"/>
                  </a:lnTo>
                  <a:lnTo>
                    <a:pt x="95" y="3"/>
                  </a:lnTo>
                  <a:lnTo>
                    <a:pt x="99" y="1"/>
                  </a:lnTo>
                  <a:lnTo>
                    <a:pt x="104" y="1"/>
                  </a:lnTo>
                  <a:lnTo>
                    <a:pt x="108" y="1"/>
                  </a:lnTo>
                  <a:lnTo>
                    <a:pt x="112" y="0"/>
                  </a:lnTo>
                  <a:lnTo>
                    <a:pt x="114" y="1"/>
                  </a:lnTo>
                  <a:lnTo>
                    <a:pt x="112" y="1"/>
                  </a:lnTo>
                  <a:lnTo>
                    <a:pt x="108" y="1"/>
                  </a:lnTo>
                  <a:lnTo>
                    <a:pt x="104" y="5"/>
                  </a:lnTo>
                  <a:lnTo>
                    <a:pt x="99" y="9"/>
                  </a:lnTo>
                  <a:lnTo>
                    <a:pt x="93" y="11"/>
                  </a:lnTo>
                  <a:lnTo>
                    <a:pt x="87" y="17"/>
                  </a:lnTo>
                  <a:lnTo>
                    <a:pt x="80" y="20"/>
                  </a:lnTo>
                  <a:lnTo>
                    <a:pt x="74" y="24"/>
                  </a:lnTo>
                  <a:lnTo>
                    <a:pt x="68" y="30"/>
                  </a:lnTo>
                  <a:lnTo>
                    <a:pt x="59" y="34"/>
                  </a:lnTo>
                  <a:lnTo>
                    <a:pt x="53" y="40"/>
                  </a:lnTo>
                  <a:lnTo>
                    <a:pt x="49" y="43"/>
                  </a:lnTo>
                  <a:lnTo>
                    <a:pt x="44" y="47"/>
                  </a:lnTo>
                  <a:lnTo>
                    <a:pt x="38" y="51"/>
                  </a:lnTo>
                  <a:lnTo>
                    <a:pt x="36" y="55"/>
                  </a:lnTo>
                  <a:lnTo>
                    <a:pt x="34" y="59"/>
                  </a:lnTo>
                  <a:lnTo>
                    <a:pt x="32" y="60"/>
                  </a:lnTo>
                  <a:lnTo>
                    <a:pt x="28" y="64"/>
                  </a:lnTo>
                  <a:lnTo>
                    <a:pt x="27" y="68"/>
                  </a:lnTo>
                  <a:lnTo>
                    <a:pt x="23" y="76"/>
                  </a:lnTo>
                  <a:lnTo>
                    <a:pt x="21" y="79"/>
                  </a:lnTo>
                  <a:lnTo>
                    <a:pt x="19" y="87"/>
                  </a:lnTo>
                  <a:lnTo>
                    <a:pt x="17" y="95"/>
                  </a:lnTo>
                  <a:lnTo>
                    <a:pt x="13" y="102"/>
                  </a:lnTo>
                  <a:lnTo>
                    <a:pt x="11" y="108"/>
                  </a:lnTo>
                  <a:lnTo>
                    <a:pt x="9" y="114"/>
                  </a:lnTo>
                  <a:lnTo>
                    <a:pt x="6" y="117"/>
                  </a:lnTo>
                  <a:lnTo>
                    <a:pt x="4" y="123"/>
                  </a:lnTo>
                  <a:lnTo>
                    <a:pt x="2" y="127"/>
                  </a:lnTo>
                  <a:lnTo>
                    <a:pt x="2" y="131"/>
                  </a:lnTo>
                  <a:lnTo>
                    <a:pt x="0" y="131"/>
                  </a:lnTo>
                  <a:lnTo>
                    <a:pt x="0" y="127"/>
                  </a:lnTo>
                  <a:lnTo>
                    <a:pt x="0" y="123"/>
                  </a:lnTo>
                  <a:lnTo>
                    <a:pt x="0" y="116"/>
                  </a:lnTo>
                  <a:lnTo>
                    <a:pt x="0" y="112"/>
                  </a:lnTo>
                  <a:lnTo>
                    <a:pt x="0" y="106"/>
                  </a:lnTo>
                  <a:lnTo>
                    <a:pt x="2" y="102"/>
                  </a:lnTo>
                  <a:lnTo>
                    <a:pt x="2" y="98"/>
                  </a:lnTo>
                  <a:lnTo>
                    <a:pt x="4" y="9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1" name="Freeform 27"/>
            <p:cNvSpPr>
              <a:spLocks/>
            </p:cNvSpPr>
            <p:nvPr/>
          </p:nvSpPr>
          <p:spPr bwMode="auto">
            <a:xfrm>
              <a:off x="2976" y="2357"/>
              <a:ext cx="50" cy="135"/>
            </a:xfrm>
            <a:custGeom>
              <a:avLst/>
              <a:gdLst>
                <a:gd name="T0" fmla="*/ 0 w 101"/>
                <a:gd name="T1" fmla="*/ 2 h 270"/>
                <a:gd name="T2" fmla="*/ 0 w 101"/>
                <a:gd name="T3" fmla="*/ 3 h 270"/>
                <a:gd name="T4" fmla="*/ 0 w 101"/>
                <a:gd name="T5" fmla="*/ 3 h 270"/>
                <a:gd name="T6" fmla="*/ 0 w 101"/>
                <a:gd name="T7" fmla="*/ 4 h 270"/>
                <a:gd name="T8" fmla="*/ 0 w 101"/>
                <a:gd name="T9" fmla="*/ 4 h 270"/>
                <a:gd name="T10" fmla="*/ 0 w 101"/>
                <a:gd name="T11" fmla="*/ 4 h 270"/>
                <a:gd name="T12" fmla="*/ 0 w 101"/>
                <a:gd name="T13" fmla="*/ 5 h 270"/>
                <a:gd name="T14" fmla="*/ 0 w 101"/>
                <a:gd name="T15" fmla="*/ 5 h 270"/>
                <a:gd name="T16" fmla="*/ 0 w 101"/>
                <a:gd name="T17" fmla="*/ 5 h 270"/>
                <a:gd name="T18" fmla="*/ 0 w 101"/>
                <a:gd name="T19" fmla="*/ 6 h 270"/>
                <a:gd name="T20" fmla="*/ 0 w 101"/>
                <a:gd name="T21" fmla="*/ 6 h 270"/>
                <a:gd name="T22" fmla="*/ 0 w 101"/>
                <a:gd name="T23" fmla="*/ 6 h 270"/>
                <a:gd name="T24" fmla="*/ 0 w 101"/>
                <a:gd name="T25" fmla="*/ 6 h 270"/>
                <a:gd name="T26" fmla="*/ 0 w 101"/>
                <a:gd name="T27" fmla="*/ 7 h 270"/>
                <a:gd name="T28" fmla="*/ 0 w 101"/>
                <a:gd name="T29" fmla="*/ 7 h 270"/>
                <a:gd name="T30" fmla="*/ 0 w 101"/>
                <a:gd name="T31" fmla="*/ 7 h 270"/>
                <a:gd name="T32" fmla="*/ 0 w 101"/>
                <a:gd name="T33" fmla="*/ 8 h 270"/>
                <a:gd name="T34" fmla="*/ 0 w 101"/>
                <a:gd name="T35" fmla="*/ 8 h 270"/>
                <a:gd name="T36" fmla="*/ 0 w 101"/>
                <a:gd name="T37" fmla="*/ 9 h 270"/>
                <a:gd name="T38" fmla="*/ 0 w 101"/>
                <a:gd name="T39" fmla="*/ 9 h 270"/>
                <a:gd name="T40" fmla="*/ 3 w 101"/>
                <a:gd name="T41" fmla="*/ 8 h 270"/>
                <a:gd name="T42" fmla="*/ 3 w 101"/>
                <a:gd name="T43" fmla="*/ 8 h 270"/>
                <a:gd name="T44" fmla="*/ 2 w 101"/>
                <a:gd name="T45" fmla="*/ 8 h 270"/>
                <a:gd name="T46" fmla="*/ 2 w 101"/>
                <a:gd name="T47" fmla="*/ 8 h 270"/>
                <a:gd name="T48" fmla="*/ 2 w 101"/>
                <a:gd name="T49" fmla="*/ 8 h 270"/>
                <a:gd name="T50" fmla="*/ 1 w 101"/>
                <a:gd name="T51" fmla="*/ 8 h 270"/>
                <a:gd name="T52" fmla="*/ 1 w 101"/>
                <a:gd name="T53" fmla="*/ 8 h 270"/>
                <a:gd name="T54" fmla="*/ 0 w 101"/>
                <a:gd name="T55" fmla="*/ 8 h 270"/>
                <a:gd name="T56" fmla="*/ 0 w 101"/>
                <a:gd name="T57" fmla="*/ 8 h 270"/>
                <a:gd name="T58" fmla="*/ 0 w 101"/>
                <a:gd name="T59" fmla="*/ 8 h 270"/>
                <a:gd name="T60" fmla="*/ 0 w 101"/>
                <a:gd name="T61" fmla="*/ 7 h 270"/>
                <a:gd name="T62" fmla="*/ 0 w 101"/>
                <a:gd name="T63" fmla="*/ 7 h 270"/>
                <a:gd name="T64" fmla="*/ 0 w 101"/>
                <a:gd name="T65" fmla="*/ 6 h 270"/>
                <a:gd name="T66" fmla="*/ 0 w 101"/>
                <a:gd name="T67" fmla="*/ 6 h 270"/>
                <a:gd name="T68" fmla="*/ 0 w 101"/>
                <a:gd name="T69" fmla="*/ 6 h 270"/>
                <a:gd name="T70" fmla="*/ 0 w 101"/>
                <a:gd name="T71" fmla="*/ 6 h 270"/>
                <a:gd name="T72" fmla="*/ 0 w 101"/>
                <a:gd name="T73" fmla="*/ 5 h 270"/>
                <a:gd name="T74" fmla="*/ 0 w 101"/>
                <a:gd name="T75" fmla="*/ 5 h 270"/>
                <a:gd name="T76" fmla="*/ 0 w 101"/>
                <a:gd name="T77" fmla="*/ 5 h 270"/>
                <a:gd name="T78" fmla="*/ 0 w 101"/>
                <a:gd name="T79" fmla="*/ 4 h 270"/>
                <a:gd name="T80" fmla="*/ 0 w 101"/>
                <a:gd name="T81" fmla="*/ 4 h 270"/>
                <a:gd name="T82" fmla="*/ 0 w 101"/>
                <a:gd name="T83" fmla="*/ 4 h 270"/>
                <a:gd name="T84" fmla="*/ 0 w 101"/>
                <a:gd name="T85" fmla="*/ 3 h 270"/>
                <a:gd name="T86" fmla="*/ 0 w 101"/>
                <a:gd name="T87" fmla="*/ 3 h 270"/>
                <a:gd name="T88" fmla="*/ 0 w 101"/>
                <a:gd name="T89" fmla="*/ 3 h 270"/>
                <a:gd name="T90" fmla="*/ 0 w 101"/>
                <a:gd name="T91" fmla="*/ 2 h 270"/>
                <a:gd name="T92" fmla="*/ 0 w 101"/>
                <a:gd name="T93" fmla="*/ 2 h 270"/>
                <a:gd name="T94" fmla="*/ 0 w 101"/>
                <a:gd name="T95" fmla="*/ 2 h 270"/>
                <a:gd name="T96" fmla="*/ 0 w 101"/>
                <a:gd name="T97" fmla="*/ 2 h 270"/>
                <a:gd name="T98" fmla="*/ 0 w 101"/>
                <a:gd name="T99" fmla="*/ 1 h 270"/>
                <a:gd name="T100" fmla="*/ 0 w 101"/>
                <a:gd name="T101" fmla="*/ 1 h 270"/>
                <a:gd name="T102" fmla="*/ 0 w 101"/>
                <a:gd name="T103" fmla="*/ 0 h 270"/>
                <a:gd name="T104" fmla="*/ 0 w 101"/>
                <a:gd name="T105" fmla="*/ 2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1" h="270">
                  <a:moveTo>
                    <a:pt x="0" y="57"/>
                  </a:moveTo>
                  <a:lnTo>
                    <a:pt x="0" y="60"/>
                  </a:lnTo>
                  <a:lnTo>
                    <a:pt x="0" y="64"/>
                  </a:lnTo>
                  <a:lnTo>
                    <a:pt x="0" y="70"/>
                  </a:lnTo>
                  <a:lnTo>
                    <a:pt x="0" y="76"/>
                  </a:lnTo>
                  <a:lnTo>
                    <a:pt x="0" y="81"/>
                  </a:lnTo>
                  <a:lnTo>
                    <a:pt x="2" y="89"/>
                  </a:lnTo>
                  <a:lnTo>
                    <a:pt x="2" y="97"/>
                  </a:lnTo>
                  <a:lnTo>
                    <a:pt x="2" y="106"/>
                  </a:lnTo>
                  <a:lnTo>
                    <a:pt x="2" y="112"/>
                  </a:lnTo>
                  <a:lnTo>
                    <a:pt x="2" y="121"/>
                  </a:lnTo>
                  <a:lnTo>
                    <a:pt x="2" y="127"/>
                  </a:lnTo>
                  <a:lnTo>
                    <a:pt x="2" y="131"/>
                  </a:lnTo>
                  <a:lnTo>
                    <a:pt x="2" y="135"/>
                  </a:lnTo>
                  <a:lnTo>
                    <a:pt x="2" y="140"/>
                  </a:lnTo>
                  <a:lnTo>
                    <a:pt x="2" y="144"/>
                  </a:lnTo>
                  <a:lnTo>
                    <a:pt x="2" y="150"/>
                  </a:lnTo>
                  <a:lnTo>
                    <a:pt x="2" y="154"/>
                  </a:lnTo>
                  <a:lnTo>
                    <a:pt x="2" y="157"/>
                  </a:lnTo>
                  <a:lnTo>
                    <a:pt x="2" y="163"/>
                  </a:lnTo>
                  <a:lnTo>
                    <a:pt x="2" y="167"/>
                  </a:lnTo>
                  <a:lnTo>
                    <a:pt x="2" y="173"/>
                  </a:lnTo>
                  <a:lnTo>
                    <a:pt x="4" y="176"/>
                  </a:lnTo>
                  <a:lnTo>
                    <a:pt x="4" y="182"/>
                  </a:lnTo>
                  <a:lnTo>
                    <a:pt x="4" y="186"/>
                  </a:lnTo>
                  <a:lnTo>
                    <a:pt x="4" y="190"/>
                  </a:lnTo>
                  <a:lnTo>
                    <a:pt x="4" y="194"/>
                  </a:lnTo>
                  <a:lnTo>
                    <a:pt x="4" y="199"/>
                  </a:lnTo>
                  <a:lnTo>
                    <a:pt x="4" y="203"/>
                  </a:lnTo>
                  <a:lnTo>
                    <a:pt x="4" y="207"/>
                  </a:lnTo>
                  <a:lnTo>
                    <a:pt x="4" y="211"/>
                  </a:lnTo>
                  <a:lnTo>
                    <a:pt x="4" y="218"/>
                  </a:lnTo>
                  <a:lnTo>
                    <a:pt x="4" y="228"/>
                  </a:lnTo>
                  <a:lnTo>
                    <a:pt x="4" y="235"/>
                  </a:lnTo>
                  <a:lnTo>
                    <a:pt x="4" y="241"/>
                  </a:lnTo>
                  <a:lnTo>
                    <a:pt x="4" y="247"/>
                  </a:lnTo>
                  <a:lnTo>
                    <a:pt x="4" y="253"/>
                  </a:lnTo>
                  <a:lnTo>
                    <a:pt x="4" y="258"/>
                  </a:lnTo>
                  <a:lnTo>
                    <a:pt x="4" y="262"/>
                  </a:lnTo>
                  <a:lnTo>
                    <a:pt x="4" y="268"/>
                  </a:lnTo>
                  <a:lnTo>
                    <a:pt x="6" y="270"/>
                  </a:lnTo>
                  <a:lnTo>
                    <a:pt x="101" y="253"/>
                  </a:lnTo>
                  <a:lnTo>
                    <a:pt x="97" y="253"/>
                  </a:lnTo>
                  <a:lnTo>
                    <a:pt x="93" y="253"/>
                  </a:lnTo>
                  <a:lnTo>
                    <a:pt x="91" y="253"/>
                  </a:lnTo>
                  <a:lnTo>
                    <a:pt x="84" y="251"/>
                  </a:lnTo>
                  <a:lnTo>
                    <a:pt x="78" y="251"/>
                  </a:lnTo>
                  <a:lnTo>
                    <a:pt x="70" y="249"/>
                  </a:lnTo>
                  <a:lnTo>
                    <a:pt x="65" y="249"/>
                  </a:lnTo>
                  <a:lnTo>
                    <a:pt x="57" y="247"/>
                  </a:lnTo>
                  <a:lnTo>
                    <a:pt x="51" y="245"/>
                  </a:lnTo>
                  <a:lnTo>
                    <a:pt x="42" y="245"/>
                  </a:lnTo>
                  <a:lnTo>
                    <a:pt x="38" y="243"/>
                  </a:lnTo>
                  <a:lnTo>
                    <a:pt x="34" y="239"/>
                  </a:lnTo>
                  <a:lnTo>
                    <a:pt x="30" y="237"/>
                  </a:lnTo>
                  <a:lnTo>
                    <a:pt x="28" y="235"/>
                  </a:lnTo>
                  <a:lnTo>
                    <a:pt x="28" y="234"/>
                  </a:lnTo>
                  <a:lnTo>
                    <a:pt x="27" y="230"/>
                  </a:lnTo>
                  <a:lnTo>
                    <a:pt x="27" y="226"/>
                  </a:lnTo>
                  <a:lnTo>
                    <a:pt x="27" y="222"/>
                  </a:lnTo>
                  <a:lnTo>
                    <a:pt x="27" y="218"/>
                  </a:lnTo>
                  <a:lnTo>
                    <a:pt x="25" y="211"/>
                  </a:lnTo>
                  <a:lnTo>
                    <a:pt x="25" y="205"/>
                  </a:lnTo>
                  <a:lnTo>
                    <a:pt x="25" y="197"/>
                  </a:lnTo>
                  <a:lnTo>
                    <a:pt x="25" y="190"/>
                  </a:lnTo>
                  <a:lnTo>
                    <a:pt x="25" y="184"/>
                  </a:lnTo>
                  <a:lnTo>
                    <a:pt x="25" y="178"/>
                  </a:lnTo>
                  <a:lnTo>
                    <a:pt x="23" y="175"/>
                  </a:lnTo>
                  <a:lnTo>
                    <a:pt x="23" y="171"/>
                  </a:lnTo>
                  <a:lnTo>
                    <a:pt x="21" y="165"/>
                  </a:lnTo>
                  <a:lnTo>
                    <a:pt x="21" y="161"/>
                  </a:lnTo>
                  <a:lnTo>
                    <a:pt x="21" y="156"/>
                  </a:lnTo>
                  <a:lnTo>
                    <a:pt x="21" y="152"/>
                  </a:lnTo>
                  <a:lnTo>
                    <a:pt x="21" y="146"/>
                  </a:lnTo>
                  <a:lnTo>
                    <a:pt x="21" y="140"/>
                  </a:lnTo>
                  <a:lnTo>
                    <a:pt x="21" y="135"/>
                  </a:lnTo>
                  <a:lnTo>
                    <a:pt x="21" y="131"/>
                  </a:lnTo>
                  <a:lnTo>
                    <a:pt x="19" y="125"/>
                  </a:lnTo>
                  <a:lnTo>
                    <a:pt x="19" y="119"/>
                  </a:lnTo>
                  <a:lnTo>
                    <a:pt x="19" y="116"/>
                  </a:lnTo>
                  <a:lnTo>
                    <a:pt x="19" y="110"/>
                  </a:lnTo>
                  <a:lnTo>
                    <a:pt x="19" y="104"/>
                  </a:lnTo>
                  <a:lnTo>
                    <a:pt x="19" y="99"/>
                  </a:lnTo>
                  <a:lnTo>
                    <a:pt x="17" y="95"/>
                  </a:lnTo>
                  <a:lnTo>
                    <a:pt x="17" y="89"/>
                  </a:lnTo>
                  <a:lnTo>
                    <a:pt x="17" y="83"/>
                  </a:lnTo>
                  <a:lnTo>
                    <a:pt x="17" y="78"/>
                  </a:lnTo>
                  <a:lnTo>
                    <a:pt x="17" y="74"/>
                  </a:lnTo>
                  <a:lnTo>
                    <a:pt x="17" y="68"/>
                  </a:lnTo>
                  <a:lnTo>
                    <a:pt x="17" y="62"/>
                  </a:lnTo>
                  <a:lnTo>
                    <a:pt x="17" y="59"/>
                  </a:lnTo>
                  <a:lnTo>
                    <a:pt x="15" y="53"/>
                  </a:lnTo>
                  <a:lnTo>
                    <a:pt x="15" y="49"/>
                  </a:lnTo>
                  <a:lnTo>
                    <a:pt x="15" y="45"/>
                  </a:lnTo>
                  <a:lnTo>
                    <a:pt x="15" y="40"/>
                  </a:lnTo>
                  <a:lnTo>
                    <a:pt x="15" y="38"/>
                  </a:lnTo>
                  <a:lnTo>
                    <a:pt x="15" y="34"/>
                  </a:lnTo>
                  <a:lnTo>
                    <a:pt x="13" y="26"/>
                  </a:lnTo>
                  <a:lnTo>
                    <a:pt x="13" y="19"/>
                  </a:lnTo>
                  <a:lnTo>
                    <a:pt x="13" y="13"/>
                  </a:lnTo>
                  <a:lnTo>
                    <a:pt x="13" y="7"/>
                  </a:lnTo>
                  <a:lnTo>
                    <a:pt x="13" y="2"/>
                  </a:lnTo>
                  <a:lnTo>
                    <a:pt x="13" y="0"/>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2" name="Freeform 28"/>
            <p:cNvSpPr>
              <a:spLocks/>
            </p:cNvSpPr>
            <p:nvPr/>
          </p:nvSpPr>
          <p:spPr bwMode="auto">
            <a:xfrm>
              <a:off x="3096" y="2460"/>
              <a:ext cx="110" cy="19"/>
            </a:xfrm>
            <a:custGeom>
              <a:avLst/>
              <a:gdLst>
                <a:gd name="T0" fmla="*/ 1 w 221"/>
                <a:gd name="T1" fmla="*/ 1 h 38"/>
                <a:gd name="T2" fmla="*/ 1 w 221"/>
                <a:gd name="T3" fmla="*/ 1 h 38"/>
                <a:gd name="T4" fmla="*/ 1 w 221"/>
                <a:gd name="T5" fmla="*/ 1 h 38"/>
                <a:gd name="T6" fmla="*/ 2 w 221"/>
                <a:gd name="T7" fmla="*/ 1 h 38"/>
                <a:gd name="T8" fmla="*/ 2 w 221"/>
                <a:gd name="T9" fmla="*/ 1 h 38"/>
                <a:gd name="T10" fmla="*/ 2 w 221"/>
                <a:gd name="T11" fmla="*/ 1 h 38"/>
                <a:gd name="T12" fmla="*/ 3 w 221"/>
                <a:gd name="T13" fmla="*/ 1 h 38"/>
                <a:gd name="T14" fmla="*/ 3 w 221"/>
                <a:gd name="T15" fmla="*/ 1 h 38"/>
                <a:gd name="T16" fmla="*/ 4 w 221"/>
                <a:gd name="T17" fmla="*/ 1 h 38"/>
                <a:gd name="T18" fmla="*/ 4 w 221"/>
                <a:gd name="T19" fmla="*/ 1 h 38"/>
                <a:gd name="T20" fmla="*/ 4 w 221"/>
                <a:gd name="T21" fmla="*/ 1 h 38"/>
                <a:gd name="T22" fmla="*/ 5 w 221"/>
                <a:gd name="T23" fmla="*/ 1 h 38"/>
                <a:gd name="T24" fmla="*/ 5 w 221"/>
                <a:gd name="T25" fmla="*/ 0 h 38"/>
                <a:gd name="T26" fmla="*/ 5 w 221"/>
                <a:gd name="T27" fmla="*/ 0 h 38"/>
                <a:gd name="T28" fmla="*/ 5 w 221"/>
                <a:gd name="T29" fmla="*/ 0 h 38"/>
                <a:gd name="T30" fmla="*/ 6 w 221"/>
                <a:gd name="T31" fmla="*/ 1 h 38"/>
                <a:gd name="T32" fmla="*/ 6 w 221"/>
                <a:gd name="T33" fmla="*/ 1 h 38"/>
                <a:gd name="T34" fmla="*/ 6 w 221"/>
                <a:gd name="T35" fmla="*/ 1 h 38"/>
                <a:gd name="T36" fmla="*/ 6 w 221"/>
                <a:gd name="T37" fmla="*/ 1 h 38"/>
                <a:gd name="T38" fmla="*/ 6 w 221"/>
                <a:gd name="T39" fmla="*/ 1 h 38"/>
                <a:gd name="T40" fmla="*/ 6 w 221"/>
                <a:gd name="T41" fmla="*/ 1 h 38"/>
                <a:gd name="T42" fmla="*/ 5 w 221"/>
                <a:gd name="T43" fmla="*/ 1 h 38"/>
                <a:gd name="T44" fmla="*/ 5 w 221"/>
                <a:gd name="T45" fmla="*/ 1 h 38"/>
                <a:gd name="T46" fmla="*/ 4 w 221"/>
                <a:gd name="T47" fmla="*/ 1 h 38"/>
                <a:gd name="T48" fmla="*/ 4 w 221"/>
                <a:gd name="T49" fmla="*/ 1 h 38"/>
                <a:gd name="T50" fmla="*/ 4 w 221"/>
                <a:gd name="T51" fmla="*/ 1 h 38"/>
                <a:gd name="T52" fmla="*/ 4 w 221"/>
                <a:gd name="T53" fmla="*/ 1 h 38"/>
                <a:gd name="T54" fmla="*/ 3 w 221"/>
                <a:gd name="T55" fmla="*/ 1 h 38"/>
                <a:gd name="T56" fmla="*/ 3 w 221"/>
                <a:gd name="T57" fmla="*/ 1 h 38"/>
                <a:gd name="T58" fmla="*/ 3 w 221"/>
                <a:gd name="T59" fmla="*/ 1 h 38"/>
                <a:gd name="T60" fmla="*/ 2 w 221"/>
                <a:gd name="T61" fmla="*/ 1 h 38"/>
                <a:gd name="T62" fmla="*/ 2 w 221"/>
                <a:gd name="T63" fmla="*/ 1 h 38"/>
                <a:gd name="T64" fmla="*/ 2 w 221"/>
                <a:gd name="T65" fmla="*/ 1 h 38"/>
                <a:gd name="T66" fmla="*/ 2 w 221"/>
                <a:gd name="T67" fmla="*/ 1 h 38"/>
                <a:gd name="T68" fmla="*/ 1 w 221"/>
                <a:gd name="T69" fmla="*/ 1 h 38"/>
                <a:gd name="T70" fmla="*/ 1 w 221"/>
                <a:gd name="T71" fmla="*/ 1 h 38"/>
                <a:gd name="T72" fmla="*/ 1 w 221"/>
                <a:gd name="T73" fmla="*/ 1 h 38"/>
                <a:gd name="T74" fmla="*/ 0 w 221"/>
                <a:gd name="T75" fmla="*/ 2 h 38"/>
                <a:gd name="T76" fmla="*/ 0 w 221"/>
                <a:gd name="T77" fmla="*/ 2 h 38"/>
                <a:gd name="T78" fmla="*/ 1 w 221"/>
                <a:gd name="T79" fmla="*/ 1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1" h="38">
                  <a:moveTo>
                    <a:pt x="44" y="15"/>
                  </a:moveTo>
                  <a:lnTo>
                    <a:pt x="46" y="15"/>
                  </a:lnTo>
                  <a:lnTo>
                    <a:pt x="50" y="13"/>
                  </a:lnTo>
                  <a:lnTo>
                    <a:pt x="54" y="11"/>
                  </a:lnTo>
                  <a:lnTo>
                    <a:pt x="57" y="11"/>
                  </a:lnTo>
                  <a:lnTo>
                    <a:pt x="63" y="11"/>
                  </a:lnTo>
                  <a:lnTo>
                    <a:pt x="67" y="11"/>
                  </a:lnTo>
                  <a:lnTo>
                    <a:pt x="73" y="11"/>
                  </a:lnTo>
                  <a:lnTo>
                    <a:pt x="76" y="11"/>
                  </a:lnTo>
                  <a:lnTo>
                    <a:pt x="82" y="9"/>
                  </a:lnTo>
                  <a:lnTo>
                    <a:pt x="90" y="9"/>
                  </a:lnTo>
                  <a:lnTo>
                    <a:pt x="95" y="9"/>
                  </a:lnTo>
                  <a:lnTo>
                    <a:pt x="101" y="9"/>
                  </a:lnTo>
                  <a:lnTo>
                    <a:pt x="107" y="7"/>
                  </a:lnTo>
                  <a:lnTo>
                    <a:pt x="112" y="6"/>
                  </a:lnTo>
                  <a:lnTo>
                    <a:pt x="120" y="6"/>
                  </a:lnTo>
                  <a:lnTo>
                    <a:pt x="126" y="6"/>
                  </a:lnTo>
                  <a:lnTo>
                    <a:pt x="131" y="4"/>
                  </a:lnTo>
                  <a:lnTo>
                    <a:pt x="135" y="4"/>
                  </a:lnTo>
                  <a:lnTo>
                    <a:pt x="141" y="4"/>
                  </a:lnTo>
                  <a:lnTo>
                    <a:pt x="149" y="4"/>
                  </a:lnTo>
                  <a:lnTo>
                    <a:pt x="152" y="2"/>
                  </a:lnTo>
                  <a:lnTo>
                    <a:pt x="158" y="2"/>
                  </a:lnTo>
                  <a:lnTo>
                    <a:pt x="162" y="2"/>
                  </a:lnTo>
                  <a:lnTo>
                    <a:pt x="168" y="2"/>
                  </a:lnTo>
                  <a:lnTo>
                    <a:pt x="173" y="0"/>
                  </a:lnTo>
                  <a:lnTo>
                    <a:pt x="181" y="0"/>
                  </a:lnTo>
                  <a:lnTo>
                    <a:pt x="183" y="0"/>
                  </a:lnTo>
                  <a:lnTo>
                    <a:pt x="185" y="0"/>
                  </a:lnTo>
                  <a:lnTo>
                    <a:pt x="187" y="0"/>
                  </a:lnTo>
                  <a:lnTo>
                    <a:pt x="192" y="0"/>
                  </a:lnTo>
                  <a:lnTo>
                    <a:pt x="200" y="2"/>
                  </a:lnTo>
                  <a:lnTo>
                    <a:pt x="209" y="2"/>
                  </a:lnTo>
                  <a:lnTo>
                    <a:pt x="215" y="2"/>
                  </a:lnTo>
                  <a:lnTo>
                    <a:pt x="219" y="4"/>
                  </a:lnTo>
                  <a:lnTo>
                    <a:pt x="221" y="4"/>
                  </a:lnTo>
                  <a:lnTo>
                    <a:pt x="217" y="6"/>
                  </a:lnTo>
                  <a:lnTo>
                    <a:pt x="213" y="6"/>
                  </a:lnTo>
                  <a:lnTo>
                    <a:pt x="209" y="6"/>
                  </a:lnTo>
                  <a:lnTo>
                    <a:pt x="204" y="6"/>
                  </a:lnTo>
                  <a:lnTo>
                    <a:pt x="200" y="6"/>
                  </a:lnTo>
                  <a:lnTo>
                    <a:pt x="192" y="7"/>
                  </a:lnTo>
                  <a:lnTo>
                    <a:pt x="187" y="9"/>
                  </a:lnTo>
                  <a:lnTo>
                    <a:pt x="179" y="9"/>
                  </a:lnTo>
                  <a:lnTo>
                    <a:pt x="171" y="11"/>
                  </a:lnTo>
                  <a:lnTo>
                    <a:pt x="168" y="11"/>
                  </a:lnTo>
                  <a:lnTo>
                    <a:pt x="164" y="11"/>
                  </a:lnTo>
                  <a:lnTo>
                    <a:pt x="158" y="13"/>
                  </a:lnTo>
                  <a:lnTo>
                    <a:pt x="156" y="15"/>
                  </a:lnTo>
                  <a:lnTo>
                    <a:pt x="151" y="15"/>
                  </a:lnTo>
                  <a:lnTo>
                    <a:pt x="145" y="15"/>
                  </a:lnTo>
                  <a:lnTo>
                    <a:pt x="141" y="15"/>
                  </a:lnTo>
                  <a:lnTo>
                    <a:pt x="137" y="17"/>
                  </a:lnTo>
                  <a:lnTo>
                    <a:pt x="131" y="17"/>
                  </a:lnTo>
                  <a:lnTo>
                    <a:pt x="128" y="17"/>
                  </a:lnTo>
                  <a:lnTo>
                    <a:pt x="122" y="17"/>
                  </a:lnTo>
                  <a:lnTo>
                    <a:pt x="118" y="19"/>
                  </a:lnTo>
                  <a:lnTo>
                    <a:pt x="112" y="19"/>
                  </a:lnTo>
                  <a:lnTo>
                    <a:pt x="109" y="21"/>
                  </a:lnTo>
                  <a:lnTo>
                    <a:pt x="105" y="21"/>
                  </a:lnTo>
                  <a:lnTo>
                    <a:pt x="99" y="23"/>
                  </a:lnTo>
                  <a:lnTo>
                    <a:pt x="95" y="23"/>
                  </a:lnTo>
                  <a:lnTo>
                    <a:pt x="90" y="25"/>
                  </a:lnTo>
                  <a:lnTo>
                    <a:pt x="86" y="25"/>
                  </a:lnTo>
                  <a:lnTo>
                    <a:pt x="80" y="25"/>
                  </a:lnTo>
                  <a:lnTo>
                    <a:pt x="76" y="25"/>
                  </a:lnTo>
                  <a:lnTo>
                    <a:pt x="71" y="27"/>
                  </a:lnTo>
                  <a:lnTo>
                    <a:pt x="67" y="27"/>
                  </a:lnTo>
                  <a:lnTo>
                    <a:pt x="63" y="28"/>
                  </a:lnTo>
                  <a:lnTo>
                    <a:pt x="57" y="28"/>
                  </a:lnTo>
                  <a:lnTo>
                    <a:pt x="54" y="28"/>
                  </a:lnTo>
                  <a:lnTo>
                    <a:pt x="50" y="28"/>
                  </a:lnTo>
                  <a:lnTo>
                    <a:pt x="46" y="30"/>
                  </a:lnTo>
                  <a:lnTo>
                    <a:pt x="38" y="30"/>
                  </a:lnTo>
                  <a:lnTo>
                    <a:pt x="31" y="32"/>
                  </a:lnTo>
                  <a:lnTo>
                    <a:pt x="25" y="34"/>
                  </a:lnTo>
                  <a:lnTo>
                    <a:pt x="17" y="34"/>
                  </a:lnTo>
                  <a:lnTo>
                    <a:pt x="0" y="38"/>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3" name="Freeform 29"/>
            <p:cNvSpPr>
              <a:spLocks/>
            </p:cNvSpPr>
            <p:nvPr/>
          </p:nvSpPr>
          <p:spPr bwMode="auto">
            <a:xfrm>
              <a:off x="2848" y="1996"/>
              <a:ext cx="193" cy="115"/>
            </a:xfrm>
            <a:custGeom>
              <a:avLst/>
              <a:gdLst>
                <a:gd name="T0" fmla="*/ 2 w 386"/>
                <a:gd name="T1" fmla="*/ 6 h 230"/>
                <a:gd name="T2" fmla="*/ 2 w 386"/>
                <a:gd name="T3" fmla="*/ 6 h 230"/>
                <a:gd name="T4" fmla="*/ 3 w 386"/>
                <a:gd name="T5" fmla="*/ 5 h 230"/>
                <a:gd name="T6" fmla="*/ 4 w 386"/>
                <a:gd name="T7" fmla="*/ 5 h 230"/>
                <a:gd name="T8" fmla="*/ 4 w 386"/>
                <a:gd name="T9" fmla="*/ 5 h 230"/>
                <a:gd name="T10" fmla="*/ 5 w 386"/>
                <a:gd name="T11" fmla="*/ 4 h 230"/>
                <a:gd name="T12" fmla="*/ 6 w 386"/>
                <a:gd name="T13" fmla="*/ 4 h 230"/>
                <a:gd name="T14" fmla="*/ 6 w 386"/>
                <a:gd name="T15" fmla="*/ 3 h 230"/>
                <a:gd name="T16" fmla="*/ 7 w 386"/>
                <a:gd name="T17" fmla="*/ 3 h 230"/>
                <a:gd name="T18" fmla="*/ 7 w 386"/>
                <a:gd name="T19" fmla="*/ 3 h 230"/>
                <a:gd name="T20" fmla="*/ 7 w 386"/>
                <a:gd name="T21" fmla="*/ 3 h 230"/>
                <a:gd name="T22" fmla="*/ 8 w 386"/>
                <a:gd name="T23" fmla="*/ 3 h 230"/>
                <a:gd name="T24" fmla="*/ 8 w 386"/>
                <a:gd name="T25" fmla="*/ 2 h 230"/>
                <a:gd name="T26" fmla="*/ 9 w 386"/>
                <a:gd name="T27" fmla="*/ 2 h 230"/>
                <a:gd name="T28" fmla="*/ 10 w 386"/>
                <a:gd name="T29" fmla="*/ 2 h 230"/>
                <a:gd name="T30" fmla="*/ 10 w 386"/>
                <a:gd name="T31" fmla="*/ 1 h 230"/>
                <a:gd name="T32" fmla="*/ 11 w 386"/>
                <a:gd name="T33" fmla="*/ 1 h 230"/>
                <a:gd name="T34" fmla="*/ 12 w 386"/>
                <a:gd name="T35" fmla="*/ 1 h 230"/>
                <a:gd name="T36" fmla="*/ 12 w 386"/>
                <a:gd name="T37" fmla="*/ 1 h 230"/>
                <a:gd name="T38" fmla="*/ 12 w 386"/>
                <a:gd name="T39" fmla="*/ 0 h 230"/>
                <a:gd name="T40" fmla="*/ 12 w 386"/>
                <a:gd name="T41" fmla="*/ 1 h 230"/>
                <a:gd name="T42" fmla="*/ 12 w 386"/>
                <a:gd name="T43" fmla="*/ 1 h 230"/>
                <a:gd name="T44" fmla="*/ 11 w 386"/>
                <a:gd name="T45" fmla="*/ 1 h 230"/>
                <a:gd name="T46" fmla="*/ 11 w 386"/>
                <a:gd name="T47" fmla="*/ 1 h 230"/>
                <a:gd name="T48" fmla="*/ 11 w 386"/>
                <a:gd name="T49" fmla="*/ 2 h 230"/>
                <a:gd name="T50" fmla="*/ 10 w 386"/>
                <a:gd name="T51" fmla="*/ 2 h 230"/>
                <a:gd name="T52" fmla="*/ 10 w 386"/>
                <a:gd name="T53" fmla="*/ 2 h 230"/>
                <a:gd name="T54" fmla="*/ 9 w 386"/>
                <a:gd name="T55" fmla="*/ 2 h 230"/>
                <a:gd name="T56" fmla="*/ 9 w 386"/>
                <a:gd name="T57" fmla="*/ 3 h 230"/>
                <a:gd name="T58" fmla="*/ 8 w 386"/>
                <a:gd name="T59" fmla="*/ 3 h 230"/>
                <a:gd name="T60" fmla="*/ 8 w 386"/>
                <a:gd name="T61" fmla="*/ 3 h 230"/>
                <a:gd name="T62" fmla="*/ 7 w 386"/>
                <a:gd name="T63" fmla="*/ 4 h 230"/>
                <a:gd name="T64" fmla="*/ 7 w 386"/>
                <a:gd name="T65" fmla="*/ 4 h 230"/>
                <a:gd name="T66" fmla="*/ 6 w 386"/>
                <a:gd name="T67" fmla="*/ 4 h 230"/>
                <a:gd name="T68" fmla="*/ 6 w 386"/>
                <a:gd name="T69" fmla="*/ 4 h 230"/>
                <a:gd name="T70" fmla="*/ 5 w 386"/>
                <a:gd name="T71" fmla="*/ 5 h 230"/>
                <a:gd name="T72" fmla="*/ 5 w 386"/>
                <a:gd name="T73" fmla="*/ 5 h 230"/>
                <a:gd name="T74" fmla="*/ 4 w 386"/>
                <a:gd name="T75" fmla="*/ 5 h 230"/>
                <a:gd name="T76" fmla="*/ 4 w 386"/>
                <a:gd name="T77" fmla="*/ 5 h 230"/>
                <a:gd name="T78" fmla="*/ 3 w 386"/>
                <a:gd name="T79" fmla="*/ 6 h 230"/>
                <a:gd name="T80" fmla="*/ 3 w 386"/>
                <a:gd name="T81" fmla="*/ 6 h 230"/>
                <a:gd name="T82" fmla="*/ 2 w 386"/>
                <a:gd name="T83" fmla="*/ 6 h 230"/>
                <a:gd name="T84" fmla="*/ 2 w 386"/>
                <a:gd name="T85" fmla="*/ 7 h 230"/>
                <a:gd name="T86" fmla="*/ 1 w 386"/>
                <a:gd name="T87" fmla="*/ 7 h 230"/>
                <a:gd name="T88" fmla="*/ 1 w 386"/>
                <a:gd name="T89" fmla="*/ 7 h 230"/>
                <a:gd name="T90" fmla="*/ 1 w 386"/>
                <a:gd name="T91" fmla="*/ 8 h 230"/>
                <a:gd name="T92" fmla="*/ 1 w 386"/>
                <a:gd name="T93" fmla="*/ 7 h 230"/>
                <a:gd name="T94" fmla="*/ 2 w 386"/>
                <a:gd name="T95" fmla="*/ 6 h 2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6" h="230">
                  <a:moveTo>
                    <a:pt x="33" y="186"/>
                  </a:moveTo>
                  <a:lnTo>
                    <a:pt x="36" y="184"/>
                  </a:lnTo>
                  <a:lnTo>
                    <a:pt x="42" y="181"/>
                  </a:lnTo>
                  <a:lnTo>
                    <a:pt x="48" y="177"/>
                  </a:lnTo>
                  <a:lnTo>
                    <a:pt x="52" y="173"/>
                  </a:lnTo>
                  <a:lnTo>
                    <a:pt x="57" y="169"/>
                  </a:lnTo>
                  <a:lnTo>
                    <a:pt x="63" y="167"/>
                  </a:lnTo>
                  <a:lnTo>
                    <a:pt x="69" y="162"/>
                  </a:lnTo>
                  <a:lnTo>
                    <a:pt x="76" y="158"/>
                  </a:lnTo>
                  <a:lnTo>
                    <a:pt x="84" y="154"/>
                  </a:lnTo>
                  <a:lnTo>
                    <a:pt x="92" y="150"/>
                  </a:lnTo>
                  <a:lnTo>
                    <a:pt x="99" y="146"/>
                  </a:lnTo>
                  <a:lnTo>
                    <a:pt x="107" y="141"/>
                  </a:lnTo>
                  <a:lnTo>
                    <a:pt x="116" y="135"/>
                  </a:lnTo>
                  <a:lnTo>
                    <a:pt x="124" y="131"/>
                  </a:lnTo>
                  <a:lnTo>
                    <a:pt x="132" y="126"/>
                  </a:lnTo>
                  <a:lnTo>
                    <a:pt x="139" y="122"/>
                  </a:lnTo>
                  <a:lnTo>
                    <a:pt x="149" y="116"/>
                  </a:lnTo>
                  <a:lnTo>
                    <a:pt x="156" y="112"/>
                  </a:lnTo>
                  <a:lnTo>
                    <a:pt x="164" y="107"/>
                  </a:lnTo>
                  <a:lnTo>
                    <a:pt x="171" y="103"/>
                  </a:lnTo>
                  <a:lnTo>
                    <a:pt x="177" y="99"/>
                  </a:lnTo>
                  <a:lnTo>
                    <a:pt x="185" y="95"/>
                  </a:lnTo>
                  <a:lnTo>
                    <a:pt x="190" y="89"/>
                  </a:lnTo>
                  <a:lnTo>
                    <a:pt x="196" y="88"/>
                  </a:lnTo>
                  <a:lnTo>
                    <a:pt x="200" y="84"/>
                  </a:lnTo>
                  <a:lnTo>
                    <a:pt x="206" y="80"/>
                  </a:lnTo>
                  <a:lnTo>
                    <a:pt x="211" y="78"/>
                  </a:lnTo>
                  <a:lnTo>
                    <a:pt x="213" y="76"/>
                  </a:lnTo>
                  <a:lnTo>
                    <a:pt x="215" y="76"/>
                  </a:lnTo>
                  <a:lnTo>
                    <a:pt x="219" y="76"/>
                  </a:lnTo>
                  <a:lnTo>
                    <a:pt x="219" y="72"/>
                  </a:lnTo>
                  <a:lnTo>
                    <a:pt x="223" y="72"/>
                  </a:lnTo>
                  <a:lnTo>
                    <a:pt x="227" y="68"/>
                  </a:lnTo>
                  <a:lnTo>
                    <a:pt x="230" y="67"/>
                  </a:lnTo>
                  <a:lnTo>
                    <a:pt x="236" y="65"/>
                  </a:lnTo>
                  <a:lnTo>
                    <a:pt x="242" y="63"/>
                  </a:lnTo>
                  <a:lnTo>
                    <a:pt x="247" y="59"/>
                  </a:lnTo>
                  <a:lnTo>
                    <a:pt x="255" y="57"/>
                  </a:lnTo>
                  <a:lnTo>
                    <a:pt x="263" y="53"/>
                  </a:lnTo>
                  <a:lnTo>
                    <a:pt x="268" y="49"/>
                  </a:lnTo>
                  <a:lnTo>
                    <a:pt x="276" y="46"/>
                  </a:lnTo>
                  <a:lnTo>
                    <a:pt x="285" y="42"/>
                  </a:lnTo>
                  <a:lnTo>
                    <a:pt x="291" y="38"/>
                  </a:lnTo>
                  <a:lnTo>
                    <a:pt x="299" y="36"/>
                  </a:lnTo>
                  <a:lnTo>
                    <a:pt x="303" y="32"/>
                  </a:lnTo>
                  <a:lnTo>
                    <a:pt x="308" y="30"/>
                  </a:lnTo>
                  <a:lnTo>
                    <a:pt x="312" y="30"/>
                  </a:lnTo>
                  <a:lnTo>
                    <a:pt x="318" y="29"/>
                  </a:lnTo>
                  <a:lnTo>
                    <a:pt x="325" y="25"/>
                  </a:lnTo>
                  <a:lnTo>
                    <a:pt x="333" y="21"/>
                  </a:lnTo>
                  <a:lnTo>
                    <a:pt x="341" y="17"/>
                  </a:lnTo>
                  <a:lnTo>
                    <a:pt x="348" y="15"/>
                  </a:lnTo>
                  <a:lnTo>
                    <a:pt x="354" y="11"/>
                  </a:lnTo>
                  <a:lnTo>
                    <a:pt x="360" y="8"/>
                  </a:lnTo>
                  <a:lnTo>
                    <a:pt x="365" y="6"/>
                  </a:lnTo>
                  <a:lnTo>
                    <a:pt x="371" y="6"/>
                  </a:lnTo>
                  <a:lnTo>
                    <a:pt x="377" y="2"/>
                  </a:lnTo>
                  <a:lnTo>
                    <a:pt x="379" y="2"/>
                  </a:lnTo>
                  <a:lnTo>
                    <a:pt x="380" y="0"/>
                  </a:lnTo>
                  <a:lnTo>
                    <a:pt x="384" y="0"/>
                  </a:lnTo>
                  <a:lnTo>
                    <a:pt x="386" y="0"/>
                  </a:lnTo>
                  <a:lnTo>
                    <a:pt x="382" y="4"/>
                  </a:lnTo>
                  <a:lnTo>
                    <a:pt x="379" y="6"/>
                  </a:lnTo>
                  <a:lnTo>
                    <a:pt x="373" y="8"/>
                  </a:lnTo>
                  <a:lnTo>
                    <a:pt x="367" y="10"/>
                  </a:lnTo>
                  <a:lnTo>
                    <a:pt x="361" y="13"/>
                  </a:lnTo>
                  <a:lnTo>
                    <a:pt x="354" y="17"/>
                  </a:lnTo>
                  <a:lnTo>
                    <a:pt x="348" y="21"/>
                  </a:lnTo>
                  <a:lnTo>
                    <a:pt x="342" y="25"/>
                  </a:lnTo>
                  <a:lnTo>
                    <a:pt x="339" y="27"/>
                  </a:lnTo>
                  <a:lnTo>
                    <a:pt x="335" y="29"/>
                  </a:lnTo>
                  <a:lnTo>
                    <a:pt x="331" y="32"/>
                  </a:lnTo>
                  <a:lnTo>
                    <a:pt x="325" y="34"/>
                  </a:lnTo>
                  <a:lnTo>
                    <a:pt x="322" y="36"/>
                  </a:lnTo>
                  <a:lnTo>
                    <a:pt x="314" y="40"/>
                  </a:lnTo>
                  <a:lnTo>
                    <a:pt x="310" y="44"/>
                  </a:lnTo>
                  <a:lnTo>
                    <a:pt x="304" y="46"/>
                  </a:lnTo>
                  <a:lnTo>
                    <a:pt x="299" y="48"/>
                  </a:lnTo>
                  <a:lnTo>
                    <a:pt x="295" y="51"/>
                  </a:lnTo>
                  <a:lnTo>
                    <a:pt x="289" y="55"/>
                  </a:lnTo>
                  <a:lnTo>
                    <a:pt x="284" y="57"/>
                  </a:lnTo>
                  <a:lnTo>
                    <a:pt x="278" y="61"/>
                  </a:lnTo>
                  <a:lnTo>
                    <a:pt x="274" y="63"/>
                  </a:lnTo>
                  <a:lnTo>
                    <a:pt x="268" y="67"/>
                  </a:lnTo>
                  <a:lnTo>
                    <a:pt x="263" y="68"/>
                  </a:lnTo>
                  <a:lnTo>
                    <a:pt x="257" y="72"/>
                  </a:lnTo>
                  <a:lnTo>
                    <a:pt x="251" y="76"/>
                  </a:lnTo>
                  <a:lnTo>
                    <a:pt x="247" y="80"/>
                  </a:lnTo>
                  <a:lnTo>
                    <a:pt x="240" y="82"/>
                  </a:lnTo>
                  <a:lnTo>
                    <a:pt x="236" y="84"/>
                  </a:lnTo>
                  <a:lnTo>
                    <a:pt x="230" y="88"/>
                  </a:lnTo>
                  <a:lnTo>
                    <a:pt x="225" y="91"/>
                  </a:lnTo>
                  <a:lnTo>
                    <a:pt x="219" y="93"/>
                  </a:lnTo>
                  <a:lnTo>
                    <a:pt x="213" y="97"/>
                  </a:lnTo>
                  <a:lnTo>
                    <a:pt x="208" y="99"/>
                  </a:lnTo>
                  <a:lnTo>
                    <a:pt x="204" y="103"/>
                  </a:lnTo>
                  <a:lnTo>
                    <a:pt x="198" y="105"/>
                  </a:lnTo>
                  <a:lnTo>
                    <a:pt x="194" y="108"/>
                  </a:lnTo>
                  <a:lnTo>
                    <a:pt x="189" y="110"/>
                  </a:lnTo>
                  <a:lnTo>
                    <a:pt x="185" y="112"/>
                  </a:lnTo>
                  <a:lnTo>
                    <a:pt x="179" y="116"/>
                  </a:lnTo>
                  <a:lnTo>
                    <a:pt x="175" y="118"/>
                  </a:lnTo>
                  <a:lnTo>
                    <a:pt x="171" y="120"/>
                  </a:lnTo>
                  <a:lnTo>
                    <a:pt x="168" y="124"/>
                  </a:lnTo>
                  <a:lnTo>
                    <a:pt x="160" y="127"/>
                  </a:lnTo>
                  <a:lnTo>
                    <a:pt x="152" y="131"/>
                  </a:lnTo>
                  <a:lnTo>
                    <a:pt x="145" y="135"/>
                  </a:lnTo>
                  <a:lnTo>
                    <a:pt x="139" y="139"/>
                  </a:lnTo>
                  <a:lnTo>
                    <a:pt x="135" y="141"/>
                  </a:lnTo>
                  <a:lnTo>
                    <a:pt x="132" y="143"/>
                  </a:lnTo>
                  <a:lnTo>
                    <a:pt x="128" y="146"/>
                  </a:lnTo>
                  <a:lnTo>
                    <a:pt x="124" y="148"/>
                  </a:lnTo>
                  <a:lnTo>
                    <a:pt x="118" y="152"/>
                  </a:lnTo>
                  <a:lnTo>
                    <a:pt x="114" y="154"/>
                  </a:lnTo>
                  <a:lnTo>
                    <a:pt x="111" y="156"/>
                  </a:lnTo>
                  <a:lnTo>
                    <a:pt x="105" y="160"/>
                  </a:lnTo>
                  <a:lnTo>
                    <a:pt x="101" y="164"/>
                  </a:lnTo>
                  <a:lnTo>
                    <a:pt x="95" y="167"/>
                  </a:lnTo>
                  <a:lnTo>
                    <a:pt x="92" y="169"/>
                  </a:lnTo>
                  <a:lnTo>
                    <a:pt x="86" y="173"/>
                  </a:lnTo>
                  <a:lnTo>
                    <a:pt x="80" y="179"/>
                  </a:lnTo>
                  <a:lnTo>
                    <a:pt x="75" y="183"/>
                  </a:lnTo>
                  <a:lnTo>
                    <a:pt x="69" y="186"/>
                  </a:lnTo>
                  <a:lnTo>
                    <a:pt x="61" y="190"/>
                  </a:lnTo>
                  <a:lnTo>
                    <a:pt x="57" y="194"/>
                  </a:lnTo>
                  <a:lnTo>
                    <a:pt x="50" y="198"/>
                  </a:lnTo>
                  <a:lnTo>
                    <a:pt x="46" y="202"/>
                  </a:lnTo>
                  <a:lnTo>
                    <a:pt x="38" y="205"/>
                  </a:lnTo>
                  <a:lnTo>
                    <a:pt x="33" y="209"/>
                  </a:lnTo>
                  <a:lnTo>
                    <a:pt x="27" y="213"/>
                  </a:lnTo>
                  <a:lnTo>
                    <a:pt x="23" y="215"/>
                  </a:lnTo>
                  <a:lnTo>
                    <a:pt x="19" y="219"/>
                  </a:lnTo>
                  <a:lnTo>
                    <a:pt x="16" y="221"/>
                  </a:lnTo>
                  <a:lnTo>
                    <a:pt x="8" y="226"/>
                  </a:lnTo>
                  <a:lnTo>
                    <a:pt x="0" y="230"/>
                  </a:lnTo>
                  <a:lnTo>
                    <a:pt x="2" y="226"/>
                  </a:lnTo>
                  <a:lnTo>
                    <a:pt x="8" y="219"/>
                  </a:lnTo>
                  <a:lnTo>
                    <a:pt x="14" y="213"/>
                  </a:lnTo>
                  <a:lnTo>
                    <a:pt x="19" y="205"/>
                  </a:lnTo>
                  <a:lnTo>
                    <a:pt x="23" y="198"/>
                  </a:lnTo>
                  <a:lnTo>
                    <a:pt x="29" y="192"/>
                  </a:lnTo>
                  <a:lnTo>
                    <a:pt x="33" y="188"/>
                  </a:lnTo>
                  <a:lnTo>
                    <a:pt x="33"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4" name="Freeform 30"/>
            <p:cNvSpPr>
              <a:spLocks/>
            </p:cNvSpPr>
            <p:nvPr/>
          </p:nvSpPr>
          <p:spPr bwMode="auto">
            <a:xfrm>
              <a:off x="2857" y="2043"/>
              <a:ext cx="155" cy="92"/>
            </a:xfrm>
            <a:custGeom>
              <a:avLst/>
              <a:gdLst>
                <a:gd name="T0" fmla="*/ 2 w 310"/>
                <a:gd name="T1" fmla="*/ 4 h 185"/>
                <a:gd name="T2" fmla="*/ 2 w 310"/>
                <a:gd name="T3" fmla="*/ 4 h 185"/>
                <a:gd name="T4" fmla="*/ 2 w 310"/>
                <a:gd name="T5" fmla="*/ 4 h 185"/>
                <a:gd name="T6" fmla="*/ 3 w 310"/>
                <a:gd name="T7" fmla="*/ 3 h 185"/>
                <a:gd name="T8" fmla="*/ 3 w 310"/>
                <a:gd name="T9" fmla="*/ 3 h 185"/>
                <a:gd name="T10" fmla="*/ 3 w 310"/>
                <a:gd name="T11" fmla="*/ 3 h 185"/>
                <a:gd name="T12" fmla="*/ 4 w 310"/>
                <a:gd name="T13" fmla="*/ 3 h 185"/>
                <a:gd name="T14" fmla="*/ 4 w 310"/>
                <a:gd name="T15" fmla="*/ 2 h 185"/>
                <a:gd name="T16" fmla="*/ 4 w 310"/>
                <a:gd name="T17" fmla="*/ 2 h 185"/>
                <a:gd name="T18" fmla="*/ 5 w 310"/>
                <a:gd name="T19" fmla="*/ 2 h 185"/>
                <a:gd name="T20" fmla="*/ 5 w 310"/>
                <a:gd name="T21" fmla="*/ 2 h 185"/>
                <a:gd name="T22" fmla="*/ 5 w 310"/>
                <a:gd name="T23" fmla="*/ 1 h 185"/>
                <a:gd name="T24" fmla="*/ 6 w 310"/>
                <a:gd name="T25" fmla="*/ 1 h 185"/>
                <a:gd name="T26" fmla="*/ 6 w 310"/>
                <a:gd name="T27" fmla="*/ 1 h 185"/>
                <a:gd name="T28" fmla="*/ 6 w 310"/>
                <a:gd name="T29" fmla="*/ 1 h 185"/>
                <a:gd name="T30" fmla="*/ 7 w 310"/>
                <a:gd name="T31" fmla="*/ 1 h 185"/>
                <a:gd name="T32" fmla="*/ 7 w 310"/>
                <a:gd name="T33" fmla="*/ 1 h 185"/>
                <a:gd name="T34" fmla="*/ 7 w 310"/>
                <a:gd name="T35" fmla="*/ 1 h 185"/>
                <a:gd name="T36" fmla="*/ 8 w 310"/>
                <a:gd name="T37" fmla="*/ 0 h 185"/>
                <a:gd name="T38" fmla="*/ 8 w 310"/>
                <a:gd name="T39" fmla="*/ 0 h 185"/>
                <a:gd name="T40" fmla="*/ 8 w 310"/>
                <a:gd name="T41" fmla="*/ 0 h 185"/>
                <a:gd name="T42" fmla="*/ 9 w 310"/>
                <a:gd name="T43" fmla="*/ 0 h 185"/>
                <a:gd name="T44" fmla="*/ 9 w 310"/>
                <a:gd name="T45" fmla="*/ 0 h 185"/>
                <a:gd name="T46" fmla="*/ 9 w 310"/>
                <a:gd name="T47" fmla="*/ 0 h 185"/>
                <a:gd name="T48" fmla="*/ 10 w 310"/>
                <a:gd name="T49" fmla="*/ 0 h 185"/>
                <a:gd name="T50" fmla="*/ 10 w 310"/>
                <a:gd name="T51" fmla="*/ 0 h 185"/>
                <a:gd name="T52" fmla="*/ 10 w 310"/>
                <a:gd name="T53" fmla="*/ 0 h 185"/>
                <a:gd name="T54" fmla="*/ 10 w 310"/>
                <a:gd name="T55" fmla="*/ 0 h 185"/>
                <a:gd name="T56" fmla="*/ 10 w 310"/>
                <a:gd name="T57" fmla="*/ 0 h 185"/>
                <a:gd name="T58" fmla="*/ 9 w 310"/>
                <a:gd name="T59" fmla="*/ 0 h 185"/>
                <a:gd name="T60" fmla="*/ 9 w 310"/>
                <a:gd name="T61" fmla="*/ 0 h 185"/>
                <a:gd name="T62" fmla="*/ 9 w 310"/>
                <a:gd name="T63" fmla="*/ 0 h 185"/>
                <a:gd name="T64" fmla="*/ 8 w 310"/>
                <a:gd name="T65" fmla="*/ 1 h 185"/>
                <a:gd name="T66" fmla="*/ 8 w 310"/>
                <a:gd name="T67" fmla="*/ 1 h 185"/>
                <a:gd name="T68" fmla="*/ 7 w 310"/>
                <a:gd name="T69" fmla="*/ 1 h 185"/>
                <a:gd name="T70" fmla="*/ 7 w 310"/>
                <a:gd name="T71" fmla="*/ 1 h 185"/>
                <a:gd name="T72" fmla="*/ 6 w 310"/>
                <a:gd name="T73" fmla="*/ 2 h 185"/>
                <a:gd name="T74" fmla="*/ 6 w 310"/>
                <a:gd name="T75" fmla="*/ 2 h 185"/>
                <a:gd name="T76" fmla="*/ 6 w 310"/>
                <a:gd name="T77" fmla="*/ 2 h 185"/>
                <a:gd name="T78" fmla="*/ 5 w 310"/>
                <a:gd name="T79" fmla="*/ 2 h 185"/>
                <a:gd name="T80" fmla="*/ 5 w 310"/>
                <a:gd name="T81" fmla="*/ 2 h 185"/>
                <a:gd name="T82" fmla="*/ 5 w 310"/>
                <a:gd name="T83" fmla="*/ 3 h 185"/>
                <a:gd name="T84" fmla="*/ 4 w 310"/>
                <a:gd name="T85" fmla="*/ 3 h 185"/>
                <a:gd name="T86" fmla="*/ 4 w 310"/>
                <a:gd name="T87" fmla="*/ 3 h 185"/>
                <a:gd name="T88" fmla="*/ 4 w 310"/>
                <a:gd name="T89" fmla="*/ 3 h 185"/>
                <a:gd name="T90" fmla="*/ 3 w 310"/>
                <a:gd name="T91" fmla="*/ 3 h 185"/>
                <a:gd name="T92" fmla="*/ 3 w 310"/>
                <a:gd name="T93" fmla="*/ 4 h 185"/>
                <a:gd name="T94" fmla="*/ 3 w 310"/>
                <a:gd name="T95" fmla="*/ 4 h 185"/>
                <a:gd name="T96" fmla="*/ 2 w 310"/>
                <a:gd name="T97" fmla="*/ 4 h 185"/>
                <a:gd name="T98" fmla="*/ 2 w 310"/>
                <a:gd name="T99" fmla="*/ 4 h 185"/>
                <a:gd name="T100" fmla="*/ 2 w 310"/>
                <a:gd name="T101" fmla="*/ 4 h 185"/>
                <a:gd name="T102" fmla="*/ 1 w 310"/>
                <a:gd name="T103" fmla="*/ 5 h 185"/>
                <a:gd name="T104" fmla="*/ 1 w 310"/>
                <a:gd name="T105" fmla="*/ 5 h 185"/>
                <a:gd name="T106" fmla="*/ 0 w 310"/>
                <a:gd name="T107" fmla="*/ 5 h 185"/>
                <a:gd name="T108" fmla="*/ 2 w 310"/>
                <a:gd name="T109" fmla="*/ 4 h 1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0" h="185">
                  <a:moveTo>
                    <a:pt x="33" y="145"/>
                  </a:moveTo>
                  <a:lnTo>
                    <a:pt x="36" y="141"/>
                  </a:lnTo>
                  <a:lnTo>
                    <a:pt x="42" y="139"/>
                  </a:lnTo>
                  <a:lnTo>
                    <a:pt x="48" y="135"/>
                  </a:lnTo>
                  <a:lnTo>
                    <a:pt x="50" y="133"/>
                  </a:lnTo>
                  <a:lnTo>
                    <a:pt x="56" y="129"/>
                  </a:lnTo>
                  <a:lnTo>
                    <a:pt x="61" y="128"/>
                  </a:lnTo>
                  <a:lnTo>
                    <a:pt x="65" y="124"/>
                  </a:lnTo>
                  <a:lnTo>
                    <a:pt x="71" y="120"/>
                  </a:lnTo>
                  <a:lnTo>
                    <a:pt x="76" y="116"/>
                  </a:lnTo>
                  <a:lnTo>
                    <a:pt x="84" y="112"/>
                  </a:lnTo>
                  <a:lnTo>
                    <a:pt x="88" y="108"/>
                  </a:lnTo>
                  <a:lnTo>
                    <a:pt x="95" y="105"/>
                  </a:lnTo>
                  <a:lnTo>
                    <a:pt x="101" y="101"/>
                  </a:lnTo>
                  <a:lnTo>
                    <a:pt x="109" y="97"/>
                  </a:lnTo>
                  <a:lnTo>
                    <a:pt x="114" y="93"/>
                  </a:lnTo>
                  <a:lnTo>
                    <a:pt x="120" y="89"/>
                  </a:lnTo>
                  <a:lnTo>
                    <a:pt x="126" y="86"/>
                  </a:lnTo>
                  <a:lnTo>
                    <a:pt x="132" y="82"/>
                  </a:lnTo>
                  <a:lnTo>
                    <a:pt x="137" y="76"/>
                  </a:lnTo>
                  <a:lnTo>
                    <a:pt x="143" y="74"/>
                  </a:lnTo>
                  <a:lnTo>
                    <a:pt x="149" y="70"/>
                  </a:lnTo>
                  <a:lnTo>
                    <a:pt x="154" y="67"/>
                  </a:lnTo>
                  <a:lnTo>
                    <a:pt x="158" y="63"/>
                  </a:lnTo>
                  <a:lnTo>
                    <a:pt x="162" y="61"/>
                  </a:lnTo>
                  <a:lnTo>
                    <a:pt x="166" y="59"/>
                  </a:lnTo>
                  <a:lnTo>
                    <a:pt x="170" y="55"/>
                  </a:lnTo>
                  <a:lnTo>
                    <a:pt x="177" y="51"/>
                  </a:lnTo>
                  <a:lnTo>
                    <a:pt x="181" y="51"/>
                  </a:lnTo>
                  <a:lnTo>
                    <a:pt x="185" y="48"/>
                  </a:lnTo>
                  <a:lnTo>
                    <a:pt x="189" y="44"/>
                  </a:lnTo>
                  <a:lnTo>
                    <a:pt x="194" y="40"/>
                  </a:lnTo>
                  <a:lnTo>
                    <a:pt x="200" y="40"/>
                  </a:lnTo>
                  <a:lnTo>
                    <a:pt x="204" y="38"/>
                  </a:lnTo>
                  <a:lnTo>
                    <a:pt x="209" y="36"/>
                  </a:lnTo>
                  <a:lnTo>
                    <a:pt x="213" y="32"/>
                  </a:lnTo>
                  <a:lnTo>
                    <a:pt x="219" y="31"/>
                  </a:lnTo>
                  <a:lnTo>
                    <a:pt x="225" y="29"/>
                  </a:lnTo>
                  <a:lnTo>
                    <a:pt x="230" y="27"/>
                  </a:lnTo>
                  <a:lnTo>
                    <a:pt x="236" y="25"/>
                  </a:lnTo>
                  <a:lnTo>
                    <a:pt x="244" y="21"/>
                  </a:lnTo>
                  <a:lnTo>
                    <a:pt x="247" y="19"/>
                  </a:lnTo>
                  <a:lnTo>
                    <a:pt x="255" y="17"/>
                  </a:lnTo>
                  <a:lnTo>
                    <a:pt x="261" y="15"/>
                  </a:lnTo>
                  <a:lnTo>
                    <a:pt x="266" y="13"/>
                  </a:lnTo>
                  <a:lnTo>
                    <a:pt x="272" y="10"/>
                  </a:lnTo>
                  <a:lnTo>
                    <a:pt x="278" y="8"/>
                  </a:lnTo>
                  <a:lnTo>
                    <a:pt x="282" y="6"/>
                  </a:lnTo>
                  <a:lnTo>
                    <a:pt x="287" y="4"/>
                  </a:lnTo>
                  <a:lnTo>
                    <a:pt x="291" y="4"/>
                  </a:lnTo>
                  <a:lnTo>
                    <a:pt x="297" y="4"/>
                  </a:lnTo>
                  <a:lnTo>
                    <a:pt x="303" y="0"/>
                  </a:lnTo>
                  <a:lnTo>
                    <a:pt x="306" y="0"/>
                  </a:lnTo>
                  <a:lnTo>
                    <a:pt x="310" y="0"/>
                  </a:lnTo>
                  <a:lnTo>
                    <a:pt x="310" y="2"/>
                  </a:lnTo>
                  <a:lnTo>
                    <a:pt x="306" y="4"/>
                  </a:lnTo>
                  <a:lnTo>
                    <a:pt x="299" y="6"/>
                  </a:lnTo>
                  <a:lnTo>
                    <a:pt x="295" y="8"/>
                  </a:lnTo>
                  <a:lnTo>
                    <a:pt x="291" y="10"/>
                  </a:lnTo>
                  <a:lnTo>
                    <a:pt x="284" y="13"/>
                  </a:lnTo>
                  <a:lnTo>
                    <a:pt x="280" y="17"/>
                  </a:lnTo>
                  <a:lnTo>
                    <a:pt x="274" y="19"/>
                  </a:lnTo>
                  <a:lnTo>
                    <a:pt x="268" y="23"/>
                  </a:lnTo>
                  <a:lnTo>
                    <a:pt x="261" y="27"/>
                  </a:lnTo>
                  <a:lnTo>
                    <a:pt x="255" y="31"/>
                  </a:lnTo>
                  <a:lnTo>
                    <a:pt x="247" y="36"/>
                  </a:lnTo>
                  <a:lnTo>
                    <a:pt x="240" y="40"/>
                  </a:lnTo>
                  <a:lnTo>
                    <a:pt x="234" y="44"/>
                  </a:lnTo>
                  <a:lnTo>
                    <a:pt x="227" y="48"/>
                  </a:lnTo>
                  <a:lnTo>
                    <a:pt x="219" y="51"/>
                  </a:lnTo>
                  <a:lnTo>
                    <a:pt x="211" y="55"/>
                  </a:lnTo>
                  <a:lnTo>
                    <a:pt x="204" y="59"/>
                  </a:lnTo>
                  <a:lnTo>
                    <a:pt x="198" y="63"/>
                  </a:lnTo>
                  <a:lnTo>
                    <a:pt x="190" y="69"/>
                  </a:lnTo>
                  <a:lnTo>
                    <a:pt x="185" y="72"/>
                  </a:lnTo>
                  <a:lnTo>
                    <a:pt x="177" y="74"/>
                  </a:lnTo>
                  <a:lnTo>
                    <a:pt x="170" y="80"/>
                  </a:lnTo>
                  <a:lnTo>
                    <a:pt x="164" y="82"/>
                  </a:lnTo>
                  <a:lnTo>
                    <a:pt x="158" y="86"/>
                  </a:lnTo>
                  <a:lnTo>
                    <a:pt x="152" y="89"/>
                  </a:lnTo>
                  <a:lnTo>
                    <a:pt x="149" y="91"/>
                  </a:lnTo>
                  <a:lnTo>
                    <a:pt x="143" y="95"/>
                  </a:lnTo>
                  <a:lnTo>
                    <a:pt x="141" y="97"/>
                  </a:lnTo>
                  <a:lnTo>
                    <a:pt x="135" y="99"/>
                  </a:lnTo>
                  <a:lnTo>
                    <a:pt x="133" y="103"/>
                  </a:lnTo>
                  <a:lnTo>
                    <a:pt x="126" y="105"/>
                  </a:lnTo>
                  <a:lnTo>
                    <a:pt x="118" y="108"/>
                  </a:lnTo>
                  <a:lnTo>
                    <a:pt x="114" y="110"/>
                  </a:lnTo>
                  <a:lnTo>
                    <a:pt x="109" y="114"/>
                  </a:lnTo>
                  <a:lnTo>
                    <a:pt x="103" y="118"/>
                  </a:lnTo>
                  <a:lnTo>
                    <a:pt x="99" y="120"/>
                  </a:lnTo>
                  <a:lnTo>
                    <a:pt x="94" y="122"/>
                  </a:lnTo>
                  <a:lnTo>
                    <a:pt x="88" y="126"/>
                  </a:lnTo>
                  <a:lnTo>
                    <a:pt x="82" y="129"/>
                  </a:lnTo>
                  <a:lnTo>
                    <a:pt x="76" y="133"/>
                  </a:lnTo>
                  <a:lnTo>
                    <a:pt x="71" y="135"/>
                  </a:lnTo>
                  <a:lnTo>
                    <a:pt x="67" y="141"/>
                  </a:lnTo>
                  <a:lnTo>
                    <a:pt x="59" y="145"/>
                  </a:lnTo>
                  <a:lnTo>
                    <a:pt x="56" y="148"/>
                  </a:lnTo>
                  <a:lnTo>
                    <a:pt x="50" y="150"/>
                  </a:lnTo>
                  <a:lnTo>
                    <a:pt x="44" y="154"/>
                  </a:lnTo>
                  <a:lnTo>
                    <a:pt x="38" y="158"/>
                  </a:lnTo>
                  <a:lnTo>
                    <a:pt x="33" y="162"/>
                  </a:lnTo>
                  <a:lnTo>
                    <a:pt x="29" y="164"/>
                  </a:lnTo>
                  <a:lnTo>
                    <a:pt x="23" y="167"/>
                  </a:lnTo>
                  <a:lnTo>
                    <a:pt x="19" y="169"/>
                  </a:lnTo>
                  <a:lnTo>
                    <a:pt x="16" y="173"/>
                  </a:lnTo>
                  <a:lnTo>
                    <a:pt x="0" y="185"/>
                  </a:lnTo>
                  <a:lnTo>
                    <a:pt x="33"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5" name="Freeform 31"/>
            <p:cNvSpPr>
              <a:spLocks/>
            </p:cNvSpPr>
            <p:nvPr/>
          </p:nvSpPr>
          <p:spPr bwMode="auto">
            <a:xfrm>
              <a:off x="2875" y="2054"/>
              <a:ext cx="12" cy="108"/>
            </a:xfrm>
            <a:custGeom>
              <a:avLst/>
              <a:gdLst>
                <a:gd name="T0" fmla="*/ 0 w 23"/>
                <a:gd name="T1" fmla="*/ 1 h 217"/>
                <a:gd name="T2" fmla="*/ 0 w 23"/>
                <a:gd name="T3" fmla="*/ 1 h 217"/>
                <a:gd name="T4" fmla="*/ 0 w 23"/>
                <a:gd name="T5" fmla="*/ 1 h 217"/>
                <a:gd name="T6" fmla="*/ 0 w 23"/>
                <a:gd name="T7" fmla="*/ 2 h 217"/>
                <a:gd name="T8" fmla="*/ 0 w 23"/>
                <a:gd name="T9" fmla="*/ 2 h 217"/>
                <a:gd name="T10" fmla="*/ 0 w 23"/>
                <a:gd name="T11" fmla="*/ 2 h 217"/>
                <a:gd name="T12" fmla="*/ 0 w 23"/>
                <a:gd name="T13" fmla="*/ 3 h 217"/>
                <a:gd name="T14" fmla="*/ 0 w 23"/>
                <a:gd name="T15" fmla="*/ 3 h 217"/>
                <a:gd name="T16" fmla="*/ 0 w 23"/>
                <a:gd name="T17" fmla="*/ 3 h 217"/>
                <a:gd name="T18" fmla="*/ 1 w 23"/>
                <a:gd name="T19" fmla="*/ 3 h 217"/>
                <a:gd name="T20" fmla="*/ 1 w 23"/>
                <a:gd name="T21" fmla="*/ 4 h 217"/>
                <a:gd name="T22" fmla="*/ 1 w 23"/>
                <a:gd name="T23" fmla="*/ 4 h 217"/>
                <a:gd name="T24" fmla="*/ 1 w 23"/>
                <a:gd name="T25" fmla="*/ 4 h 217"/>
                <a:gd name="T26" fmla="*/ 1 w 23"/>
                <a:gd name="T27" fmla="*/ 5 h 217"/>
                <a:gd name="T28" fmla="*/ 1 w 23"/>
                <a:gd name="T29" fmla="*/ 5 h 217"/>
                <a:gd name="T30" fmla="*/ 1 w 23"/>
                <a:gd name="T31" fmla="*/ 5 h 217"/>
                <a:gd name="T32" fmla="*/ 1 w 23"/>
                <a:gd name="T33" fmla="*/ 6 h 217"/>
                <a:gd name="T34" fmla="*/ 1 w 23"/>
                <a:gd name="T35" fmla="*/ 6 h 217"/>
                <a:gd name="T36" fmla="*/ 1 w 23"/>
                <a:gd name="T37" fmla="*/ 6 h 217"/>
                <a:gd name="T38" fmla="*/ 1 w 23"/>
                <a:gd name="T39" fmla="*/ 6 h 217"/>
                <a:gd name="T40" fmla="*/ 1 w 23"/>
                <a:gd name="T41" fmla="*/ 6 h 217"/>
                <a:gd name="T42" fmla="*/ 1 w 23"/>
                <a:gd name="T43" fmla="*/ 5 h 217"/>
                <a:gd name="T44" fmla="*/ 1 w 23"/>
                <a:gd name="T45" fmla="*/ 5 h 217"/>
                <a:gd name="T46" fmla="*/ 1 w 23"/>
                <a:gd name="T47" fmla="*/ 5 h 217"/>
                <a:gd name="T48" fmla="*/ 1 w 23"/>
                <a:gd name="T49" fmla="*/ 4 h 217"/>
                <a:gd name="T50" fmla="*/ 1 w 23"/>
                <a:gd name="T51" fmla="*/ 4 h 217"/>
                <a:gd name="T52" fmla="*/ 1 w 23"/>
                <a:gd name="T53" fmla="*/ 4 h 217"/>
                <a:gd name="T54" fmla="*/ 1 w 23"/>
                <a:gd name="T55" fmla="*/ 3 h 217"/>
                <a:gd name="T56" fmla="*/ 1 w 23"/>
                <a:gd name="T57" fmla="*/ 3 h 217"/>
                <a:gd name="T58" fmla="*/ 1 w 23"/>
                <a:gd name="T59" fmla="*/ 3 h 217"/>
                <a:gd name="T60" fmla="*/ 1 w 23"/>
                <a:gd name="T61" fmla="*/ 3 h 217"/>
                <a:gd name="T62" fmla="*/ 1 w 23"/>
                <a:gd name="T63" fmla="*/ 2 h 217"/>
                <a:gd name="T64" fmla="*/ 1 w 23"/>
                <a:gd name="T65" fmla="*/ 2 h 217"/>
                <a:gd name="T66" fmla="*/ 1 w 23"/>
                <a:gd name="T67" fmla="*/ 2 h 217"/>
                <a:gd name="T68" fmla="*/ 1 w 23"/>
                <a:gd name="T69" fmla="*/ 2 h 217"/>
                <a:gd name="T70" fmla="*/ 1 w 23"/>
                <a:gd name="T71" fmla="*/ 1 h 217"/>
                <a:gd name="T72" fmla="*/ 1 w 23"/>
                <a:gd name="T73" fmla="*/ 1 h 217"/>
                <a:gd name="T74" fmla="*/ 1 w 23"/>
                <a:gd name="T75" fmla="*/ 0 h 217"/>
                <a:gd name="T76" fmla="*/ 1 w 23"/>
                <a:gd name="T77" fmla="*/ 1 h 2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 h="217">
                  <a:moveTo>
                    <a:pt x="2" y="34"/>
                  </a:moveTo>
                  <a:lnTo>
                    <a:pt x="0" y="42"/>
                  </a:lnTo>
                  <a:lnTo>
                    <a:pt x="0" y="49"/>
                  </a:lnTo>
                  <a:lnTo>
                    <a:pt x="0" y="53"/>
                  </a:lnTo>
                  <a:lnTo>
                    <a:pt x="0" y="59"/>
                  </a:lnTo>
                  <a:lnTo>
                    <a:pt x="0" y="63"/>
                  </a:lnTo>
                  <a:lnTo>
                    <a:pt x="0" y="68"/>
                  </a:lnTo>
                  <a:lnTo>
                    <a:pt x="0" y="70"/>
                  </a:lnTo>
                  <a:lnTo>
                    <a:pt x="0" y="76"/>
                  </a:lnTo>
                  <a:lnTo>
                    <a:pt x="0" y="82"/>
                  </a:lnTo>
                  <a:lnTo>
                    <a:pt x="0" y="86"/>
                  </a:lnTo>
                  <a:lnTo>
                    <a:pt x="0" y="89"/>
                  </a:lnTo>
                  <a:lnTo>
                    <a:pt x="0" y="95"/>
                  </a:lnTo>
                  <a:lnTo>
                    <a:pt x="0" y="99"/>
                  </a:lnTo>
                  <a:lnTo>
                    <a:pt x="0" y="105"/>
                  </a:lnTo>
                  <a:lnTo>
                    <a:pt x="0" y="108"/>
                  </a:lnTo>
                  <a:lnTo>
                    <a:pt x="0" y="112"/>
                  </a:lnTo>
                  <a:lnTo>
                    <a:pt x="0" y="116"/>
                  </a:lnTo>
                  <a:lnTo>
                    <a:pt x="0" y="122"/>
                  </a:lnTo>
                  <a:lnTo>
                    <a:pt x="2" y="127"/>
                  </a:lnTo>
                  <a:lnTo>
                    <a:pt x="2" y="135"/>
                  </a:lnTo>
                  <a:lnTo>
                    <a:pt x="4" y="143"/>
                  </a:lnTo>
                  <a:lnTo>
                    <a:pt x="4" y="146"/>
                  </a:lnTo>
                  <a:lnTo>
                    <a:pt x="4" y="152"/>
                  </a:lnTo>
                  <a:lnTo>
                    <a:pt x="6" y="156"/>
                  </a:lnTo>
                  <a:lnTo>
                    <a:pt x="6" y="158"/>
                  </a:lnTo>
                  <a:lnTo>
                    <a:pt x="8" y="160"/>
                  </a:lnTo>
                  <a:lnTo>
                    <a:pt x="8" y="165"/>
                  </a:lnTo>
                  <a:lnTo>
                    <a:pt x="10" y="169"/>
                  </a:lnTo>
                  <a:lnTo>
                    <a:pt x="12" y="175"/>
                  </a:lnTo>
                  <a:lnTo>
                    <a:pt x="14" y="181"/>
                  </a:lnTo>
                  <a:lnTo>
                    <a:pt x="14" y="188"/>
                  </a:lnTo>
                  <a:lnTo>
                    <a:pt x="18" y="194"/>
                  </a:lnTo>
                  <a:lnTo>
                    <a:pt x="18" y="200"/>
                  </a:lnTo>
                  <a:lnTo>
                    <a:pt x="20" y="205"/>
                  </a:lnTo>
                  <a:lnTo>
                    <a:pt x="20" y="207"/>
                  </a:lnTo>
                  <a:lnTo>
                    <a:pt x="21" y="213"/>
                  </a:lnTo>
                  <a:lnTo>
                    <a:pt x="23" y="217"/>
                  </a:lnTo>
                  <a:lnTo>
                    <a:pt x="23" y="213"/>
                  </a:lnTo>
                  <a:lnTo>
                    <a:pt x="23" y="207"/>
                  </a:lnTo>
                  <a:lnTo>
                    <a:pt x="23" y="202"/>
                  </a:lnTo>
                  <a:lnTo>
                    <a:pt x="21" y="194"/>
                  </a:lnTo>
                  <a:lnTo>
                    <a:pt x="21" y="188"/>
                  </a:lnTo>
                  <a:lnTo>
                    <a:pt x="20" y="183"/>
                  </a:lnTo>
                  <a:lnTo>
                    <a:pt x="20" y="179"/>
                  </a:lnTo>
                  <a:lnTo>
                    <a:pt x="20" y="173"/>
                  </a:lnTo>
                  <a:lnTo>
                    <a:pt x="20" y="169"/>
                  </a:lnTo>
                  <a:lnTo>
                    <a:pt x="20" y="164"/>
                  </a:lnTo>
                  <a:lnTo>
                    <a:pt x="18" y="158"/>
                  </a:lnTo>
                  <a:lnTo>
                    <a:pt x="18" y="152"/>
                  </a:lnTo>
                  <a:lnTo>
                    <a:pt x="18" y="146"/>
                  </a:lnTo>
                  <a:lnTo>
                    <a:pt x="18" y="141"/>
                  </a:lnTo>
                  <a:lnTo>
                    <a:pt x="16" y="135"/>
                  </a:lnTo>
                  <a:lnTo>
                    <a:pt x="16" y="131"/>
                  </a:lnTo>
                  <a:lnTo>
                    <a:pt x="14" y="126"/>
                  </a:lnTo>
                  <a:lnTo>
                    <a:pt x="14" y="122"/>
                  </a:lnTo>
                  <a:lnTo>
                    <a:pt x="14" y="116"/>
                  </a:lnTo>
                  <a:lnTo>
                    <a:pt x="14" y="112"/>
                  </a:lnTo>
                  <a:lnTo>
                    <a:pt x="14" y="108"/>
                  </a:lnTo>
                  <a:lnTo>
                    <a:pt x="12" y="105"/>
                  </a:lnTo>
                  <a:lnTo>
                    <a:pt x="12" y="101"/>
                  </a:lnTo>
                  <a:lnTo>
                    <a:pt x="12" y="99"/>
                  </a:lnTo>
                  <a:lnTo>
                    <a:pt x="12" y="93"/>
                  </a:lnTo>
                  <a:lnTo>
                    <a:pt x="12" y="89"/>
                  </a:lnTo>
                  <a:lnTo>
                    <a:pt x="12" y="87"/>
                  </a:lnTo>
                  <a:lnTo>
                    <a:pt x="12" y="84"/>
                  </a:lnTo>
                  <a:lnTo>
                    <a:pt x="12" y="78"/>
                  </a:lnTo>
                  <a:lnTo>
                    <a:pt x="14" y="72"/>
                  </a:lnTo>
                  <a:lnTo>
                    <a:pt x="14" y="65"/>
                  </a:lnTo>
                  <a:lnTo>
                    <a:pt x="16" y="57"/>
                  </a:lnTo>
                  <a:lnTo>
                    <a:pt x="18" y="49"/>
                  </a:lnTo>
                  <a:lnTo>
                    <a:pt x="18" y="42"/>
                  </a:lnTo>
                  <a:lnTo>
                    <a:pt x="20" y="34"/>
                  </a:lnTo>
                  <a:lnTo>
                    <a:pt x="20" y="27"/>
                  </a:lnTo>
                  <a:lnTo>
                    <a:pt x="20" y="19"/>
                  </a:lnTo>
                  <a:lnTo>
                    <a:pt x="23" y="0"/>
                  </a:lnTo>
                  <a:lnTo>
                    <a:pt x="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6" name="Freeform 32"/>
            <p:cNvSpPr>
              <a:spLocks/>
            </p:cNvSpPr>
            <p:nvPr/>
          </p:nvSpPr>
          <p:spPr bwMode="auto">
            <a:xfrm>
              <a:off x="2478" y="2047"/>
              <a:ext cx="70" cy="29"/>
            </a:xfrm>
            <a:custGeom>
              <a:avLst/>
              <a:gdLst>
                <a:gd name="T0" fmla="*/ 0 w 141"/>
                <a:gd name="T1" fmla="*/ 0 h 59"/>
                <a:gd name="T2" fmla="*/ 0 w 141"/>
                <a:gd name="T3" fmla="*/ 0 h 59"/>
                <a:gd name="T4" fmla="*/ 0 w 141"/>
                <a:gd name="T5" fmla="*/ 0 h 59"/>
                <a:gd name="T6" fmla="*/ 0 w 141"/>
                <a:gd name="T7" fmla="*/ 0 h 59"/>
                <a:gd name="T8" fmla="*/ 0 w 141"/>
                <a:gd name="T9" fmla="*/ 0 h 59"/>
                <a:gd name="T10" fmla="*/ 0 w 141"/>
                <a:gd name="T11" fmla="*/ 0 h 59"/>
                <a:gd name="T12" fmla="*/ 0 w 141"/>
                <a:gd name="T13" fmla="*/ 0 h 59"/>
                <a:gd name="T14" fmla="*/ 0 w 141"/>
                <a:gd name="T15" fmla="*/ 0 h 59"/>
                <a:gd name="T16" fmla="*/ 0 w 141"/>
                <a:gd name="T17" fmla="*/ 0 h 59"/>
                <a:gd name="T18" fmla="*/ 1 w 141"/>
                <a:gd name="T19" fmla="*/ 0 h 59"/>
                <a:gd name="T20" fmla="*/ 1 w 141"/>
                <a:gd name="T21" fmla="*/ 0 h 59"/>
                <a:gd name="T22" fmla="*/ 1 w 141"/>
                <a:gd name="T23" fmla="*/ 0 h 59"/>
                <a:gd name="T24" fmla="*/ 1 w 141"/>
                <a:gd name="T25" fmla="*/ 0 h 59"/>
                <a:gd name="T26" fmla="*/ 1 w 141"/>
                <a:gd name="T27" fmla="*/ 0 h 59"/>
                <a:gd name="T28" fmla="*/ 2 w 141"/>
                <a:gd name="T29" fmla="*/ 0 h 59"/>
                <a:gd name="T30" fmla="*/ 2 w 141"/>
                <a:gd name="T31" fmla="*/ 0 h 59"/>
                <a:gd name="T32" fmla="*/ 2 w 141"/>
                <a:gd name="T33" fmla="*/ 0 h 59"/>
                <a:gd name="T34" fmla="*/ 2 w 141"/>
                <a:gd name="T35" fmla="*/ 0 h 59"/>
                <a:gd name="T36" fmla="*/ 2 w 141"/>
                <a:gd name="T37" fmla="*/ 0 h 59"/>
                <a:gd name="T38" fmla="*/ 2 w 141"/>
                <a:gd name="T39" fmla="*/ 0 h 59"/>
                <a:gd name="T40" fmla="*/ 3 w 141"/>
                <a:gd name="T41" fmla="*/ 0 h 59"/>
                <a:gd name="T42" fmla="*/ 3 w 141"/>
                <a:gd name="T43" fmla="*/ 0 h 59"/>
                <a:gd name="T44" fmla="*/ 3 w 141"/>
                <a:gd name="T45" fmla="*/ 0 h 59"/>
                <a:gd name="T46" fmla="*/ 3 w 141"/>
                <a:gd name="T47" fmla="*/ 0 h 59"/>
                <a:gd name="T48" fmla="*/ 3 w 141"/>
                <a:gd name="T49" fmla="*/ 0 h 59"/>
                <a:gd name="T50" fmla="*/ 3 w 141"/>
                <a:gd name="T51" fmla="*/ 0 h 59"/>
                <a:gd name="T52" fmla="*/ 3 w 141"/>
                <a:gd name="T53" fmla="*/ 0 h 59"/>
                <a:gd name="T54" fmla="*/ 4 w 141"/>
                <a:gd name="T55" fmla="*/ 0 h 59"/>
                <a:gd name="T56" fmla="*/ 4 w 141"/>
                <a:gd name="T57" fmla="*/ 0 h 59"/>
                <a:gd name="T58" fmla="*/ 4 w 141"/>
                <a:gd name="T59" fmla="*/ 0 h 59"/>
                <a:gd name="T60" fmla="*/ 4 w 141"/>
                <a:gd name="T61" fmla="*/ 0 h 59"/>
                <a:gd name="T62" fmla="*/ 4 w 141"/>
                <a:gd name="T63" fmla="*/ 0 h 59"/>
                <a:gd name="T64" fmla="*/ 4 w 141"/>
                <a:gd name="T65" fmla="*/ 0 h 59"/>
                <a:gd name="T66" fmla="*/ 3 w 141"/>
                <a:gd name="T67" fmla="*/ 0 h 59"/>
                <a:gd name="T68" fmla="*/ 3 w 141"/>
                <a:gd name="T69" fmla="*/ 0 h 59"/>
                <a:gd name="T70" fmla="*/ 3 w 141"/>
                <a:gd name="T71" fmla="*/ 0 h 59"/>
                <a:gd name="T72" fmla="*/ 3 w 141"/>
                <a:gd name="T73" fmla="*/ 0 h 59"/>
                <a:gd name="T74" fmla="*/ 3 w 141"/>
                <a:gd name="T75" fmla="*/ 0 h 59"/>
                <a:gd name="T76" fmla="*/ 3 w 141"/>
                <a:gd name="T77" fmla="*/ 0 h 59"/>
                <a:gd name="T78" fmla="*/ 2 w 141"/>
                <a:gd name="T79" fmla="*/ 0 h 59"/>
                <a:gd name="T80" fmla="*/ 2 w 141"/>
                <a:gd name="T81" fmla="*/ 0 h 59"/>
                <a:gd name="T82" fmla="*/ 2 w 141"/>
                <a:gd name="T83" fmla="*/ 0 h 59"/>
                <a:gd name="T84" fmla="*/ 2 w 141"/>
                <a:gd name="T85" fmla="*/ 0 h 59"/>
                <a:gd name="T86" fmla="*/ 2 w 141"/>
                <a:gd name="T87" fmla="*/ 0 h 59"/>
                <a:gd name="T88" fmla="*/ 1 w 141"/>
                <a:gd name="T89" fmla="*/ 0 h 59"/>
                <a:gd name="T90" fmla="*/ 1 w 141"/>
                <a:gd name="T91" fmla="*/ 1 h 59"/>
                <a:gd name="T92" fmla="*/ 1 w 141"/>
                <a:gd name="T93" fmla="*/ 1 h 59"/>
                <a:gd name="T94" fmla="*/ 1 w 141"/>
                <a:gd name="T95" fmla="*/ 1 h 59"/>
                <a:gd name="T96" fmla="*/ 1 w 141"/>
                <a:gd name="T97" fmla="*/ 1 h 59"/>
                <a:gd name="T98" fmla="*/ 0 w 141"/>
                <a:gd name="T99" fmla="*/ 1 h 59"/>
                <a:gd name="T100" fmla="*/ 0 w 141"/>
                <a:gd name="T101" fmla="*/ 1 h 59"/>
                <a:gd name="T102" fmla="*/ 0 w 141"/>
                <a:gd name="T103" fmla="*/ 1 h 59"/>
                <a:gd name="T104" fmla="*/ 0 w 141"/>
                <a:gd name="T105" fmla="*/ 1 h 59"/>
                <a:gd name="T106" fmla="*/ 0 w 141"/>
                <a:gd name="T107" fmla="*/ 1 h 59"/>
                <a:gd name="T108" fmla="*/ 0 w 141"/>
                <a:gd name="T109" fmla="*/ 1 h 59"/>
                <a:gd name="T110" fmla="*/ 0 w 141"/>
                <a:gd name="T111" fmla="*/ 1 h 59"/>
                <a:gd name="T112" fmla="*/ 0 w 141"/>
                <a:gd name="T113" fmla="*/ 1 h 59"/>
                <a:gd name="T114" fmla="*/ 0 w 141"/>
                <a:gd name="T115" fmla="*/ 0 h 59"/>
                <a:gd name="T116" fmla="*/ 0 w 141"/>
                <a:gd name="T117" fmla="*/ 0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 h="59">
                  <a:moveTo>
                    <a:pt x="4" y="0"/>
                  </a:moveTo>
                  <a:lnTo>
                    <a:pt x="6" y="0"/>
                  </a:lnTo>
                  <a:lnTo>
                    <a:pt x="8" y="0"/>
                  </a:lnTo>
                  <a:lnTo>
                    <a:pt x="10" y="0"/>
                  </a:lnTo>
                  <a:lnTo>
                    <a:pt x="13" y="0"/>
                  </a:lnTo>
                  <a:lnTo>
                    <a:pt x="17" y="2"/>
                  </a:lnTo>
                  <a:lnTo>
                    <a:pt x="23" y="2"/>
                  </a:lnTo>
                  <a:lnTo>
                    <a:pt x="27" y="2"/>
                  </a:lnTo>
                  <a:lnTo>
                    <a:pt x="31" y="2"/>
                  </a:lnTo>
                  <a:lnTo>
                    <a:pt x="36" y="4"/>
                  </a:lnTo>
                  <a:lnTo>
                    <a:pt x="42" y="4"/>
                  </a:lnTo>
                  <a:lnTo>
                    <a:pt x="46" y="4"/>
                  </a:lnTo>
                  <a:lnTo>
                    <a:pt x="53" y="5"/>
                  </a:lnTo>
                  <a:lnTo>
                    <a:pt x="59" y="5"/>
                  </a:lnTo>
                  <a:lnTo>
                    <a:pt x="65" y="5"/>
                  </a:lnTo>
                  <a:lnTo>
                    <a:pt x="69" y="5"/>
                  </a:lnTo>
                  <a:lnTo>
                    <a:pt x="76" y="5"/>
                  </a:lnTo>
                  <a:lnTo>
                    <a:pt x="80" y="7"/>
                  </a:lnTo>
                  <a:lnTo>
                    <a:pt x="88" y="9"/>
                  </a:lnTo>
                  <a:lnTo>
                    <a:pt x="91" y="9"/>
                  </a:lnTo>
                  <a:lnTo>
                    <a:pt x="99" y="9"/>
                  </a:lnTo>
                  <a:lnTo>
                    <a:pt x="103" y="9"/>
                  </a:lnTo>
                  <a:lnTo>
                    <a:pt x="110" y="9"/>
                  </a:lnTo>
                  <a:lnTo>
                    <a:pt x="114" y="9"/>
                  </a:lnTo>
                  <a:lnTo>
                    <a:pt x="118" y="9"/>
                  </a:lnTo>
                  <a:lnTo>
                    <a:pt x="122" y="9"/>
                  </a:lnTo>
                  <a:lnTo>
                    <a:pt x="126" y="11"/>
                  </a:lnTo>
                  <a:lnTo>
                    <a:pt x="133" y="13"/>
                  </a:lnTo>
                  <a:lnTo>
                    <a:pt x="137" y="13"/>
                  </a:lnTo>
                  <a:lnTo>
                    <a:pt x="141" y="15"/>
                  </a:lnTo>
                  <a:lnTo>
                    <a:pt x="139" y="17"/>
                  </a:lnTo>
                  <a:lnTo>
                    <a:pt x="137" y="17"/>
                  </a:lnTo>
                  <a:lnTo>
                    <a:pt x="135" y="17"/>
                  </a:lnTo>
                  <a:lnTo>
                    <a:pt x="127" y="19"/>
                  </a:lnTo>
                  <a:lnTo>
                    <a:pt x="124" y="19"/>
                  </a:lnTo>
                  <a:lnTo>
                    <a:pt x="120" y="19"/>
                  </a:lnTo>
                  <a:lnTo>
                    <a:pt x="114" y="21"/>
                  </a:lnTo>
                  <a:lnTo>
                    <a:pt x="107" y="21"/>
                  </a:lnTo>
                  <a:lnTo>
                    <a:pt x="101" y="23"/>
                  </a:lnTo>
                  <a:lnTo>
                    <a:pt x="95" y="23"/>
                  </a:lnTo>
                  <a:lnTo>
                    <a:pt x="88" y="24"/>
                  </a:lnTo>
                  <a:lnTo>
                    <a:pt x="80" y="24"/>
                  </a:lnTo>
                  <a:lnTo>
                    <a:pt x="74" y="26"/>
                  </a:lnTo>
                  <a:lnTo>
                    <a:pt x="67" y="28"/>
                  </a:lnTo>
                  <a:lnTo>
                    <a:pt x="61" y="30"/>
                  </a:lnTo>
                  <a:lnTo>
                    <a:pt x="53" y="32"/>
                  </a:lnTo>
                  <a:lnTo>
                    <a:pt x="46" y="34"/>
                  </a:lnTo>
                  <a:lnTo>
                    <a:pt x="40" y="36"/>
                  </a:lnTo>
                  <a:lnTo>
                    <a:pt x="32" y="40"/>
                  </a:lnTo>
                  <a:lnTo>
                    <a:pt x="29" y="43"/>
                  </a:lnTo>
                  <a:lnTo>
                    <a:pt x="23" y="45"/>
                  </a:lnTo>
                  <a:lnTo>
                    <a:pt x="17" y="47"/>
                  </a:lnTo>
                  <a:lnTo>
                    <a:pt x="13" y="49"/>
                  </a:lnTo>
                  <a:lnTo>
                    <a:pt x="8" y="51"/>
                  </a:lnTo>
                  <a:lnTo>
                    <a:pt x="6" y="53"/>
                  </a:lnTo>
                  <a:lnTo>
                    <a:pt x="2" y="57"/>
                  </a:lnTo>
                  <a:lnTo>
                    <a:pt x="0" y="59"/>
                  </a:lnTo>
                  <a:lnTo>
                    <a:pt x="4" y="0"/>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7" name="Freeform 33"/>
            <p:cNvSpPr>
              <a:spLocks/>
            </p:cNvSpPr>
            <p:nvPr/>
          </p:nvSpPr>
          <p:spPr bwMode="auto">
            <a:xfrm>
              <a:off x="3057" y="1910"/>
              <a:ext cx="49" cy="68"/>
            </a:xfrm>
            <a:custGeom>
              <a:avLst/>
              <a:gdLst>
                <a:gd name="T0" fmla="*/ 0 w 99"/>
                <a:gd name="T1" fmla="*/ 1 h 137"/>
                <a:gd name="T2" fmla="*/ 1 w 99"/>
                <a:gd name="T3" fmla="*/ 0 h 137"/>
                <a:gd name="T4" fmla="*/ 1 w 99"/>
                <a:gd name="T5" fmla="*/ 0 h 137"/>
                <a:gd name="T6" fmla="*/ 1 w 99"/>
                <a:gd name="T7" fmla="*/ 0 h 137"/>
                <a:gd name="T8" fmla="*/ 2 w 99"/>
                <a:gd name="T9" fmla="*/ 0 h 137"/>
                <a:gd name="T10" fmla="*/ 2 w 99"/>
                <a:gd name="T11" fmla="*/ 0 h 137"/>
                <a:gd name="T12" fmla="*/ 2 w 99"/>
                <a:gd name="T13" fmla="*/ 0 h 137"/>
                <a:gd name="T14" fmla="*/ 2 w 99"/>
                <a:gd name="T15" fmla="*/ 0 h 137"/>
                <a:gd name="T16" fmla="*/ 2 w 99"/>
                <a:gd name="T17" fmla="*/ 0 h 137"/>
                <a:gd name="T18" fmla="*/ 2 w 99"/>
                <a:gd name="T19" fmla="*/ 0 h 137"/>
                <a:gd name="T20" fmla="*/ 2 w 99"/>
                <a:gd name="T21" fmla="*/ 0 h 137"/>
                <a:gd name="T22" fmla="*/ 2 w 99"/>
                <a:gd name="T23" fmla="*/ 0 h 137"/>
                <a:gd name="T24" fmla="*/ 2 w 99"/>
                <a:gd name="T25" fmla="*/ 1 h 137"/>
                <a:gd name="T26" fmla="*/ 3 w 99"/>
                <a:gd name="T27" fmla="*/ 1 h 137"/>
                <a:gd name="T28" fmla="*/ 3 w 99"/>
                <a:gd name="T29" fmla="*/ 2 h 137"/>
                <a:gd name="T30" fmla="*/ 3 w 99"/>
                <a:gd name="T31" fmla="*/ 2 h 137"/>
                <a:gd name="T32" fmla="*/ 3 w 99"/>
                <a:gd name="T33" fmla="*/ 2 h 137"/>
                <a:gd name="T34" fmla="*/ 3 w 99"/>
                <a:gd name="T35" fmla="*/ 3 h 137"/>
                <a:gd name="T36" fmla="*/ 3 w 99"/>
                <a:gd name="T37" fmla="*/ 3 h 137"/>
                <a:gd name="T38" fmla="*/ 3 w 99"/>
                <a:gd name="T39" fmla="*/ 3 h 137"/>
                <a:gd name="T40" fmla="*/ 3 w 99"/>
                <a:gd name="T41" fmla="*/ 4 h 137"/>
                <a:gd name="T42" fmla="*/ 3 w 99"/>
                <a:gd name="T43" fmla="*/ 4 h 137"/>
                <a:gd name="T44" fmla="*/ 2 w 99"/>
                <a:gd name="T45" fmla="*/ 4 h 137"/>
                <a:gd name="T46" fmla="*/ 2 w 99"/>
                <a:gd name="T47" fmla="*/ 3 h 137"/>
                <a:gd name="T48" fmla="*/ 2 w 99"/>
                <a:gd name="T49" fmla="*/ 3 h 137"/>
                <a:gd name="T50" fmla="*/ 2 w 99"/>
                <a:gd name="T51" fmla="*/ 2 h 137"/>
                <a:gd name="T52" fmla="*/ 2 w 99"/>
                <a:gd name="T53" fmla="*/ 2 h 137"/>
                <a:gd name="T54" fmla="*/ 2 w 99"/>
                <a:gd name="T55" fmla="*/ 2 h 137"/>
                <a:gd name="T56" fmla="*/ 2 w 99"/>
                <a:gd name="T57" fmla="*/ 1 h 137"/>
                <a:gd name="T58" fmla="*/ 2 w 99"/>
                <a:gd name="T59" fmla="*/ 1 h 137"/>
                <a:gd name="T60" fmla="*/ 2 w 99"/>
                <a:gd name="T61" fmla="*/ 1 h 137"/>
                <a:gd name="T62" fmla="*/ 2 w 99"/>
                <a:gd name="T63" fmla="*/ 1 h 137"/>
                <a:gd name="T64" fmla="*/ 2 w 99"/>
                <a:gd name="T65" fmla="*/ 0 h 137"/>
                <a:gd name="T66" fmla="*/ 2 w 99"/>
                <a:gd name="T67" fmla="*/ 0 h 137"/>
                <a:gd name="T68" fmla="*/ 2 w 99"/>
                <a:gd name="T69" fmla="*/ 0 h 137"/>
                <a:gd name="T70" fmla="*/ 1 w 99"/>
                <a:gd name="T71" fmla="*/ 0 h 137"/>
                <a:gd name="T72" fmla="*/ 1 w 99"/>
                <a:gd name="T73" fmla="*/ 1 h 137"/>
                <a:gd name="T74" fmla="*/ 0 w 99"/>
                <a:gd name="T75" fmla="*/ 1 h 137"/>
                <a:gd name="T76" fmla="*/ 0 w 99"/>
                <a:gd name="T77" fmla="*/ 1 h 137"/>
                <a:gd name="T78" fmla="*/ 0 w 99"/>
                <a:gd name="T79" fmla="*/ 1 h 1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9" h="137">
                  <a:moveTo>
                    <a:pt x="21" y="36"/>
                  </a:moveTo>
                  <a:lnTo>
                    <a:pt x="25" y="32"/>
                  </a:lnTo>
                  <a:lnTo>
                    <a:pt x="29" y="32"/>
                  </a:lnTo>
                  <a:lnTo>
                    <a:pt x="33" y="30"/>
                  </a:lnTo>
                  <a:lnTo>
                    <a:pt x="40" y="28"/>
                  </a:lnTo>
                  <a:lnTo>
                    <a:pt x="44" y="23"/>
                  </a:lnTo>
                  <a:lnTo>
                    <a:pt x="52" y="21"/>
                  </a:lnTo>
                  <a:lnTo>
                    <a:pt x="56" y="17"/>
                  </a:lnTo>
                  <a:lnTo>
                    <a:pt x="63" y="15"/>
                  </a:lnTo>
                  <a:lnTo>
                    <a:pt x="69" y="11"/>
                  </a:lnTo>
                  <a:lnTo>
                    <a:pt x="76" y="7"/>
                  </a:lnTo>
                  <a:lnTo>
                    <a:pt x="80" y="6"/>
                  </a:lnTo>
                  <a:lnTo>
                    <a:pt x="86" y="2"/>
                  </a:lnTo>
                  <a:lnTo>
                    <a:pt x="90" y="0"/>
                  </a:lnTo>
                  <a:lnTo>
                    <a:pt x="92" y="0"/>
                  </a:lnTo>
                  <a:lnTo>
                    <a:pt x="94" y="0"/>
                  </a:lnTo>
                  <a:lnTo>
                    <a:pt x="95" y="0"/>
                  </a:lnTo>
                  <a:lnTo>
                    <a:pt x="95" y="6"/>
                  </a:lnTo>
                  <a:lnTo>
                    <a:pt x="95" y="7"/>
                  </a:lnTo>
                  <a:lnTo>
                    <a:pt x="95" y="13"/>
                  </a:lnTo>
                  <a:lnTo>
                    <a:pt x="95" y="17"/>
                  </a:lnTo>
                  <a:lnTo>
                    <a:pt x="95" y="23"/>
                  </a:lnTo>
                  <a:lnTo>
                    <a:pt x="95" y="28"/>
                  </a:lnTo>
                  <a:lnTo>
                    <a:pt x="95" y="32"/>
                  </a:lnTo>
                  <a:lnTo>
                    <a:pt x="95" y="38"/>
                  </a:lnTo>
                  <a:lnTo>
                    <a:pt x="97" y="46"/>
                  </a:lnTo>
                  <a:lnTo>
                    <a:pt x="97" y="53"/>
                  </a:lnTo>
                  <a:lnTo>
                    <a:pt x="97" y="59"/>
                  </a:lnTo>
                  <a:lnTo>
                    <a:pt x="97" y="66"/>
                  </a:lnTo>
                  <a:lnTo>
                    <a:pt x="97" y="74"/>
                  </a:lnTo>
                  <a:lnTo>
                    <a:pt x="97" y="80"/>
                  </a:lnTo>
                  <a:lnTo>
                    <a:pt x="97" y="87"/>
                  </a:lnTo>
                  <a:lnTo>
                    <a:pt x="97" y="91"/>
                  </a:lnTo>
                  <a:lnTo>
                    <a:pt x="97" y="99"/>
                  </a:lnTo>
                  <a:lnTo>
                    <a:pt x="97" y="104"/>
                  </a:lnTo>
                  <a:lnTo>
                    <a:pt x="97" y="110"/>
                  </a:lnTo>
                  <a:lnTo>
                    <a:pt x="97" y="116"/>
                  </a:lnTo>
                  <a:lnTo>
                    <a:pt x="99" y="122"/>
                  </a:lnTo>
                  <a:lnTo>
                    <a:pt x="99" y="125"/>
                  </a:lnTo>
                  <a:lnTo>
                    <a:pt x="99" y="129"/>
                  </a:lnTo>
                  <a:lnTo>
                    <a:pt x="99" y="133"/>
                  </a:lnTo>
                  <a:lnTo>
                    <a:pt x="99" y="135"/>
                  </a:lnTo>
                  <a:lnTo>
                    <a:pt x="97" y="137"/>
                  </a:lnTo>
                  <a:lnTo>
                    <a:pt x="97" y="133"/>
                  </a:lnTo>
                  <a:lnTo>
                    <a:pt x="95" y="129"/>
                  </a:lnTo>
                  <a:lnTo>
                    <a:pt x="94" y="120"/>
                  </a:lnTo>
                  <a:lnTo>
                    <a:pt x="92" y="112"/>
                  </a:lnTo>
                  <a:lnTo>
                    <a:pt x="92" y="106"/>
                  </a:lnTo>
                  <a:lnTo>
                    <a:pt x="92" y="103"/>
                  </a:lnTo>
                  <a:lnTo>
                    <a:pt x="90" y="97"/>
                  </a:lnTo>
                  <a:lnTo>
                    <a:pt x="90" y="93"/>
                  </a:lnTo>
                  <a:lnTo>
                    <a:pt x="90" y="87"/>
                  </a:lnTo>
                  <a:lnTo>
                    <a:pt x="88" y="82"/>
                  </a:lnTo>
                  <a:lnTo>
                    <a:pt x="88" y="78"/>
                  </a:lnTo>
                  <a:lnTo>
                    <a:pt x="88" y="74"/>
                  </a:lnTo>
                  <a:lnTo>
                    <a:pt x="86" y="66"/>
                  </a:lnTo>
                  <a:lnTo>
                    <a:pt x="86" y="61"/>
                  </a:lnTo>
                  <a:lnTo>
                    <a:pt x="86" y="57"/>
                  </a:lnTo>
                  <a:lnTo>
                    <a:pt x="86" y="53"/>
                  </a:lnTo>
                  <a:lnTo>
                    <a:pt x="84" y="47"/>
                  </a:lnTo>
                  <a:lnTo>
                    <a:pt x="84" y="44"/>
                  </a:lnTo>
                  <a:lnTo>
                    <a:pt x="82" y="38"/>
                  </a:lnTo>
                  <a:lnTo>
                    <a:pt x="82" y="36"/>
                  </a:lnTo>
                  <a:lnTo>
                    <a:pt x="80" y="28"/>
                  </a:lnTo>
                  <a:lnTo>
                    <a:pt x="80" y="25"/>
                  </a:lnTo>
                  <a:lnTo>
                    <a:pt x="78" y="21"/>
                  </a:lnTo>
                  <a:lnTo>
                    <a:pt x="76" y="21"/>
                  </a:lnTo>
                  <a:lnTo>
                    <a:pt x="73" y="23"/>
                  </a:lnTo>
                  <a:lnTo>
                    <a:pt x="69" y="23"/>
                  </a:lnTo>
                  <a:lnTo>
                    <a:pt x="63" y="25"/>
                  </a:lnTo>
                  <a:lnTo>
                    <a:pt x="57" y="28"/>
                  </a:lnTo>
                  <a:lnTo>
                    <a:pt x="52" y="30"/>
                  </a:lnTo>
                  <a:lnTo>
                    <a:pt x="44" y="32"/>
                  </a:lnTo>
                  <a:lnTo>
                    <a:pt x="38" y="34"/>
                  </a:lnTo>
                  <a:lnTo>
                    <a:pt x="31" y="36"/>
                  </a:lnTo>
                  <a:lnTo>
                    <a:pt x="23" y="38"/>
                  </a:lnTo>
                  <a:lnTo>
                    <a:pt x="0" y="47"/>
                  </a:lnTo>
                  <a:lnTo>
                    <a:pt x="21" y="36"/>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8" name="Freeform 34"/>
            <p:cNvSpPr>
              <a:spLocks/>
            </p:cNvSpPr>
            <p:nvPr/>
          </p:nvSpPr>
          <p:spPr bwMode="auto">
            <a:xfrm>
              <a:off x="2941" y="1854"/>
              <a:ext cx="96" cy="53"/>
            </a:xfrm>
            <a:custGeom>
              <a:avLst/>
              <a:gdLst>
                <a:gd name="T0" fmla="*/ 4 w 192"/>
                <a:gd name="T1" fmla="*/ 1 h 106"/>
                <a:gd name="T2" fmla="*/ 4 w 192"/>
                <a:gd name="T3" fmla="*/ 1 h 106"/>
                <a:gd name="T4" fmla="*/ 5 w 192"/>
                <a:gd name="T5" fmla="*/ 1 h 106"/>
                <a:gd name="T6" fmla="*/ 5 w 192"/>
                <a:gd name="T7" fmla="*/ 1 h 106"/>
                <a:gd name="T8" fmla="*/ 6 w 192"/>
                <a:gd name="T9" fmla="*/ 1 h 106"/>
                <a:gd name="T10" fmla="*/ 6 w 192"/>
                <a:gd name="T11" fmla="*/ 1 h 106"/>
                <a:gd name="T12" fmla="*/ 6 w 192"/>
                <a:gd name="T13" fmla="*/ 1 h 106"/>
                <a:gd name="T14" fmla="*/ 6 w 192"/>
                <a:gd name="T15" fmla="*/ 1 h 106"/>
                <a:gd name="T16" fmla="*/ 6 w 192"/>
                <a:gd name="T17" fmla="*/ 1 h 106"/>
                <a:gd name="T18" fmla="*/ 6 w 192"/>
                <a:gd name="T19" fmla="*/ 1 h 106"/>
                <a:gd name="T20" fmla="*/ 6 w 192"/>
                <a:gd name="T21" fmla="*/ 1 h 106"/>
                <a:gd name="T22" fmla="*/ 5 w 192"/>
                <a:gd name="T23" fmla="*/ 1 h 106"/>
                <a:gd name="T24" fmla="*/ 5 w 192"/>
                <a:gd name="T25" fmla="*/ 2 h 106"/>
                <a:gd name="T26" fmla="*/ 4 w 192"/>
                <a:gd name="T27" fmla="*/ 2 h 106"/>
                <a:gd name="T28" fmla="*/ 4 w 192"/>
                <a:gd name="T29" fmla="*/ 2 h 106"/>
                <a:gd name="T30" fmla="*/ 4 w 192"/>
                <a:gd name="T31" fmla="*/ 2 h 106"/>
                <a:gd name="T32" fmla="*/ 4 w 192"/>
                <a:gd name="T33" fmla="*/ 2 h 106"/>
                <a:gd name="T34" fmla="*/ 3 w 192"/>
                <a:gd name="T35" fmla="*/ 2 h 106"/>
                <a:gd name="T36" fmla="*/ 3 w 192"/>
                <a:gd name="T37" fmla="*/ 3 h 106"/>
                <a:gd name="T38" fmla="*/ 3 w 192"/>
                <a:gd name="T39" fmla="*/ 3 h 106"/>
                <a:gd name="T40" fmla="*/ 2 w 192"/>
                <a:gd name="T41" fmla="*/ 3 h 106"/>
                <a:gd name="T42" fmla="*/ 2 w 192"/>
                <a:gd name="T43" fmla="*/ 3 h 106"/>
                <a:gd name="T44" fmla="*/ 1 w 192"/>
                <a:gd name="T45" fmla="*/ 3 h 106"/>
                <a:gd name="T46" fmla="*/ 1 w 192"/>
                <a:gd name="T47" fmla="*/ 3 h 106"/>
                <a:gd name="T48" fmla="*/ 1 w 192"/>
                <a:gd name="T49" fmla="*/ 4 h 106"/>
                <a:gd name="T50" fmla="*/ 0 w 192"/>
                <a:gd name="T51" fmla="*/ 4 h 106"/>
                <a:gd name="T52" fmla="*/ 0 w 192"/>
                <a:gd name="T53" fmla="*/ 4 h 106"/>
                <a:gd name="T54" fmla="*/ 1 w 192"/>
                <a:gd name="T55" fmla="*/ 4 h 106"/>
                <a:gd name="T56" fmla="*/ 1 w 192"/>
                <a:gd name="T57" fmla="*/ 3 h 106"/>
                <a:gd name="T58" fmla="*/ 1 w 192"/>
                <a:gd name="T59" fmla="*/ 3 h 106"/>
                <a:gd name="T60" fmla="*/ 2 w 192"/>
                <a:gd name="T61" fmla="*/ 3 h 106"/>
                <a:gd name="T62" fmla="*/ 2 w 192"/>
                <a:gd name="T63" fmla="*/ 3 h 106"/>
                <a:gd name="T64" fmla="*/ 2 w 192"/>
                <a:gd name="T65" fmla="*/ 2 h 106"/>
                <a:gd name="T66" fmla="*/ 3 w 192"/>
                <a:gd name="T67" fmla="*/ 2 h 106"/>
                <a:gd name="T68" fmla="*/ 3 w 192"/>
                <a:gd name="T69" fmla="*/ 2 h 106"/>
                <a:gd name="T70" fmla="*/ 4 w 192"/>
                <a:gd name="T71" fmla="*/ 2 h 106"/>
                <a:gd name="T72" fmla="*/ 4 w 192"/>
                <a:gd name="T73" fmla="*/ 2 h 106"/>
                <a:gd name="T74" fmla="*/ 4 w 192"/>
                <a:gd name="T75" fmla="*/ 1 h 106"/>
                <a:gd name="T76" fmla="*/ 4 w 192"/>
                <a:gd name="T77" fmla="*/ 1 h 106"/>
                <a:gd name="T78" fmla="*/ 5 w 192"/>
                <a:gd name="T79" fmla="*/ 1 h 106"/>
                <a:gd name="T80" fmla="*/ 5 w 192"/>
                <a:gd name="T81" fmla="*/ 1 h 106"/>
                <a:gd name="T82" fmla="*/ 4 w 192"/>
                <a:gd name="T83" fmla="*/ 1 h 106"/>
                <a:gd name="T84" fmla="*/ 4 w 192"/>
                <a:gd name="T85" fmla="*/ 1 h 106"/>
                <a:gd name="T86" fmla="*/ 4 w 192"/>
                <a:gd name="T87" fmla="*/ 1 h 106"/>
                <a:gd name="T88" fmla="*/ 3 w 192"/>
                <a:gd name="T89" fmla="*/ 1 h 106"/>
                <a:gd name="T90" fmla="*/ 3 w 192"/>
                <a:gd name="T91" fmla="*/ 1 h 106"/>
                <a:gd name="T92" fmla="*/ 2 w 192"/>
                <a:gd name="T93" fmla="*/ 1 h 106"/>
                <a:gd name="T94" fmla="*/ 2 w 192"/>
                <a:gd name="T95" fmla="*/ 0 h 106"/>
                <a:gd name="T96" fmla="*/ 2 w 192"/>
                <a:gd name="T97" fmla="*/ 0 h 106"/>
                <a:gd name="T98" fmla="*/ 3 w 192"/>
                <a:gd name="T99" fmla="*/ 0 h 106"/>
                <a:gd name="T100" fmla="*/ 3 w 192"/>
                <a:gd name="T101" fmla="*/ 0 h 106"/>
                <a:gd name="T102" fmla="*/ 3 w 192"/>
                <a:gd name="T103" fmla="*/ 0 h 106"/>
                <a:gd name="T104" fmla="*/ 4 w 192"/>
                <a:gd name="T105" fmla="*/ 0 h 106"/>
                <a:gd name="T106" fmla="*/ 4 w 192"/>
                <a:gd name="T107" fmla="*/ 1 h 106"/>
                <a:gd name="T108" fmla="*/ 4 w 192"/>
                <a:gd name="T109" fmla="*/ 1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2" h="106">
                  <a:moveTo>
                    <a:pt x="112" y="2"/>
                  </a:moveTo>
                  <a:lnTo>
                    <a:pt x="112" y="2"/>
                  </a:lnTo>
                  <a:lnTo>
                    <a:pt x="119" y="2"/>
                  </a:lnTo>
                  <a:lnTo>
                    <a:pt x="123" y="4"/>
                  </a:lnTo>
                  <a:lnTo>
                    <a:pt x="131" y="5"/>
                  </a:lnTo>
                  <a:lnTo>
                    <a:pt x="135" y="5"/>
                  </a:lnTo>
                  <a:lnTo>
                    <a:pt x="144" y="5"/>
                  </a:lnTo>
                  <a:lnTo>
                    <a:pt x="150" y="7"/>
                  </a:lnTo>
                  <a:lnTo>
                    <a:pt x="157" y="9"/>
                  </a:lnTo>
                  <a:lnTo>
                    <a:pt x="163" y="9"/>
                  </a:lnTo>
                  <a:lnTo>
                    <a:pt x="171" y="9"/>
                  </a:lnTo>
                  <a:lnTo>
                    <a:pt x="174" y="9"/>
                  </a:lnTo>
                  <a:lnTo>
                    <a:pt x="180" y="11"/>
                  </a:lnTo>
                  <a:lnTo>
                    <a:pt x="184" y="11"/>
                  </a:lnTo>
                  <a:lnTo>
                    <a:pt x="188" y="13"/>
                  </a:lnTo>
                  <a:lnTo>
                    <a:pt x="190" y="13"/>
                  </a:lnTo>
                  <a:lnTo>
                    <a:pt x="192" y="13"/>
                  </a:lnTo>
                  <a:lnTo>
                    <a:pt x="190" y="13"/>
                  </a:lnTo>
                  <a:lnTo>
                    <a:pt x="182" y="17"/>
                  </a:lnTo>
                  <a:lnTo>
                    <a:pt x="178" y="17"/>
                  </a:lnTo>
                  <a:lnTo>
                    <a:pt x="171" y="21"/>
                  </a:lnTo>
                  <a:lnTo>
                    <a:pt x="167" y="23"/>
                  </a:lnTo>
                  <a:lnTo>
                    <a:pt x="161" y="26"/>
                  </a:lnTo>
                  <a:lnTo>
                    <a:pt x="154" y="30"/>
                  </a:lnTo>
                  <a:lnTo>
                    <a:pt x="146" y="34"/>
                  </a:lnTo>
                  <a:lnTo>
                    <a:pt x="135" y="38"/>
                  </a:lnTo>
                  <a:lnTo>
                    <a:pt x="129" y="42"/>
                  </a:lnTo>
                  <a:lnTo>
                    <a:pt x="123" y="45"/>
                  </a:lnTo>
                  <a:lnTo>
                    <a:pt x="119" y="47"/>
                  </a:lnTo>
                  <a:lnTo>
                    <a:pt x="114" y="49"/>
                  </a:lnTo>
                  <a:lnTo>
                    <a:pt x="112" y="51"/>
                  </a:lnTo>
                  <a:lnTo>
                    <a:pt x="106" y="53"/>
                  </a:lnTo>
                  <a:lnTo>
                    <a:pt x="102" y="57"/>
                  </a:lnTo>
                  <a:lnTo>
                    <a:pt x="97" y="59"/>
                  </a:lnTo>
                  <a:lnTo>
                    <a:pt x="93" y="61"/>
                  </a:lnTo>
                  <a:lnTo>
                    <a:pt x="89" y="61"/>
                  </a:lnTo>
                  <a:lnTo>
                    <a:pt x="83" y="64"/>
                  </a:lnTo>
                  <a:lnTo>
                    <a:pt x="79" y="66"/>
                  </a:lnTo>
                  <a:lnTo>
                    <a:pt x="76" y="68"/>
                  </a:lnTo>
                  <a:lnTo>
                    <a:pt x="70" y="70"/>
                  </a:lnTo>
                  <a:lnTo>
                    <a:pt x="66" y="72"/>
                  </a:lnTo>
                  <a:lnTo>
                    <a:pt x="60" y="76"/>
                  </a:lnTo>
                  <a:lnTo>
                    <a:pt x="57" y="78"/>
                  </a:lnTo>
                  <a:lnTo>
                    <a:pt x="49" y="81"/>
                  </a:lnTo>
                  <a:lnTo>
                    <a:pt x="41" y="83"/>
                  </a:lnTo>
                  <a:lnTo>
                    <a:pt x="32" y="89"/>
                  </a:lnTo>
                  <a:lnTo>
                    <a:pt x="26" y="93"/>
                  </a:lnTo>
                  <a:lnTo>
                    <a:pt x="19" y="95"/>
                  </a:lnTo>
                  <a:lnTo>
                    <a:pt x="13" y="97"/>
                  </a:lnTo>
                  <a:lnTo>
                    <a:pt x="9" y="100"/>
                  </a:lnTo>
                  <a:lnTo>
                    <a:pt x="5" y="102"/>
                  </a:lnTo>
                  <a:lnTo>
                    <a:pt x="0" y="104"/>
                  </a:lnTo>
                  <a:lnTo>
                    <a:pt x="0" y="106"/>
                  </a:lnTo>
                  <a:lnTo>
                    <a:pt x="0" y="104"/>
                  </a:lnTo>
                  <a:lnTo>
                    <a:pt x="5" y="100"/>
                  </a:lnTo>
                  <a:lnTo>
                    <a:pt x="9" y="97"/>
                  </a:lnTo>
                  <a:lnTo>
                    <a:pt x="13" y="95"/>
                  </a:lnTo>
                  <a:lnTo>
                    <a:pt x="17" y="93"/>
                  </a:lnTo>
                  <a:lnTo>
                    <a:pt x="21" y="89"/>
                  </a:lnTo>
                  <a:lnTo>
                    <a:pt x="26" y="85"/>
                  </a:lnTo>
                  <a:lnTo>
                    <a:pt x="32" y="81"/>
                  </a:lnTo>
                  <a:lnTo>
                    <a:pt x="36" y="80"/>
                  </a:lnTo>
                  <a:lnTo>
                    <a:pt x="43" y="76"/>
                  </a:lnTo>
                  <a:lnTo>
                    <a:pt x="49" y="70"/>
                  </a:lnTo>
                  <a:lnTo>
                    <a:pt x="55" y="68"/>
                  </a:lnTo>
                  <a:lnTo>
                    <a:pt x="60" y="64"/>
                  </a:lnTo>
                  <a:lnTo>
                    <a:pt x="68" y="61"/>
                  </a:lnTo>
                  <a:lnTo>
                    <a:pt x="74" y="57"/>
                  </a:lnTo>
                  <a:lnTo>
                    <a:pt x="79" y="53"/>
                  </a:lnTo>
                  <a:lnTo>
                    <a:pt x="87" y="49"/>
                  </a:lnTo>
                  <a:lnTo>
                    <a:pt x="91" y="45"/>
                  </a:lnTo>
                  <a:lnTo>
                    <a:pt x="98" y="42"/>
                  </a:lnTo>
                  <a:lnTo>
                    <a:pt x="104" y="38"/>
                  </a:lnTo>
                  <a:lnTo>
                    <a:pt x="108" y="34"/>
                  </a:lnTo>
                  <a:lnTo>
                    <a:pt x="114" y="32"/>
                  </a:lnTo>
                  <a:lnTo>
                    <a:pt x="119" y="30"/>
                  </a:lnTo>
                  <a:lnTo>
                    <a:pt x="123" y="26"/>
                  </a:lnTo>
                  <a:lnTo>
                    <a:pt x="125" y="24"/>
                  </a:lnTo>
                  <a:lnTo>
                    <a:pt x="129" y="23"/>
                  </a:lnTo>
                  <a:lnTo>
                    <a:pt x="135" y="21"/>
                  </a:lnTo>
                  <a:lnTo>
                    <a:pt x="131" y="19"/>
                  </a:lnTo>
                  <a:lnTo>
                    <a:pt x="125" y="17"/>
                  </a:lnTo>
                  <a:lnTo>
                    <a:pt x="121" y="17"/>
                  </a:lnTo>
                  <a:lnTo>
                    <a:pt x="112" y="15"/>
                  </a:lnTo>
                  <a:lnTo>
                    <a:pt x="106" y="13"/>
                  </a:lnTo>
                  <a:lnTo>
                    <a:pt x="100" y="13"/>
                  </a:lnTo>
                  <a:lnTo>
                    <a:pt x="91" y="13"/>
                  </a:lnTo>
                  <a:lnTo>
                    <a:pt x="83" y="9"/>
                  </a:lnTo>
                  <a:lnTo>
                    <a:pt x="76" y="7"/>
                  </a:lnTo>
                  <a:lnTo>
                    <a:pt x="68" y="5"/>
                  </a:lnTo>
                  <a:lnTo>
                    <a:pt x="64" y="5"/>
                  </a:lnTo>
                  <a:lnTo>
                    <a:pt x="57" y="2"/>
                  </a:lnTo>
                  <a:lnTo>
                    <a:pt x="55" y="2"/>
                  </a:lnTo>
                  <a:lnTo>
                    <a:pt x="53" y="0"/>
                  </a:lnTo>
                  <a:lnTo>
                    <a:pt x="57" y="0"/>
                  </a:lnTo>
                  <a:lnTo>
                    <a:pt x="64" y="0"/>
                  </a:lnTo>
                  <a:lnTo>
                    <a:pt x="68" y="0"/>
                  </a:lnTo>
                  <a:lnTo>
                    <a:pt x="72" y="0"/>
                  </a:lnTo>
                  <a:lnTo>
                    <a:pt x="78" y="0"/>
                  </a:lnTo>
                  <a:lnTo>
                    <a:pt x="83" y="0"/>
                  </a:lnTo>
                  <a:lnTo>
                    <a:pt x="89" y="0"/>
                  </a:lnTo>
                  <a:lnTo>
                    <a:pt x="93" y="0"/>
                  </a:lnTo>
                  <a:lnTo>
                    <a:pt x="98" y="0"/>
                  </a:lnTo>
                  <a:lnTo>
                    <a:pt x="102" y="0"/>
                  </a:lnTo>
                  <a:lnTo>
                    <a:pt x="108" y="2"/>
                  </a:lnTo>
                  <a:lnTo>
                    <a:pt x="112" y="2"/>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9" name="Freeform 35"/>
            <p:cNvSpPr>
              <a:spLocks/>
            </p:cNvSpPr>
            <p:nvPr/>
          </p:nvSpPr>
          <p:spPr bwMode="auto">
            <a:xfrm>
              <a:off x="2839" y="1834"/>
              <a:ext cx="100" cy="27"/>
            </a:xfrm>
            <a:custGeom>
              <a:avLst/>
              <a:gdLst>
                <a:gd name="T0" fmla="*/ 4 w 200"/>
                <a:gd name="T1" fmla="*/ 0 h 53"/>
                <a:gd name="T2" fmla="*/ 4 w 200"/>
                <a:gd name="T3" fmla="*/ 1 h 53"/>
                <a:gd name="T4" fmla="*/ 5 w 200"/>
                <a:gd name="T5" fmla="*/ 1 h 53"/>
                <a:gd name="T6" fmla="*/ 5 w 200"/>
                <a:gd name="T7" fmla="*/ 1 h 53"/>
                <a:gd name="T8" fmla="*/ 5 w 200"/>
                <a:gd name="T9" fmla="*/ 1 h 53"/>
                <a:gd name="T10" fmla="*/ 6 w 200"/>
                <a:gd name="T11" fmla="*/ 1 h 53"/>
                <a:gd name="T12" fmla="*/ 6 w 200"/>
                <a:gd name="T13" fmla="*/ 1 h 53"/>
                <a:gd name="T14" fmla="*/ 6 w 200"/>
                <a:gd name="T15" fmla="*/ 1 h 53"/>
                <a:gd name="T16" fmla="*/ 7 w 200"/>
                <a:gd name="T17" fmla="*/ 1 h 53"/>
                <a:gd name="T18" fmla="*/ 7 w 200"/>
                <a:gd name="T19" fmla="*/ 1 h 53"/>
                <a:gd name="T20" fmla="*/ 6 w 200"/>
                <a:gd name="T21" fmla="*/ 1 h 53"/>
                <a:gd name="T22" fmla="*/ 6 w 200"/>
                <a:gd name="T23" fmla="*/ 1 h 53"/>
                <a:gd name="T24" fmla="*/ 6 w 200"/>
                <a:gd name="T25" fmla="*/ 1 h 53"/>
                <a:gd name="T26" fmla="*/ 5 w 200"/>
                <a:gd name="T27" fmla="*/ 1 h 53"/>
                <a:gd name="T28" fmla="*/ 5 w 200"/>
                <a:gd name="T29" fmla="*/ 1 h 53"/>
                <a:gd name="T30" fmla="*/ 4 w 200"/>
                <a:gd name="T31" fmla="*/ 1 h 53"/>
                <a:gd name="T32" fmla="*/ 4 w 200"/>
                <a:gd name="T33" fmla="*/ 1 h 53"/>
                <a:gd name="T34" fmla="*/ 4 w 200"/>
                <a:gd name="T35" fmla="*/ 1 h 53"/>
                <a:gd name="T36" fmla="*/ 4 w 200"/>
                <a:gd name="T37" fmla="*/ 1 h 53"/>
                <a:gd name="T38" fmla="*/ 3 w 200"/>
                <a:gd name="T39" fmla="*/ 1 h 53"/>
                <a:gd name="T40" fmla="*/ 3 w 200"/>
                <a:gd name="T41" fmla="*/ 1 h 53"/>
                <a:gd name="T42" fmla="*/ 3 w 200"/>
                <a:gd name="T43" fmla="*/ 1 h 53"/>
                <a:gd name="T44" fmla="*/ 2 w 200"/>
                <a:gd name="T45" fmla="*/ 2 h 53"/>
                <a:gd name="T46" fmla="*/ 2 w 200"/>
                <a:gd name="T47" fmla="*/ 2 h 53"/>
                <a:gd name="T48" fmla="*/ 2 w 200"/>
                <a:gd name="T49" fmla="*/ 2 h 53"/>
                <a:gd name="T50" fmla="*/ 1 w 200"/>
                <a:gd name="T51" fmla="*/ 2 h 53"/>
                <a:gd name="T52" fmla="*/ 1 w 200"/>
                <a:gd name="T53" fmla="*/ 2 h 53"/>
                <a:gd name="T54" fmla="*/ 0 w 200"/>
                <a:gd name="T55" fmla="*/ 2 h 53"/>
                <a:gd name="T56" fmla="*/ 1 w 200"/>
                <a:gd name="T57" fmla="*/ 2 h 53"/>
                <a:gd name="T58" fmla="*/ 1 w 200"/>
                <a:gd name="T59" fmla="*/ 2 h 53"/>
                <a:gd name="T60" fmla="*/ 2 w 200"/>
                <a:gd name="T61" fmla="*/ 2 h 53"/>
                <a:gd name="T62" fmla="*/ 2 w 200"/>
                <a:gd name="T63" fmla="*/ 1 h 53"/>
                <a:gd name="T64" fmla="*/ 2 w 200"/>
                <a:gd name="T65" fmla="*/ 1 h 53"/>
                <a:gd name="T66" fmla="*/ 2 w 200"/>
                <a:gd name="T67" fmla="*/ 1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0" h="53">
                  <a:moveTo>
                    <a:pt x="59" y="26"/>
                  </a:moveTo>
                  <a:lnTo>
                    <a:pt x="111" y="0"/>
                  </a:lnTo>
                  <a:lnTo>
                    <a:pt x="114" y="0"/>
                  </a:lnTo>
                  <a:lnTo>
                    <a:pt x="120" y="2"/>
                  </a:lnTo>
                  <a:lnTo>
                    <a:pt x="124" y="4"/>
                  </a:lnTo>
                  <a:lnTo>
                    <a:pt x="131" y="4"/>
                  </a:lnTo>
                  <a:lnTo>
                    <a:pt x="139" y="5"/>
                  </a:lnTo>
                  <a:lnTo>
                    <a:pt x="143" y="5"/>
                  </a:lnTo>
                  <a:lnTo>
                    <a:pt x="147" y="7"/>
                  </a:lnTo>
                  <a:lnTo>
                    <a:pt x="150" y="7"/>
                  </a:lnTo>
                  <a:lnTo>
                    <a:pt x="156" y="9"/>
                  </a:lnTo>
                  <a:lnTo>
                    <a:pt x="164" y="11"/>
                  </a:lnTo>
                  <a:lnTo>
                    <a:pt x="171" y="11"/>
                  </a:lnTo>
                  <a:lnTo>
                    <a:pt x="179" y="13"/>
                  </a:lnTo>
                  <a:lnTo>
                    <a:pt x="187" y="15"/>
                  </a:lnTo>
                  <a:lnTo>
                    <a:pt x="192" y="17"/>
                  </a:lnTo>
                  <a:lnTo>
                    <a:pt x="196" y="17"/>
                  </a:lnTo>
                  <a:lnTo>
                    <a:pt x="198" y="19"/>
                  </a:lnTo>
                  <a:lnTo>
                    <a:pt x="200" y="19"/>
                  </a:lnTo>
                  <a:lnTo>
                    <a:pt x="198" y="19"/>
                  </a:lnTo>
                  <a:lnTo>
                    <a:pt x="196" y="21"/>
                  </a:lnTo>
                  <a:lnTo>
                    <a:pt x="192" y="21"/>
                  </a:lnTo>
                  <a:lnTo>
                    <a:pt x="187" y="23"/>
                  </a:lnTo>
                  <a:lnTo>
                    <a:pt x="179" y="21"/>
                  </a:lnTo>
                  <a:lnTo>
                    <a:pt x="173" y="21"/>
                  </a:lnTo>
                  <a:lnTo>
                    <a:pt x="166" y="21"/>
                  </a:lnTo>
                  <a:lnTo>
                    <a:pt x="158" y="21"/>
                  </a:lnTo>
                  <a:lnTo>
                    <a:pt x="150" y="19"/>
                  </a:lnTo>
                  <a:lnTo>
                    <a:pt x="143" y="19"/>
                  </a:lnTo>
                  <a:lnTo>
                    <a:pt x="135" y="19"/>
                  </a:lnTo>
                  <a:lnTo>
                    <a:pt x="128" y="19"/>
                  </a:lnTo>
                  <a:lnTo>
                    <a:pt x="122" y="19"/>
                  </a:lnTo>
                  <a:lnTo>
                    <a:pt x="118" y="19"/>
                  </a:lnTo>
                  <a:lnTo>
                    <a:pt x="114" y="19"/>
                  </a:lnTo>
                  <a:lnTo>
                    <a:pt x="112" y="19"/>
                  </a:lnTo>
                  <a:lnTo>
                    <a:pt x="111" y="19"/>
                  </a:lnTo>
                  <a:lnTo>
                    <a:pt x="107" y="23"/>
                  </a:lnTo>
                  <a:lnTo>
                    <a:pt x="99" y="23"/>
                  </a:lnTo>
                  <a:lnTo>
                    <a:pt x="92" y="26"/>
                  </a:lnTo>
                  <a:lnTo>
                    <a:pt x="86" y="26"/>
                  </a:lnTo>
                  <a:lnTo>
                    <a:pt x="82" y="28"/>
                  </a:lnTo>
                  <a:lnTo>
                    <a:pt x="78" y="30"/>
                  </a:lnTo>
                  <a:lnTo>
                    <a:pt x="72" y="32"/>
                  </a:lnTo>
                  <a:lnTo>
                    <a:pt x="67" y="32"/>
                  </a:lnTo>
                  <a:lnTo>
                    <a:pt x="63" y="34"/>
                  </a:lnTo>
                  <a:lnTo>
                    <a:pt x="57" y="36"/>
                  </a:lnTo>
                  <a:lnTo>
                    <a:pt x="53" y="38"/>
                  </a:lnTo>
                  <a:lnTo>
                    <a:pt x="48" y="40"/>
                  </a:lnTo>
                  <a:lnTo>
                    <a:pt x="42" y="42"/>
                  </a:lnTo>
                  <a:lnTo>
                    <a:pt x="36" y="42"/>
                  </a:lnTo>
                  <a:lnTo>
                    <a:pt x="31" y="45"/>
                  </a:lnTo>
                  <a:lnTo>
                    <a:pt x="27" y="45"/>
                  </a:lnTo>
                  <a:lnTo>
                    <a:pt x="21" y="47"/>
                  </a:lnTo>
                  <a:lnTo>
                    <a:pt x="17" y="49"/>
                  </a:lnTo>
                  <a:lnTo>
                    <a:pt x="14" y="49"/>
                  </a:lnTo>
                  <a:lnTo>
                    <a:pt x="0" y="53"/>
                  </a:lnTo>
                  <a:lnTo>
                    <a:pt x="10" y="47"/>
                  </a:lnTo>
                  <a:lnTo>
                    <a:pt x="14" y="45"/>
                  </a:lnTo>
                  <a:lnTo>
                    <a:pt x="19" y="42"/>
                  </a:lnTo>
                  <a:lnTo>
                    <a:pt x="25" y="40"/>
                  </a:lnTo>
                  <a:lnTo>
                    <a:pt x="31" y="38"/>
                  </a:lnTo>
                  <a:lnTo>
                    <a:pt x="34" y="34"/>
                  </a:lnTo>
                  <a:lnTo>
                    <a:pt x="40" y="32"/>
                  </a:lnTo>
                  <a:lnTo>
                    <a:pt x="44" y="30"/>
                  </a:lnTo>
                  <a:lnTo>
                    <a:pt x="50" y="30"/>
                  </a:lnTo>
                  <a:lnTo>
                    <a:pt x="57" y="26"/>
                  </a:lnTo>
                  <a:lnTo>
                    <a:pt x="59" y="26"/>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0" name="Freeform 36"/>
            <p:cNvSpPr>
              <a:spLocks/>
            </p:cNvSpPr>
            <p:nvPr/>
          </p:nvSpPr>
          <p:spPr bwMode="auto">
            <a:xfrm>
              <a:off x="2544" y="1942"/>
              <a:ext cx="93" cy="43"/>
            </a:xfrm>
            <a:custGeom>
              <a:avLst/>
              <a:gdLst>
                <a:gd name="T0" fmla="*/ 4 w 187"/>
                <a:gd name="T1" fmla="*/ 1 h 85"/>
                <a:gd name="T2" fmla="*/ 4 w 187"/>
                <a:gd name="T3" fmla="*/ 1 h 85"/>
                <a:gd name="T4" fmla="*/ 4 w 187"/>
                <a:gd name="T5" fmla="*/ 1 h 85"/>
                <a:gd name="T6" fmla="*/ 3 w 187"/>
                <a:gd name="T7" fmla="*/ 1 h 85"/>
                <a:gd name="T8" fmla="*/ 3 w 187"/>
                <a:gd name="T9" fmla="*/ 1 h 85"/>
                <a:gd name="T10" fmla="*/ 3 w 187"/>
                <a:gd name="T11" fmla="*/ 1 h 85"/>
                <a:gd name="T12" fmla="*/ 2 w 187"/>
                <a:gd name="T13" fmla="*/ 1 h 85"/>
                <a:gd name="T14" fmla="*/ 2 w 187"/>
                <a:gd name="T15" fmla="*/ 2 h 85"/>
                <a:gd name="T16" fmla="*/ 1 w 187"/>
                <a:gd name="T17" fmla="*/ 2 h 85"/>
                <a:gd name="T18" fmla="*/ 1 w 187"/>
                <a:gd name="T19" fmla="*/ 2 h 85"/>
                <a:gd name="T20" fmla="*/ 1 w 187"/>
                <a:gd name="T21" fmla="*/ 2 h 85"/>
                <a:gd name="T22" fmla="*/ 0 w 187"/>
                <a:gd name="T23" fmla="*/ 2 h 85"/>
                <a:gd name="T24" fmla="*/ 0 w 187"/>
                <a:gd name="T25" fmla="*/ 2 h 85"/>
                <a:gd name="T26" fmla="*/ 0 w 187"/>
                <a:gd name="T27" fmla="*/ 2 h 85"/>
                <a:gd name="T28" fmla="*/ 0 w 187"/>
                <a:gd name="T29" fmla="*/ 3 h 85"/>
                <a:gd name="T30" fmla="*/ 0 w 187"/>
                <a:gd name="T31" fmla="*/ 3 h 85"/>
                <a:gd name="T32" fmla="*/ 0 w 187"/>
                <a:gd name="T33" fmla="*/ 3 h 85"/>
                <a:gd name="T34" fmla="*/ 0 w 187"/>
                <a:gd name="T35" fmla="*/ 3 h 85"/>
                <a:gd name="T36" fmla="*/ 0 w 187"/>
                <a:gd name="T37" fmla="*/ 3 h 85"/>
                <a:gd name="T38" fmla="*/ 1 w 187"/>
                <a:gd name="T39" fmla="*/ 3 h 85"/>
                <a:gd name="T40" fmla="*/ 1 w 187"/>
                <a:gd name="T41" fmla="*/ 3 h 85"/>
                <a:gd name="T42" fmla="*/ 1 w 187"/>
                <a:gd name="T43" fmla="*/ 3 h 85"/>
                <a:gd name="T44" fmla="*/ 2 w 187"/>
                <a:gd name="T45" fmla="*/ 3 h 85"/>
                <a:gd name="T46" fmla="*/ 2 w 187"/>
                <a:gd name="T47" fmla="*/ 3 h 85"/>
                <a:gd name="T48" fmla="*/ 2 w 187"/>
                <a:gd name="T49" fmla="*/ 3 h 85"/>
                <a:gd name="T50" fmla="*/ 3 w 187"/>
                <a:gd name="T51" fmla="*/ 3 h 85"/>
                <a:gd name="T52" fmla="*/ 3 w 187"/>
                <a:gd name="T53" fmla="*/ 3 h 85"/>
                <a:gd name="T54" fmla="*/ 3 w 187"/>
                <a:gd name="T55" fmla="*/ 3 h 85"/>
                <a:gd name="T56" fmla="*/ 3 w 187"/>
                <a:gd name="T57" fmla="*/ 3 h 85"/>
                <a:gd name="T58" fmla="*/ 3 w 187"/>
                <a:gd name="T59" fmla="*/ 3 h 85"/>
                <a:gd name="T60" fmla="*/ 3 w 187"/>
                <a:gd name="T61" fmla="*/ 3 h 85"/>
                <a:gd name="T62" fmla="*/ 2 w 187"/>
                <a:gd name="T63" fmla="*/ 3 h 85"/>
                <a:gd name="T64" fmla="*/ 2 w 187"/>
                <a:gd name="T65" fmla="*/ 3 h 85"/>
                <a:gd name="T66" fmla="*/ 2 w 187"/>
                <a:gd name="T67" fmla="*/ 3 h 85"/>
                <a:gd name="T68" fmla="*/ 1 w 187"/>
                <a:gd name="T69" fmla="*/ 2 h 85"/>
                <a:gd name="T70" fmla="*/ 1 w 187"/>
                <a:gd name="T71" fmla="*/ 2 h 85"/>
                <a:gd name="T72" fmla="*/ 2 w 187"/>
                <a:gd name="T73" fmla="*/ 2 h 85"/>
                <a:gd name="T74" fmla="*/ 2 w 187"/>
                <a:gd name="T75" fmla="*/ 2 h 85"/>
                <a:gd name="T76" fmla="*/ 2 w 187"/>
                <a:gd name="T77" fmla="*/ 2 h 85"/>
                <a:gd name="T78" fmla="*/ 2 w 187"/>
                <a:gd name="T79" fmla="*/ 2 h 85"/>
                <a:gd name="T80" fmla="*/ 3 w 187"/>
                <a:gd name="T81" fmla="*/ 2 h 85"/>
                <a:gd name="T82" fmla="*/ 3 w 187"/>
                <a:gd name="T83" fmla="*/ 1 h 85"/>
                <a:gd name="T84" fmla="*/ 4 w 187"/>
                <a:gd name="T85" fmla="*/ 1 h 85"/>
                <a:gd name="T86" fmla="*/ 4 w 187"/>
                <a:gd name="T87" fmla="*/ 1 h 85"/>
                <a:gd name="T88" fmla="*/ 4 w 187"/>
                <a:gd name="T89" fmla="*/ 1 h 85"/>
                <a:gd name="T90" fmla="*/ 5 w 187"/>
                <a:gd name="T91" fmla="*/ 1 h 85"/>
                <a:gd name="T92" fmla="*/ 5 w 187"/>
                <a:gd name="T93" fmla="*/ 0 h 85"/>
                <a:gd name="T94" fmla="*/ 4 w 187"/>
                <a:gd name="T95" fmla="*/ 1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7" h="85">
                  <a:moveTo>
                    <a:pt x="156" y="1"/>
                  </a:moveTo>
                  <a:lnTo>
                    <a:pt x="152" y="3"/>
                  </a:lnTo>
                  <a:lnTo>
                    <a:pt x="149" y="5"/>
                  </a:lnTo>
                  <a:lnTo>
                    <a:pt x="145" y="7"/>
                  </a:lnTo>
                  <a:lnTo>
                    <a:pt x="141" y="9"/>
                  </a:lnTo>
                  <a:lnTo>
                    <a:pt x="133" y="9"/>
                  </a:lnTo>
                  <a:lnTo>
                    <a:pt x="130" y="13"/>
                  </a:lnTo>
                  <a:lnTo>
                    <a:pt x="124" y="15"/>
                  </a:lnTo>
                  <a:lnTo>
                    <a:pt x="118" y="17"/>
                  </a:lnTo>
                  <a:lnTo>
                    <a:pt x="111" y="19"/>
                  </a:lnTo>
                  <a:lnTo>
                    <a:pt x="105" y="22"/>
                  </a:lnTo>
                  <a:lnTo>
                    <a:pt x="97" y="24"/>
                  </a:lnTo>
                  <a:lnTo>
                    <a:pt x="93" y="28"/>
                  </a:lnTo>
                  <a:lnTo>
                    <a:pt x="86" y="30"/>
                  </a:lnTo>
                  <a:lnTo>
                    <a:pt x="78" y="34"/>
                  </a:lnTo>
                  <a:lnTo>
                    <a:pt x="71" y="36"/>
                  </a:lnTo>
                  <a:lnTo>
                    <a:pt x="65" y="39"/>
                  </a:lnTo>
                  <a:lnTo>
                    <a:pt x="59" y="41"/>
                  </a:lnTo>
                  <a:lnTo>
                    <a:pt x="52" y="45"/>
                  </a:lnTo>
                  <a:lnTo>
                    <a:pt x="46" y="47"/>
                  </a:lnTo>
                  <a:lnTo>
                    <a:pt x="38" y="51"/>
                  </a:lnTo>
                  <a:lnTo>
                    <a:pt x="33" y="53"/>
                  </a:lnTo>
                  <a:lnTo>
                    <a:pt x="27" y="55"/>
                  </a:lnTo>
                  <a:lnTo>
                    <a:pt x="23" y="57"/>
                  </a:lnTo>
                  <a:lnTo>
                    <a:pt x="17" y="60"/>
                  </a:lnTo>
                  <a:lnTo>
                    <a:pt x="14" y="60"/>
                  </a:lnTo>
                  <a:lnTo>
                    <a:pt x="10" y="64"/>
                  </a:lnTo>
                  <a:lnTo>
                    <a:pt x="6" y="64"/>
                  </a:lnTo>
                  <a:lnTo>
                    <a:pt x="4" y="66"/>
                  </a:lnTo>
                  <a:lnTo>
                    <a:pt x="0" y="68"/>
                  </a:lnTo>
                  <a:lnTo>
                    <a:pt x="0" y="70"/>
                  </a:lnTo>
                  <a:lnTo>
                    <a:pt x="2" y="70"/>
                  </a:lnTo>
                  <a:lnTo>
                    <a:pt x="6" y="72"/>
                  </a:lnTo>
                  <a:lnTo>
                    <a:pt x="8" y="72"/>
                  </a:lnTo>
                  <a:lnTo>
                    <a:pt x="12" y="72"/>
                  </a:lnTo>
                  <a:lnTo>
                    <a:pt x="15" y="72"/>
                  </a:lnTo>
                  <a:lnTo>
                    <a:pt x="21" y="74"/>
                  </a:lnTo>
                  <a:lnTo>
                    <a:pt x="25" y="74"/>
                  </a:lnTo>
                  <a:lnTo>
                    <a:pt x="29" y="76"/>
                  </a:lnTo>
                  <a:lnTo>
                    <a:pt x="34" y="76"/>
                  </a:lnTo>
                  <a:lnTo>
                    <a:pt x="40" y="76"/>
                  </a:lnTo>
                  <a:lnTo>
                    <a:pt x="46" y="78"/>
                  </a:lnTo>
                  <a:lnTo>
                    <a:pt x="52" y="78"/>
                  </a:lnTo>
                  <a:lnTo>
                    <a:pt x="57" y="78"/>
                  </a:lnTo>
                  <a:lnTo>
                    <a:pt x="65" y="81"/>
                  </a:lnTo>
                  <a:lnTo>
                    <a:pt x="69" y="81"/>
                  </a:lnTo>
                  <a:lnTo>
                    <a:pt x="72" y="81"/>
                  </a:lnTo>
                  <a:lnTo>
                    <a:pt x="78" y="81"/>
                  </a:lnTo>
                  <a:lnTo>
                    <a:pt x="84" y="83"/>
                  </a:lnTo>
                  <a:lnTo>
                    <a:pt x="90" y="83"/>
                  </a:lnTo>
                  <a:lnTo>
                    <a:pt x="95" y="83"/>
                  </a:lnTo>
                  <a:lnTo>
                    <a:pt x="99" y="83"/>
                  </a:lnTo>
                  <a:lnTo>
                    <a:pt x="105" y="85"/>
                  </a:lnTo>
                  <a:lnTo>
                    <a:pt x="111" y="85"/>
                  </a:lnTo>
                  <a:lnTo>
                    <a:pt x="116" y="85"/>
                  </a:lnTo>
                  <a:lnTo>
                    <a:pt x="120" y="85"/>
                  </a:lnTo>
                  <a:lnTo>
                    <a:pt x="118" y="83"/>
                  </a:lnTo>
                  <a:lnTo>
                    <a:pt x="116" y="83"/>
                  </a:lnTo>
                  <a:lnTo>
                    <a:pt x="111" y="81"/>
                  </a:lnTo>
                  <a:lnTo>
                    <a:pt x="107" y="81"/>
                  </a:lnTo>
                  <a:lnTo>
                    <a:pt x="103" y="78"/>
                  </a:lnTo>
                  <a:lnTo>
                    <a:pt x="97" y="76"/>
                  </a:lnTo>
                  <a:lnTo>
                    <a:pt x="90" y="74"/>
                  </a:lnTo>
                  <a:lnTo>
                    <a:pt x="86" y="72"/>
                  </a:lnTo>
                  <a:lnTo>
                    <a:pt x="78" y="70"/>
                  </a:lnTo>
                  <a:lnTo>
                    <a:pt x="72" y="68"/>
                  </a:lnTo>
                  <a:lnTo>
                    <a:pt x="67" y="66"/>
                  </a:lnTo>
                  <a:lnTo>
                    <a:pt x="63" y="64"/>
                  </a:lnTo>
                  <a:lnTo>
                    <a:pt x="55" y="62"/>
                  </a:lnTo>
                  <a:lnTo>
                    <a:pt x="53" y="62"/>
                  </a:lnTo>
                  <a:lnTo>
                    <a:pt x="55" y="58"/>
                  </a:lnTo>
                  <a:lnTo>
                    <a:pt x="61" y="57"/>
                  </a:lnTo>
                  <a:lnTo>
                    <a:pt x="65" y="55"/>
                  </a:lnTo>
                  <a:lnTo>
                    <a:pt x="67" y="53"/>
                  </a:lnTo>
                  <a:lnTo>
                    <a:pt x="72" y="49"/>
                  </a:lnTo>
                  <a:lnTo>
                    <a:pt x="78" y="49"/>
                  </a:lnTo>
                  <a:lnTo>
                    <a:pt x="82" y="45"/>
                  </a:lnTo>
                  <a:lnTo>
                    <a:pt x="86" y="43"/>
                  </a:lnTo>
                  <a:lnTo>
                    <a:pt x="93" y="39"/>
                  </a:lnTo>
                  <a:lnTo>
                    <a:pt x="97" y="38"/>
                  </a:lnTo>
                  <a:lnTo>
                    <a:pt x="105" y="34"/>
                  </a:lnTo>
                  <a:lnTo>
                    <a:pt x="109" y="32"/>
                  </a:lnTo>
                  <a:lnTo>
                    <a:pt x="116" y="30"/>
                  </a:lnTo>
                  <a:lnTo>
                    <a:pt x="122" y="26"/>
                  </a:lnTo>
                  <a:lnTo>
                    <a:pt x="130" y="24"/>
                  </a:lnTo>
                  <a:lnTo>
                    <a:pt x="133" y="22"/>
                  </a:lnTo>
                  <a:lnTo>
                    <a:pt x="141" y="19"/>
                  </a:lnTo>
                  <a:lnTo>
                    <a:pt x="147" y="17"/>
                  </a:lnTo>
                  <a:lnTo>
                    <a:pt x="152" y="13"/>
                  </a:lnTo>
                  <a:lnTo>
                    <a:pt x="156" y="11"/>
                  </a:lnTo>
                  <a:lnTo>
                    <a:pt x="162" y="9"/>
                  </a:lnTo>
                  <a:lnTo>
                    <a:pt x="168" y="7"/>
                  </a:lnTo>
                  <a:lnTo>
                    <a:pt x="187" y="0"/>
                  </a:lnTo>
                  <a:lnTo>
                    <a:pt x="156" y="1"/>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 name="Freeform 37"/>
            <p:cNvSpPr>
              <a:spLocks/>
            </p:cNvSpPr>
            <p:nvPr/>
          </p:nvSpPr>
          <p:spPr bwMode="auto">
            <a:xfrm>
              <a:off x="2688" y="1965"/>
              <a:ext cx="131" cy="35"/>
            </a:xfrm>
            <a:custGeom>
              <a:avLst/>
              <a:gdLst>
                <a:gd name="T0" fmla="*/ 2 w 262"/>
                <a:gd name="T1" fmla="*/ 1 h 71"/>
                <a:gd name="T2" fmla="*/ 3 w 262"/>
                <a:gd name="T3" fmla="*/ 1 h 71"/>
                <a:gd name="T4" fmla="*/ 3 w 262"/>
                <a:gd name="T5" fmla="*/ 1 h 71"/>
                <a:gd name="T6" fmla="*/ 3 w 262"/>
                <a:gd name="T7" fmla="*/ 2 h 71"/>
                <a:gd name="T8" fmla="*/ 4 w 262"/>
                <a:gd name="T9" fmla="*/ 2 h 71"/>
                <a:gd name="T10" fmla="*/ 4 w 262"/>
                <a:gd name="T11" fmla="*/ 2 h 71"/>
                <a:gd name="T12" fmla="*/ 4 w 262"/>
                <a:gd name="T13" fmla="*/ 2 h 71"/>
                <a:gd name="T14" fmla="*/ 5 w 262"/>
                <a:gd name="T15" fmla="*/ 2 h 71"/>
                <a:gd name="T16" fmla="*/ 5 w 262"/>
                <a:gd name="T17" fmla="*/ 2 h 71"/>
                <a:gd name="T18" fmla="*/ 5 w 262"/>
                <a:gd name="T19" fmla="*/ 2 h 71"/>
                <a:gd name="T20" fmla="*/ 5 w 262"/>
                <a:gd name="T21" fmla="*/ 1 h 71"/>
                <a:gd name="T22" fmla="*/ 5 w 262"/>
                <a:gd name="T23" fmla="*/ 1 h 71"/>
                <a:gd name="T24" fmla="*/ 6 w 262"/>
                <a:gd name="T25" fmla="*/ 1 h 71"/>
                <a:gd name="T26" fmla="*/ 6 w 262"/>
                <a:gd name="T27" fmla="*/ 1 h 71"/>
                <a:gd name="T28" fmla="*/ 7 w 262"/>
                <a:gd name="T29" fmla="*/ 1 h 71"/>
                <a:gd name="T30" fmla="*/ 7 w 262"/>
                <a:gd name="T31" fmla="*/ 1 h 71"/>
                <a:gd name="T32" fmla="*/ 7 w 262"/>
                <a:gd name="T33" fmla="*/ 0 h 71"/>
                <a:gd name="T34" fmla="*/ 8 w 262"/>
                <a:gd name="T35" fmla="*/ 0 h 71"/>
                <a:gd name="T36" fmla="*/ 8 w 262"/>
                <a:gd name="T37" fmla="*/ 0 h 71"/>
                <a:gd name="T38" fmla="*/ 8 w 262"/>
                <a:gd name="T39" fmla="*/ 0 h 71"/>
                <a:gd name="T40" fmla="*/ 7 w 262"/>
                <a:gd name="T41" fmla="*/ 0 h 71"/>
                <a:gd name="T42" fmla="*/ 7 w 262"/>
                <a:gd name="T43" fmla="*/ 0 h 71"/>
                <a:gd name="T44" fmla="*/ 7 w 262"/>
                <a:gd name="T45" fmla="*/ 0 h 71"/>
                <a:gd name="T46" fmla="*/ 6 w 262"/>
                <a:gd name="T47" fmla="*/ 0 h 71"/>
                <a:gd name="T48" fmla="*/ 6 w 262"/>
                <a:gd name="T49" fmla="*/ 1 h 71"/>
                <a:gd name="T50" fmla="*/ 6 w 262"/>
                <a:gd name="T51" fmla="*/ 1 h 71"/>
                <a:gd name="T52" fmla="*/ 5 w 262"/>
                <a:gd name="T53" fmla="*/ 1 h 71"/>
                <a:gd name="T54" fmla="*/ 5 w 262"/>
                <a:gd name="T55" fmla="*/ 1 h 71"/>
                <a:gd name="T56" fmla="*/ 5 w 262"/>
                <a:gd name="T57" fmla="*/ 1 h 71"/>
                <a:gd name="T58" fmla="*/ 5 w 262"/>
                <a:gd name="T59" fmla="*/ 1 h 71"/>
                <a:gd name="T60" fmla="*/ 5 w 262"/>
                <a:gd name="T61" fmla="*/ 1 h 71"/>
                <a:gd name="T62" fmla="*/ 4 w 262"/>
                <a:gd name="T63" fmla="*/ 1 h 71"/>
                <a:gd name="T64" fmla="*/ 4 w 262"/>
                <a:gd name="T65" fmla="*/ 1 h 71"/>
                <a:gd name="T66" fmla="*/ 4 w 262"/>
                <a:gd name="T67" fmla="*/ 1 h 71"/>
                <a:gd name="T68" fmla="*/ 3 w 262"/>
                <a:gd name="T69" fmla="*/ 1 h 71"/>
                <a:gd name="T70" fmla="*/ 3 w 262"/>
                <a:gd name="T71" fmla="*/ 1 h 71"/>
                <a:gd name="T72" fmla="*/ 3 w 262"/>
                <a:gd name="T73" fmla="*/ 1 h 71"/>
                <a:gd name="T74" fmla="*/ 2 w 262"/>
                <a:gd name="T75" fmla="*/ 1 h 71"/>
                <a:gd name="T76" fmla="*/ 2 w 262"/>
                <a:gd name="T77" fmla="*/ 1 h 71"/>
                <a:gd name="T78" fmla="*/ 1 w 262"/>
                <a:gd name="T79" fmla="*/ 1 h 71"/>
                <a:gd name="T80" fmla="*/ 1 w 262"/>
                <a:gd name="T81" fmla="*/ 1 h 71"/>
                <a:gd name="T82" fmla="*/ 1 w 262"/>
                <a:gd name="T83" fmla="*/ 1 h 71"/>
                <a:gd name="T84" fmla="*/ 1 w 262"/>
                <a:gd name="T85" fmla="*/ 1 h 71"/>
                <a:gd name="T86" fmla="*/ 0 w 262"/>
                <a:gd name="T87" fmla="*/ 1 h 71"/>
                <a:gd name="T88" fmla="*/ 0 w 262"/>
                <a:gd name="T89" fmla="*/ 1 h 71"/>
                <a:gd name="T90" fmla="*/ 1 w 262"/>
                <a:gd name="T91" fmla="*/ 1 h 71"/>
                <a:gd name="T92" fmla="*/ 1 w 262"/>
                <a:gd name="T93" fmla="*/ 1 h 71"/>
                <a:gd name="T94" fmla="*/ 1 w 262"/>
                <a:gd name="T95" fmla="*/ 1 h 71"/>
                <a:gd name="T96" fmla="*/ 2 w 262"/>
                <a:gd name="T97" fmla="*/ 1 h 71"/>
                <a:gd name="T98" fmla="*/ 2 w 262"/>
                <a:gd name="T99" fmla="*/ 1 h 71"/>
                <a:gd name="T100" fmla="*/ 2 w 262"/>
                <a:gd name="T101" fmla="*/ 1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2" h="71">
                  <a:moveTo>
                    <a:pt x="51" y="59"/>
                  </a:moveTo>
                  <a:lnTo>
                    <a:pt x="55" y="59"/>
                  </a:lnTo>
                  <a:lnTo>
                    <a:pt x="59" y="59"/>
                  </a:lnTo>
                  <a:lnTo>
                    <a:pt x="65" y="59"/>
                  </a:lnTo>
                  <a:lnTo>
                    <a:pt x="72" y="63"/>
                  </a:lnTo>
                  <a:lnTo>
                    <a:pt x="80" y="63"/>
                  </a:lnTo>
                  <a:lnTo>
                    <a:pt x="86" y="65"/>
                  </a:lnTo>
                  <a:lnTo>
                    <a:pt x="91" y="65"/>
                  </a:lnTo>
                  <a:lnTo>
                    <a:pt x="101" y="67"/>
                  </a:lnTo>
                  <a:lnTo>
                    <a:pt x="107" y="67"/>
                  </a:lnTo>
                  <a:lnTo>
                    <a:pt x="114" y="69"/>
                  </a:lnTo>
                  <a:lnTo>
                    <a:pt x="118" y="69"/>
                  </a:lnTo>
                  <a:lnTo>
                    <a:pt x="124" y="71"/>
                  </a:lnTo>
                  <a:lnTo>
                    <a:pt x="127" y="71"/>
                  </a:lnTo>
                  <a:lnTo>
                    <a:pt x="129" y="71"/>
                  </a:lnTo>
                  <a:lnTo>
                    <a:pt x="131" y="71"/>
                  </a:lnTo>
                  <a:lnTo>
                    <a:pt x="133" y="71"/>
                  </a:lnTo>
                  <a:lnTo>
                    <a:pt x="135" y="71"/>
                  </a:lnTo>
                  <a:lnTo>
                    <a:pt x="139" y="69"/>
                  </a:lnTo>
                  <a:lnTo>
                    <a:pt x="141" y="67"/>
                  </a:lnTo>
                  <a:lnTo>
                    <a:pt x="145" y="65"/>
                  </a:lnTo>
                  <a:lnTo>
                    <a:pt x="150" y="63"/>
                  </a:lnTo>
                  <a:lnTo>
                    <a:pt x="154" y="59"/>
                  </a:lnTo>
                  <a:lnTo>
                    <a:pt x="160" y="57"/>
                  </a:lnTo>
                  <a:lnTo>
                    <a:pt x="164" y="55"/>
                  </a:lnTo>
                  <a:lnTo>
                    <a:pt x="169" y="52"/>
                  </a:lnTo>
                  <a:lnTo>
                    <a:pt x="175" y="48"/>
                  </a:lnTo>
                  <a:lnTo>
                    <a:pt x="181" y="44"/>
                  </a:lnTo>
                  <a:lnTo>
                    <a:pt x="186" y="42"/>
                  </a:lnTo>
                  <a:lnTo>
                    <a:pt x="194" y="38"/>
                  </a:lnTo>
                  <a:lnTo>
                    <a:pt x="202" y="36"/>
                  </a:lnTo>
                  <a:lnTo>
                    <a:pt x="205" y="33"/>
                  </a:lnTo>
                  <a:lnTo>
                    <a:pt x="213" y="29"/>
                  </a:lnTo>
                  <a:lnTo>
                    <a:pt x="219" y="25"/>
                  </a:lnTo>
                  <a:lnTo>
                    <a:pt x="224" y="23"/>
                  </a:lnTo>
                  <a:lnTo>
                    <a:pt x="230" y="19"/>
                  </a:lnTo>
                  <a:lnTo>
                    <a:pt x="236" y="15"/>
                  </a:lnTo>
                  <a:lnTo>
                    <a:pt x="240" y="13"/>
                  </a:lnTo>
                  <a:lnTo>
                    <a:pt x="262" y="0"/>
                  </a:lnTo>
                  <a:lnTo>
                    <a:pt x="236" y="12"/>
                  </a:lnTo>
                  <a:lnTo>
                    <a:pt x="230" y="13"/>
                  </a:lnTo>
                  <a:lnTo>
                    <a:pt x="224" y="15"/>
                  </a:lnTo>
                  <a:lnTo>
                    <a:pt x="221" y="19"/>
                  </a:lnTo>
                  <a:lnTo>
                    <a:pt x="213" y="21"/>
                  </a:lnTo>
                  <a:lnTo>
                    <a:pt x="207" y="23"/>
                  </a:lnTo>
                  <a:lnTo>
                    <a:pt x="202" y="25"/>
                  </a:lnTo>
                  <a:lnTo>
                    <a:pt x="196" y="29"/>
                  </a:lnTo>
                  <a:lnTo>
                    <a:pt x="190" y="31"/>
                  </a:lnTo>
                  <a:lnTo>
                    <a:pt x="184" y="33"/>
                  </a:lnTo>
                  <a:lnTo>
                    <a:pt x="177" y="36"/>
                  </a:lnTo>
                  <a:lnTo>
                    <a:pt x="173" y="38"/>
                  </a:lnTo>
                  <a:lnTo>
                    <a:pt x="165" y="40"/>
                  </a:lnTo>
                  <a:lnTo>
                    <a:pt x="160" y="42"/>
                  </a:lnTo>
                  <a:lnTo>
                    <a:pt x="156" y="44"/>
                  </a:lnTo>
                  <a:lnTo>
                    <a:pt x="150" y="46"/>
                  </a:lnTo>
                  <a:lnTo>
                    <a:pt x="146" y="48"/>
                  </a:lnTo>
                  <a:lnTo>
                    <a:pt x="143" y="48"/>
                  </a:lnTo>
                  <a:lnTo>
                    <a:pt x="139" y="50"/>
                  </a:lnTo>
                  <a:lnTo>
                    <a:pt x="137" y="52"/>
                  </a:lnTo>
                  <a:lnTo>
                    <a:pt x="133" y="53"/>
                  </a:lnTo>
                  <a:lnTo>
                    <a:pt x="131" y="55"/>
                  </a:lnTo>
                  <a:lnTo>
                    <a:pt x="129" y="55"/>
                  </a:lnTo>
                  <a:lnTo>
                    <a:pt x="126" y="55"/>
                  </a:lnTo>
                  <a:lnTo>
                    <a:pt x="122" y="53"/>
                  </a:lnTo>
                  <a:lnTo>
                    <a:pt x="118" y="53"/>
                  </a:lnTo>
                  <a:lnTo>
                    <a:pt x="114" y="52"/>
                  </a:lnTo>
                  <a:lnTo>
                    <a:pt x="110" y="52"/>
                  </a:lnTo>
                  <a:lnTo>
                    <a:pt x="105" y="52"/>
                  </a:lnTo>
                  <a:lnTo>
                    <a:pt x="99" y="52"/>
                  </a:lnTo>
                  <a:lnTo>
                    <a:pt x="93" y="52"/>
                  </a:lnTo>
                  <a:lnTo>
                    <a:pt x="88" y="52"/>
                  </a:lnTo>
                  <a:lnTo>
                    <a:pt x="82" y="50"/>
                  </a:lnTo>
                  <a:lnTo>
                    <a:pt x="76" y="50"/>
                  </a:lnTo>
                  <a:lnTo>
                    <a:pt x="69" y="50"/>
                  </a:lnTo>
                  <a:lnTo>
                    <a:pt x="63" y="50"/>
                  </a:lnTo>
                  <a:lnTo>
                    <a:pt x="57" y="48"/>
                  </a:lnTo>
                  <a:lnTo>
                    <a:pt x="50" y="48"/>
                  </a:lnTo>
                  <a:lnTo>
                    <a:pt x="44" y="48"/>
                  </a:lnTo>
                  <a:lnTo>
                    <a:pt x="36" y="48"/>
                  </a:lnTo>
                  <a:lnTo>
                    <a:pt x="32" y="46"/>
                  </a:lnTo>
                  <a:lnTo>
                    <a:pt x="27" y="46"/>
                  </a:lnTo>
                  <a:lnTo>
                    <a:pt x="21" y="46"/>
                  </a:lnTo>
                  <a:lnTo>
                    <a:pt x="17" y="46"/>
                  </a:lnTo>
                  <a:lnTo>
                    <a:pt x="13" y="46"/>
                  </a:lnTo>
                  <a:lnTo>
                    <a:pt x="8" y="46"/>
                  </a:lnTo>
                  <a:lnTo>
                    <a:pt x="4" y="44"/>
                  </a:lnTo>
                  <a:lnTo>
                    <a:pt x="2" y="44"/>
                  </a:lnTo>
                  <a:lnTo>
                    <a:pt x="0" y="44"/>
                  </a:lnTo>
                  <a:lnTo>
                    <a:pt x="0" y="46"/>
                  </a:lnTo>
                  <a:lnTo>
                    <a:pt x="8" y="48"/>
                  </a:lnTo>
                  <a:lnTo>
                    <a:pt x="12" y="48"/>
                  </a:lnTo>
                  <a:lnTo>
                    <a:pt x="15" y="50"/>
                  </a:lnTo>
                  <a:lnTo>
                    <a:pt x="21" y="50"/>
                  </a:lnTo>
                  <a:lnTo>
                    <a:pt x="27" y="52"/>
                  </a:lnTo>
                  <a:lnTo>
                    <a:pt x="31" y="52"/>
                  </a:lnTo>
                  <a:lnTo>
                    <a:pt x="36" y="53"/>
                  </a:lnTo>
                  <a:lnTo>
                    <a:pt x="38" y="55"/>
                  </a:lnTo>
                  <a:lnTo>
                    <a:pt x="44" y="55"/>
                  </a:lnTo>
                  <a:lnTo>
                    <a:pt x="50" y="57"/>
                  </a:lnTo>
                  <a:lnTo>
                    <a:pt x="51" y="59"/>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 name="Freeform 38"/>
            <p:cNvSpPr>
              <a:spLocks/>
            </p:cNvSpPr>
            <p:nvPr/>
          </p:nvSpPr>
          <p:spPr bwMode="auto">
            <a:xfrm>
              <a:off x="3295" y="2076"/>
              <a:ext cx="33" cy="96"/>
            </a:xfrm>
            <a:custGeom>
              <a:avLst/>
              <a:gdLst>
                <a:gd name="T0" fmla="*/ 2 w 67"/>
                <a:gd name="T1" fmla="*/ 1 h 192"/>
                <a:gd name="T2" fmla="*/ 1 w 67"/>
                <a:gd name="T3" fmla="*/ 2 h 192"/>
                <a:gd name="T4" fmla="*/ 1 w 67"/>
                <a:gd name="T5" fmla="*/ 2 h 192"/>
                <a:gd name="T6" fmla="*/ 1 w 67"/>
                <a:gd name="T7" fmla="*/ 3 h 192"/>
                <a:gd name="T8" fmla="*/ 1 w 67"/>
                <a:gd name="T9" fmla="*/ 3 h 192"/>
                <a:gd name="T10" fmla="*/ 1 w 67"/>
                <a:gd name="T11" fmla="*/ 4 h 192"/>
                <a:gd name="T12" fmla="*/ 1 w 67"/>
                <a:gd name="T13" fmla="*/ 4 h 192"/>
                <a:gd name="T14" fmla="*/ 1 w 67"/>
                <a:gd name="T15" fmla="*/ 4 h 192"/>
                <a:gd name="T16" fmla="*/ 1 w 67"/>
                <a:gd name="T17" fmla="*/ 5 h 192"/>
                <a:gd name="T18" fmla="*/ 0 w 67"/>
                <a:gd name="T19" fmla="*/ 5 h 192"/>
                <a:gd name="T20" fmla="*/ 0 w 67"/>
                <a:gd name="T21" fmla="*/ 5 h 192"/>
                <a:gd name="T22" fmla="*/ 0 w 67"/>
                <a:gd name="T23" fmla="*/ 6 h 192"/>
                <a:gd name="T24" fmla="*/ 0 w 67"/>
                <a:gd name="T25" fmla="*/ 6 h 192"/>
                <a:gd name="T26" fmla="*/ 0 w 67"/>
                <a:gd name="T27" fmla="*/ 6 h 192"/>
                <a:gd name="T28" fmla="*/ 0 w 67"/>
                <a:gd name="T29" fmla="*/ 6 h 192"/>
                <a:gd name="T30" fmla="*/ 0 w 67"/>
                <a:gd name="T31" fmla="*/ 6 h 192"/>
                <a:gd name="T32" fmla="*/ 0 w 67"/>
                <a:gd name="T33" fmla="*/ 6 h 192"/>
                <a:gd name="T34" fmla="*/ 0 w 67"/>
                <a:gd name="T35" fmla="*/ 6 h 192"/>
                <a:gd name="T36" fmla="*/ 0 w 67"/>
                <a:gd name="T37" fmla="*/ 5 h 192"/>
                <a:gd name="T38" fmla="*/ 0 w 67"/>
                <a:gd name="T39" fmla="*/ 5 h 192"/>
                <a:gd name="T40" fmla="*/ 0 w 67"/>
                <a:gd name="T41" fmla="*/ 5 h 192"/>
                <a:gd name="T42" fmla="*/ 0 w 67"/>
                <a:gd name="T43" fmla="*/ 4 h 192"/>
                <a:gd name="T44" fmla="*/ 1 w 67"/>
                <a:gd name="T45" fmla="*/ 4 h 192"/>
                <a:gd name="T46" fmla="*/ 1 w 67"/>
                <a:gd name="T47" fmla="*/ 4 h 192"/>
                <a:gd name="T48" fmla="*/ 1 w 67"/>
                <a:gd name="T49" fmla="*/ 3 h 192"/>
                <a:gd name="T50" fmla="*/ 1 w 67"/>
                <a:gd name="T51" fmla="*/ 3 h 192"/>
                <a:gd name="T52" fmla="*/ 1 w 67"/>
                <a:gd name="T53" fmla="*/ 3 h 192"/>
                <a:gd name="T54" fmla="*/ 1 w 67"/>
                <a:gd name="T55" fmla="*/ 3 h 192"/>
                <a:gd name="T56" fmla="*/ 1 w 67"/>
                <a:gd name="T57" fmla="*/ 2 h 192"/>
                <a:gd name="T58" fmla="*/ 1 w 67"/>
                <a:gd name="T59" fmla="*/ 2 h 192"/>
                <a:gd name="T60" fmla="*/ 1 w 67"/>
                <a:gd name="T61" fmla="*/ 2 h 192"/>
                <a:gd name="T62" fmla="*/ 1 w 67"/>
                <a:gd name="T63" fmla="*/ 1 h 192"/>
                <a:gd name="T64" fmla="*/ 1 w 67"/>
                <a:gd name="T65" fmla="*/ 1 h 192"/>
                <a:gd name="T66" fmla="*/ 1 w 67"/>
                <a:gd name="T67" fmla="*/ 1 h 192"/>
                <a:gd name="T68" fmla="*/ 1 w 67"/>
                <a:gd name="T69" fmla="*/ 0 h 192"/>
                <a:gd name="T70" fmla="*/ 2 w 67"/>
                <a:gd name="T71" fmla="*/ 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 h="192">
                  <a:moveTo>
                    <a:pt x="67" y="24"/>
                  </a:moveTo>
                  <a:lnTo>
                    <a:pt x="65" y="32"/>
                  </a:lnTo>
                  <a:lnTo>
                    <a:pt x="65" y="41"/>
                  </a:lnTo>
                  <a:lnTo>
                    <a:pt x="63" y="47"/>
                  </a:lnTo>
                  <a:lnTo>
                    <a:pt x="63" y="57"/>
                  </a:lnTo>
                  <a:lnTo>
                    <a:pt x="63" y="64"/>
                  </a:lnTo>
                  <a:lnTo>
                    <a:pt x="61" y="70"/>
                  </a:lnTo>
                  <a:lnTo>
                    <a:pt x="59" y="78"/>
                  </a:lnTo>
                  <a:lnTo>
                    <a:pt x="57" y="85"/>
                  </a:lnTo>
                  <a:lnTo>
                    <a:pt x="56" y="91"/>
                  </a:lnTo>
                  <a:lnTo>
                    <a:pt x="54" y="99"/>
                  </a:lnTo>
                  <a:lnTo>
                    <a:pt x="52" y="104"/>
                  </a:lnTo>
                  <a:lnTo>
                    <a:pt x="50" y="112"/>
                  </a:lnTo>
                  <a:lnTo>
                    <a:pt x="46" y="116"/>
                  </a:lnTo>
                  <a:lnTo>
                    <a:pt x="44" y="121"/>
                  </a:lnTo>
                  <a:lnTo>
                    <a:pt x="42" y="125"/>
                  </a:lnTo>
                  <a:lnTo>
                    <a:pt x="40" y="131"/>
                  </a:lnTo>
                  <a:lnTo>
                    <a:pt x="37" y="137"/>
                  </a:lnTo>
                  <a:lnTo>
                    <a:pt x="35" y="140"/>
                  </a:lnTo>
                  <a:lnTo>
                    <a:pt x="31" y="146"/>
                  </a:lnTo>
                  <a:lnTo>
                    <a:pt x="29" y="150"/>
                  </a:lnTo>
                  <a:lnTo>
                    <a:pt x="23" y="156"/>
                  </a:lnTo>
                  <a:lnTo>
                    <a:pt x="21" y="159"/>
                  </a:lnTo>
                  <a:lnTo>
                    <a:pt x="18" y="165"/>
                  </a:lnTo>
                  <a:lnTo>
                    <a:pt x="16" y="171"/>
                  </a:lnTo>
                  <a:lnTo>
                    <a:pt x="8" y="178"/>
                  </a:lnTo>
                  <a:lnTo>
                    <a:pt x="4" y="184"/>
                  </a:lnTo>
                  <a:lnTo>
                    <a:pt x="0" y="190"/>
                  </a:lnTo>
                  <a:lnTo>
                    <a:pt x="0" y="192"/>
                  </a:lnTo>
                  <a:lnTo>
                    <a:pt x="0" y="190"/>
                  </a:lnTo>
                  <a:lnTo>
                    <a:pt x="2" y="186"/>
                  </a:lnTo>
                  <a:lnTo>
                    <a:pt x="2" y="180"/>
                  </a:lnTo>
                  <a:lnTo>
                    <a:pt x="8" y="175"/>
                  </a:lnTo>
                  <a:lnTo>
                    <a:pt x="8" y="171"/>
                  </a:lnTo>
                  <a:lnTo>
                    <a:pt x="10" y="165"/>
                  </a:lnTo>
                  <a:lnTo>
                    <a:pt x="12" y="161"/>
                  </a:lnTo>
                  <a:lnTo>
                    <a:pt x="14" y="157"/>
                  </a:lnTo>
                  <a:lnTo>
                    <a:pt x="16" y="152"/>
                  </a:lnTo>
                  <a:lnTo>
                    <a:pt x="19" y="148"/>
                  </a:lnTo>
                  <a:lnTo>
                    <a:pt x="21" y="142"/>
                  </a:lnTo>
                  <a:lnTo>
                    <a:pt x="23" y="138"/>
                  </a:lnTo>
                  <a:lnTo>
                    <a:pt x="23" y="133"/>
                  </a:lnTo>
                  <a:lnTo>
                    <a:pt x="27" y="127"/>
                  </a:lnTo>
                  <a:lnTo>
                    <a:pt x="29" y="121"/>
                  </a:lnTo>
                  <a:lnTo>
                    <a:pt x="31" y="118"/>
                  </a:lnTo>
                  <a:lnTo>
                    <a:pt x="33" y="112"/>
                  </a:lnTo>
                  <a:lnTo>
                    <a:pt x="35" y="108"/>
                  </a:lnTo>
                  <a:lnTo>
                    <a:pt x="37" y="102"/>
                  </a:lnTo>
                  <a:lnTo>
                    <a:pt x="38" y="99"/>
                  </a:lnTo>
                  <a:lnTo>
                    <a:pt x="40" y="95"/>
                  </a:lnTo>
                  <a:lnTo>
                    <a:pt x="42" y="91"/>
                  </a:lnTo>
                  <a:lnTo>
                    <a:pt x="44" y="87"/>
                  </a:lnTo>
                  <a:lnTo>
                    <a:pt x="44" y="83"/>
                  </a:lnTo>
                  <a:lnTo>
                    <a:pt x="46" y="80"/>
                  </a:lnTo>
                  <a:lnTo>
                    <a:pt x="46" y="78"/>
                  </a:lnTo>
                  <a:lnTo>
                    <a:pt x="46" y="74"/>
                  </a:lnTo>
                  <a:lnTo>
                    <a:pt x="46" y="68"/>
                  </a:lnTo>
                  <a:lnTo>
                    <a:pt x="46" y="64"/>
                  </a:lnTo>
                  <a:lnTo>
                    <a:pt x="48" y="59"/>
                  </a:lnTo>
                  <a:lnTo>
                    <a:pt x="50" y="53"/>
                  </a:lnTo>
                  <a:lnTo>
                    <a:pt x="50" y="47"/>
                  </a:lnTo>
                  <a:lnTo>
                    <a:pt x="50" y="40"/>
                  </a:lnTo>
                  <a:lnTo>
                    <a:pt x="52" y="32"/>
                  </a:lnTo>
                  <a:lnTo>
                    <a:pt x="52" y="26"/>
                  </a:lnTo>
                  <a:lnTo>
                    <a:pt x="54" y="21"/>
                  </a:lnTo>
                  <a:lnTo>
                    <a:pt x="54" y="13"/>
                  </a:lnTo>
                  <a:lnTo>
                    <a:pt x="56" y="9"/>
                  </a:lnTo>
                  <a:lnTo>
                    <a:pt x="56" y="5"/>
                  </a:lnTo>
                  <a:lnTo>
                    <a:pt x="56" y="2"/>
                  </a:lnTo>
                  <a:lnTo>
                    <a:pt x="56" y="0"/>
                  </a:lnTo>
                  <a:lnTo>
                    <a:pt x="6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 name="Freeform 39"/>
            <p:cNvSpPr>
              <a:spLocks/>
            </p:cNvSpPr>
            <p:nvPr/>
          </p:nvSpPr>
          <p:spPr bwMode="auto">
            <a:xfrm>
              <a:off x="3194" y="1952"/>
              <a:ext cx="88" cy="25"/>
            </a:xfrm>
            <a:custGeom>
              <a:avLst/>
              <a:gdLst>
                <a:gd name="T0" fmla="*/ 1 w 177"/>
                <a:gd name="T1" fmla="*/ 1 h 49"/>
                <a:gd name="T2" fmla="*/ 1 w 177"/>
                <a:gd name="T3" fmla="*/ 1 h 49"/>
                <a:gd name="T4" fmla="*/ 1 w 177"/>
                <a:gd name="T5" fmla="*/ 1 h 49"/>
                <a:gd name="T6" fmla="*/ 1 w 177"/>
                <a:gd name="T7" fmla="*/ 0 h 49"/>
                <a:gd name="T8" fmla="*/ 1 w 177"/>
                <a:gd name="T9" fmla="*/ 0 h 49"/>
                <a:gd name="T10" fmla="*/ 1 w 177"/>
                <a:gd name="T11" fmla="*/ 0 h 49"/>
                <a:gd name="T12" fmla="*/ 2 w 177"/>
                <a:gd name="T13" fmla="*/ 0 h 49"/>
                <a:gd name="T14" fmla="*/ 2 w 177"/>
                <a:gd name="T15" fmla="*/ 0 h 49"/>
                <a:gd name="T16" fmla="*/ 2 w 177"/>
                <a:gd name="T17" fmla="*/ 0 h 49"/>
                <a:gd name="T18" fmla="*/ 2 w 177"/>
                <a:gd name="T19" fmla="*/ 0 h 49"/>
                <a:gd name="T20" fmla="*/ 2 w 177"/>
                <a:gd name="T21" fmla="*/ 1 h 49"/>
                <a:gd name="T22" fmla="*/ 3 w 177"/>
                <a:gd name="T23" fmla="*/ 1 h 49"/>
                <a:gd name="T24" fmla="*/ 3 w 177"/>
                <a:gd name="T25" fmla="*/ 1 h 49"/>
                <a:gd name="T26" fmla="*/ 3 w 177"/>
                <a:gd name="T27" fmla="*/ 1 h 49"/>
                <a:gd name="T28" fmla="*/ 3 w 177"/>
                <a:gd name="T29" fmla="*/ 1 h 49"/>
                <a:gd name="T30" fmla="*/ 3 w 177"/>
                <a:gd name="T31" fmla="*/ 1 h 49"/>
                <a:gd name="T32" fmla="*/ 4 w 177"/>
                <a:gd name="T33" fmla="*/ 1 h 49"/>
                <a:gd name="T34" fmla="*/ 4 w 177"/>
                <a:gd name="T35" fmla="*/ 1 h 49"/>
                <a:gd name="T36" fmla="*/ 4 w 177"/>
                <a:gd name="T37" fmla="*/ 1 h 49"/>
                <a:gd name="T38" fmla="*/ 4 w 177"/>
                <a:gd name="T39" fmla="*/ 1 h 49"/>
                <a:gd name="T40" fmla="*/ 4 w 177"/>
                <a:gd name="T41" fmla="*/ 1 h 49"/>
                <a:gd name="T42" fmla="*/ 4 w 177"/>
                <a:gd name="T43" fmla="*/ 1 h 49"/>
                <a:gd name="T44" fmla="*/ 4 w 177"/>
                <a:gd name="T45" fmla="*/ 1 h 49"/>
                <a:gd name="T46" fmla="*/ 4 w 177"/>
                <a:gd name="T47" fmla="*/ 1 h 49"/>
                <a:gd name="T48" fmla="*/ 5 w 177"/>
                <a:gd name="T49" fmla="*/ 2 h 49"/>
                <a:gd name="T50" fmla="*/ 5 w 177"/>
                <a:gd name="T51" fmla="*/ 2 h 49"/>
                <a:gd name="T52" fmla="*/ 5 w 177"/>
                <a:gd name="T53" fmla="*/ 2 h 49"/>
                <a:gd name="T54" fmla="*/ 5 w 177"/>
                <a:gd name="T55" fmla="*/ 2 h 49"/>
                <a:gd name="T56" fmla="*/ 5 w 177"/>
                <a:gd name="T57" fmla="*/ 2 h 49"/>
                <a:gd name="T58" fmla="*/ 5 w 177"/>
                <a:gd name="T59" fmla="*/ 2 h 49"/>
                <a:gd name="T60" fmla="*/ 5 w 177"/>
                <a:gd name="T61" fmla="*/ 2 h 49"/>
                <a:gd name="T62" fmla="*/ 5 w 177"/>
                <a:gd name="T63" fmla="*/ 2 h 49"/>
                <a:gd name="T64" fmla="*/ 5 w 177"/>
                <a:gd name="T65" fmla="*/ 2 h 49"/>
                <a:gd name="T66" fmla="*/ 5 w 177"/>
                <a:gd name="T67" fmla="*/ 2 h 49"/>
                <a:gd name="T68" fmla="*/ 4 w 177"/>
                <a:gd name="T69" fmla="*/ 2 h 49"/>
                <a:gd name="T70" fmla="*/ 4 w 177"/>
                <a:gd name="T71" fmla="*/ 2 h 49"/>
                <a:gd name="T72" fmla="*/ 4 w 177"/>
                <a:gd name="T73" fmla="*/ 1 h 49"/>
                <a:gd name="T74" fmla="*/ 4 w 177"/>
                <a:gd name="T75" fmla="*/ 1 h 49"/>
                <a:gd name="T76" fmla="*/ 3 w 177"/>
                <a:gd name="T77" fmla="*/ 1 h 49"/>
                <a:gd name="T78" fmla="*/ 3 w 177"/>
                <a:gd name="T79" fmla="*/ 1 h 49"/>
                <a:gd name="T80" fmla="*/ 3 w 177"/>
                <a:gd name="T81" fmla="*/ 1 h 49"/>
                <a:gd name="T82" fmla="*/ 3 w 177"/>
                <a:gd name="T83" fmla="*/ 1 h 49"/>
                <a:gd name="T84" fmla="*/ 3 w 177"/>
                <a:gd name="T85" fmla="*/ 1 h 49"/>
                <a:gd name="T86" fmla="*/ 2 w 177"/>
                <a:gd name="T87" fmla="*/ 1 h 49"/>
                <a:gd name="T88" fmla="*/ 2 w 177"/>
                <a:gd name="T89" fmla="*/ 1 h 49"/>
                <a:gd name="T90" fmla="*/ 2 w 177"/>
                <a:gd name="T91" fmla="*/ 1 h 49"/>
                <a:gd name="T92" fmla="*/ 2 w 177"/>
                <a:gd name="T93" fmla="*/ 1 h 49"/>
                <a:gd name="T94" fmla="*/ 2 w 177"/>
                <a:gd name="T95" fmla="*/ 1 h 49"/>
                <a:gd name="T96" fmla="*/ 1 w 177"/>
                <a:gd name="T97" fmla="*/ 1 h 49"/>
                <a:gd name="T98" fmla="*/ 1 w 177"/>
                <a:gd name="T99" fmla="*/ 1 h 49"/>
                <a:gd name="T100" fmla="*/ 1 w 177"/>
                <a:gd name="T101" fmla="*/ 1 h 49"/>
                <a:gd name="T102" fmla="*/ 1 w 177"/>
                <a:gd name="T103" fmla="*/ 1 h 49"/>
                <a:gd name="T104" fmla="*/ 1 w 177"/>
                <a:gd name="T105" fmla="*/ 1 h 49"/>
                <a:gd name="T106" fmla="*/ 0 w 177"/>
                <a:gd name="T107" fmla="*/ 1 h 49"/>
                <a:gd name="T108" fmla="*/ 1 w 177"/>
                <a:gd name="T109" fmla="*/ 1 h 49"/>
                <a:gd name="T110" fmla="*/ 1 w 177"/>
                <a:gd name="T111" fmla="*/ 1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7" h="49">
                  <a:moveTo>
                    <a:pt x="34" y="7"/>
                  </a:moveTo>
                  <a:lnTo>
                    <a:pt x="38" y="3"/>
                  </a:lnTo>
                  <a:lnTo>
                    <a:pt x="44" y="3"/>
                  </a:lnTo>
                  <a:lnTo>
                    <a:pt x="50" y="0"/>
                  </a:lnTo>
                  <a:lnTo>
                    <a:pt x="55" y="0"/>
                  </a:lnTo>
                  <a:lnTo>
                    <a:pt x="61" y="0"/>
                  </a:lnTo>
                  <a:lnTo>
                    <a:pt x="67" y="0"/>
                  </a:lnTo>
                  <a:lnTo>
                    <a:pt x="74" y="0"/>
                  </a:lnTo>
                  <a:lnTo>
                    <a:pt x="82" y="0"/>
                  </a:lnTo>
                  <a:lnTo>
                    <a:pt x="88" y="0"/>
                  </a:lnTo>
                  <a:lnTo>
                    <a:pt x="93" y="1"/>
                  </a:lnTo>
                  <a:lnTo>
                    <a:pt x="99" y="3"/>
                  </a:lnTo>
                  <a:lnTo>
                    <a:pt x="107" y="5"/>
                  </a:lnTo>
                  <a:lnTo>
                    <a:pt x="112" y="5"/>
                  </a:lnTo>
                  <a:lnTo>
                    <a:pt x="118" y="7"/>
                  </a:lnTo>
                  <a:lnTo>
                    <a:pt x="124" y="9"/>
                  </a:lnTo>
                  <a:lnTo>
                    <a:pt x="129" y="11"/>
                  </a:lnTo>
                  <a:lnTo>
                    <a:pt x="133" y="13"/>
                  </a:lnTo>
                  <a:lnTo>
                    <a:pt x="137" y="15"/>
                  </a:lnTo>
                  <a:lnTo>
                    <a:pt x="143" y="17"/>
                  </a:lnTo>
                  <a:lnTo>
                    <a:pt x="146" y="20"/>
                  </a:lnTo>
                  <a:lnTo>
                    <a:pt x="150" y="22"/>
                  </a:lnTo>
                  <a:lnTo>
                    <a:pt x="154" y="26"/>
                  </a:lnTo>
                  <a:lnTo>
                    <a:pt x="158" y="30"/>
                  </a:lnTo>
                  <a:lnTo>
                    <a:pt x="162" y="34"/>
                  </a:lnTo>
                  <a:lnTo>
                    <a:pt x="167" y="38"/>
                  </a:lnTo>
                  <a:lnTo>
                    <a:pt x="171" y="45"/>
                  </a:lnTo>
                  <a:lnTo>
                    <a:pt x="175" y="49"/>
                  </a:lnTo>
                  <a:lnTo>
                    <a:pt x="177" y="49"/>
                  </a:lnTo>
                  <a:lnTo>
                    <a:pt x="175" y="49"/>
                  </a:lnTo>
                  <a:lnTo>
                    <a:pt x="171" y="49"/>
                  </a:lnTo>
                  <a:lnTo>
                    <a:pt x="169" y="45"/>
                  </a:lnTo>
                  <a:lnTo>
                    <a:pt x="164" y="45"/>
                  </a:lnTo>
                  <a:lnTo>
                    <a:pt x="160" y="41"/>
                  </a:lnTo>
                  <a:lnTo>
                    <a:pt x="152" y="38"/>
                  </a:lnTo>
                  <a:lnTo>
                    <a:pt x="146" y="34"/>
                  </a:lnTo>
                  <a:lnTo>
                    <a:pt x="139" y="32"/>
                  </a:lnTo>
                  <a:lnTo>
                    <a:pt x="133" y="28"/>
                  </a:lnTo>
                  <a:lnTo>
                    <a:pt x="124" y="26"/>
                  </a:lnTo>
                  <a:lnTo>
                    <a:pt x="116" y="22"/>
                  </a:lnTo>
                  <a:lnTo>
                    <a:pt x="110" y="19"/>
                  </a:lnTo>
                  <a:lnTo>
                    <a:pt x="103" y="17"/>
                  </a:lnTo>
                  <a:lnTo>
                    <a:pt x="97" y="17"/>
                  </a:lnTo>
                  <a:lnTo>
                    <a:pt x="89" y="15"/>
                  </a:lnTo>
                  <a:lnTo>
                    <a:pt x="86" y="15"/>
                  </a:lnTo>
                  <a:lnTo>
                    <a:pt x="82" y="13"/>
                  </a:lnTo>
                  <a:lnTo>
                    <a:pt x="76" y="13"/>
                  </a:lnTo>
                  <a:lnTo>
                    <a:pt x="69" y="13"/>
                  </a:lnTo>
                  <a:lnTo>
                    <a:pt x="63" y="13"/>
                  </a:lnTo>
                  <a:lnTo>
                    <a:pt x="55" y="13"/>
                  </a:lnTo>
                  <a:lnTo>
                    <a:pt x="50" y="15"/>
                  </a:lnTo>
                  <a:lnTo>
                    <a:pt x="42" y="15"/>
                  </a:lnTo>
                  <a:lnTo>
                    <a:pt x="34" y="17"/>
                  </a:lnTo>
                  <a:lnTo>
                    <a:pt x="0" y="20"/>
                  </a:lnTo>
                  <a:lnTo>
                    <a:pt x="3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 name="Freeform 40"/>
            <p:cNvSpPr>
              <a:spLocks/>
            </p:cNvSpPr>
            <p:nvPr/>
          </p:nvSpPr>
          <p:spPr bwMode="auto">
            <a:xfrm>
              <a:off x="3271" y="2314"/>
              <a:ext cx="110" cy="38"/>
            </a:xfrm>
            <a:custGeom>
              <a:avLst/>
              <a:gdLst>
                <a:gd name="T0" fmla="*/ 2 w 218"/>
                <a:gd name="T1" fmla="*/ 2 h 76"/>
                <a:gd name="T2" fmla="*/ 3 w 218"/>
                <a:gd name="T3" fmla="*/ 2 h 76"/>
                <a:gd name="T4" fmla="*/ 3 w 218"/>
                <a:gd name="T5" fmla="*/ 2 h 76"/>
                <a:gd name="T6" fmla="*/ 3 w 218"/>
                <a:gd name="T7" fmla="*/ 2 h 76"/>
                <a:gd name="T8" fmla="*/ 4 w 218"/>
                <a:gd name="T9" fmla="*/ 2 h 76"/>
                <a:gd name="T10" fmla="*/ 4 w 218"/>
                <a:gd name="T11" fmla="*/ 2 h 76"/>
                <a:gd name="T12" fmla="*/ 4 w 218"/>
                <a:gd name="T13" fmla="*/ 2 h 76"/>
                <a:gd name="T14" fmla="*/ 5 w 218"/>
                <a:gd name="T15" fmla="*/ 2 h 76"/>
                <a:gd name="T16" fmla="*/ 5 w 218"/>
                <a:gd name="T17" fmla="*/ 2 h 76"/>
                <a:gd name="T18" fmla="*/ 5 w 218"/>
                <a:gd name="T19" fmla="*/ 2 h 76"/>
                <a:gd name="T20" fmla="*/ 5 w 218"/>
                <a:gd name="T21" fmla="*/ 2 h 76"/>
                <a:gd name="T22" fmla="*/ 6 w 218"/>
                <a:gd name="T23" fmla="*/ 2 h 76"/>
                <a:gd name="T24" fmla="*/ 6 w 218"/>
                <a:gd name="T25" fmla="*/ 2 h 76"/>
                <a:gd name="T26" fmla="*/ 7 w 218"/>
                <a:gd name="T27" fmla="*/ 2 h 76"/>
                <a:gd name="T28" fmla="*/ 7 w 218"/>
                <a:gd name="T29" fmla="*/ 1 h 76"/>
                <a:gd name="T30" fmla="*/ 7 w 218"/>
                <a:gd name="T31" fmla="*/ 1 h 76"/>
                <a:gd name="T32" fmla="*/ 7 w 218"/>
                <a:gd name="T33" fmla="*/ 1 h 76"/>
                <a:gd name="T34" fmla="*/ 7 w 218"/>
                <a:gd name="T35" fmla="*/ 1 h 76"/>
                <a:gd name="T36" fmla="*/ 7 w 218"/>
                <a:gd name="T37" fmla="*/ 1 h 76"/>
                <a:gd name="T38" fmla="*/ 7 w 218"/>
                <a:gd name="T39" fmla="*/ 2 h 76"/>
                <a:gd name="T40" fmla="*/ 6 w 218"/>
                <a:gd name="T41" fmla="*/ 2 h 76"/>
                <a:gd name="T42" fmla="*/ 6 w 218"/>
                <a:gd name="T43" fmla="*/ 2 h 76"/>
                <a:gd name="T44" fmla="*/ 6 w 218"/>
                <a:gd name="T45" fmla="*/ 2 h 76"/>
                <a:gd name="T46" fmla="*/ 5 w 218"/>
                <a:gd name="T47" fmla="*/ 2 h 76"/>
                <a:gd name="T48" fmla="*/ 5 w 218"/>
                <a:gd name="T49" fmla="*/ 2 h 76"/>
                <a:gd name="T50" fmla="*/ 5 w 218"/>
                <a:gd name="T51" fmla="*/ 3 h 76"/>
                <a:gd name="T52" fmla="*/ 5 w 218"/>
                <a:gd name="T53" fmla="*/ 3 h 76"/>
                <a:gd name="T54" fmla="*/ 4 w 218"/>
                <a:gd name="T55" fmla="*/ 3 h 76"/>
                <a:gd name="T56" fmla="*/ 4 w 218"/>
                <a:gd name="T57" fmla="*/ 3 h 76"/>
                <a:gd name="T58" fmla="*/ 4 w 218"/>
                <a:gd name="T59" fmla="*/ 3 h 76"/>
                <a:gd name="T60" fmla="*/ 3 w 218"/>
                <a:gd name="T61" fmla="*/ 3 h 76"/>
                <a:gd name="T62" fmla="*/ 3 w 218"/>
                <a:gd name="T63" fmla="*/ 3 h 76"/>
                <a:gd name="T64" fmla="*/ 3 w 218"/>
                <a:gd name="T65" fmla="*/ 3 h 76"/>
                <a:gd name="T66" fmla="*/ 2 w 218"/>
                <a:gd name="T67" fmla="*/ 3 h 76"/>
                <a:gd name="T68" fmla="*/ 2 w 218"/>
                <a:gd name="T69" fmla="*/ 2 h 76"/>
                <a:gd name="T70" fmla="*/ 2 w 218"/>
                <a:gd name="T71" fmla="*/ 2 h 76"/>
                <a:gd name="T72" fmla="*/ 1 w 218"/>
                <a:gd name="T73" fmla="*/ 2 h 76"/>
                <a:gd name="T74" fmla="*/ 1 w 218"/>
                <a:gd name="T75" fmla="*/ 2 h 76"/>
                <a:gd name="T76" fmla="*/ 1 w 218"/>
                <a:gd name="T77" fmla="*/ 2 h 76"/>
                <a:gd name="T78" fmla="*/ 1 w 218"/>
                <a:gd name="T79" fmla="*/ 1 h 76"/>
                <a:gd name="T80" fmla="*/ 1 w 218"/>
                <a:gd name="T81" fmla="*/ 1 h 76"/>
                <a:gd name="T82" fmla="*/ 1 w 218"/>
                <a:gd name="T83" fmla="*/ 1 h 76"/>
                <a:gd name="T84" fmla="*/ 0 w 218"/>
                <a:gd name="T85" fmla="*/ 0 h 76"/>
                <a:gd name="T86" fmla="*/ 1 w 218"/>
                <a:gd name="T87" fmla="*/ 1 h 76"/>
                <a:gd name="T88" fmla="*/ 1 w 218"/>
                <a:gd name="T89" fmla="*/ 1 h 76"/>
                <a:gd name="T90" fmla="*/ 2 w 218"/>
                <a:gd name="T91" fmla="*/ 1 h 76"/>
                <a:gd name="T92" fmla="*/ 2 w 218"/>
                <a:gd name="T93" fmla="*/ 2 h 76"/>
                <a:gd name="T94" fmla="*/ 2 w 218"/>
                <a:gd name="T95" fmla="*/ 2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8" h="76">
                  <a:moveTo>
                    <a:pt x="44" y="38"/>
                  </a:moveTo>
                  <a:lnTo>
                    <a:pt x="51" y="44"/>
                  </a:lnTo>
                  <a:lnTo>
                    <a:pt x="61" y="49"/>
                  </a:lnTo>
                  <a:lnTo>
                    <a:pt x="65" y="51"/>
                  </a:lnTo>
                  <a:lnTo>
                    <a:pt x="68" y="53"/>
                  </a:lnTo>
                  <a:lnTo>
                    <a:pt x="74" y="55"/>
                  </a:lnTo>
                  <a:lnTo>
                    <a:pt x="78" y="55"/>
                  </a:lnTo>
                  <a:lnTo>
                    <a:pt x="85" y="57"/>
                  </a:lnTo>
                  <a:lnTo>
                    <a:pt x="93" y="59"/>
                  </a:lnTo>
                  <a:lnTo>
                    <a:pt x="99" y="61"/>
                  </a:lnTo>
                  <a:lnTo>
                    <a:pt x="108" y="63"/>
                  </a:lnTo>
                  <a:lnTo>
                    <a:pt x="114" y="61"/>
                  </a:lnTo>
                  <a:lnTo>
                    <a:pt x="118" y="61"/>
                  </a:lnTo>
                  <a:lnTo>
                    <a:pt x="125" y="59"/>
                  </a:lnTo>
                  <a:lnTo>
                    <a:pt x="129" y="59"/>
                  </a:lnTo>
                  <a:lnTo>
                    <a:pt x="135" y="57"/>
                  </a:lnTo>
                  <a:lnTo>
                    <a:pt x="139" y="57"/>
                  </a:lnTo>
                  <a:lnTo>
                    <a:pt x="142" y="55"/>
                  </a:lnTo>
                  <a:lnTo>
                    <a:pt x="146" y="55"/>
                  </a:lnTo>
                  <a:lnTo>
                    <a:pt x="148" y="53"/>
                  </a:lnTo>
                  <a:lnTo>
                    <a:pt x="152" y="53"/>
                  </a:lnTo>
                  <a:lnTo>
                    <a:pt x="156" y="51"/>
                  </a:lnTo>
                  <a:lnTo>
                    <a:pt x="161" y="49"/>
                  </a:lnTo>
                  <a:lnTo>
                    <a:pt x="167" y="48"/>
                  </a:lnTo>
                  <a:lnTo>
                    <a:pt x="173" y="46"/>
                  </a:lnTo>
                  <a:lnTo>
                    <a:pt x="180" y="42"/>
                  </a:lnTo>
                  <a:lnTo>
                    <a:pt x="186" y="40"/>
                  </a:lnTo>
                  <a:lnTo>
                    <a:pt x="192" y="36"/>
                  </a:lnTo>
                  <a:lnTo>
                    <a:pt x="198" y="34"/>
                  </a:lnTo>
                  <a:lnTo>
                    <a:pt x="203" y="32"/>
                  </a:lnTo>
                  <a:lnTo>
                    <a:pt x="207" y="30"/>
                  </a:lnTo>
                  <a:lnTo>
                    <a:pt x="213" y="29"/>
                  </a:lnTo>
                  <a:lnTo>
                    <a:pt x="215" y="29"/>
                  </a:lnTo>
                  <a:lnTo>
                    <a:pt x="217" y="27"/>
                  </a:lnTo>
                  <a:lnTo>
                    <a:pt x="218" y="27"/>
                  </a:lnTo>
                  <a:lnTo>
                    <a:pt x="217" y="27"/>
                  </a:lnTo>
                  <a:lnTo>
                    <a:pt x="215" y="29"/>
                  </a:lnTo>
                  <a:lnTo>
                    <a:pt x="211" y="30"/>
                  </a:lnTo>
                  <a:lnTo>
                    <a:pt x="205" y="34"/>
                  </a:lnTo>
                  <a:lnTo>
                    <a:pt x="198" y="38"/>
                  </a:lnTo>
                  <a:lnTo>
                    <a:pt x="190" y="42"/>
                  </a:lnTo>
                  <a:lnTo>
                    <a:pt x="184" y="46"/>
                  </a:lnTo>
                  <a:lnTo>
                    <a:pt x="180" y="48"/>
                  </a:lnTo>
                  <a:lnTo>
                    <a:pt x="177" y="49"/>
                  </a:lnTo>
                  <a:lnTo>
                    <a:pt x="173" y="53"/>
                  </a:lnTo>
                  <a:lnTo>
                    <a:pt x="167" y="53"/>
                  </a:lnTo>
                  <a:lnTo>
                    <a:pt x="163" y="55"/>
                  </a:lnTo>
                  <a:lnTo>
                    <a:pt x="158" y="59"/>
                  </a:lnTo>
                  <a:lnTo>
                    <a:pt x="154" y="61"/>
                  </a:lnTo>
                  <a:lnTo>
                    <a:pt x="148" y="63"/>
                  </a:lnTo>
                  <a:lnTo>
                    <a:pt x="144" y="65"/>
                  </a:lnTo>
                  <a:lnTo>
                    <a:pt x="139" y="67"/>
                  </a:lnTo>
                  <a:lnTo>
                    <a:pt x="135" y="70"/>
                  </a:lnTo>
                  <a:lnTo>
                    <a:pt x="129" y="70"/>
                  </a:lnTo>
                  <a:lnTo>
                    <a:pt x="125" y="72"/>
                  </a:lnTo>
                  <a:lnTo>
                    <a:pt x="120" y="74"/>
                  </a:lnTo>
                  <a:lnTo>
                    <a:pt x="114" y="74"/>
                  </a:lnTo>
                  <a:lnTo>
                    <a:pt x="110" y="76"/>
                  </a:lnTo>
                  <a:lnTo>
                    <a:pt x="108" y="76"/>
                  </a:lnTo>
                  <a:lnTo>
                    <a:pt x="103" y="76"/>
                  </a:lnTo>
                  <a:lnTo>
                    <a:pt x="101" y="76"/>
                  </a:lnTo>
                  <a:lnTo>
                    <a:pt x="93" y="76"/>
                  </a:lnTo>
                  <a:lnTo>
                    <a:pt x="85" y="74"/>
                  </a:lnTo>
                  <a:lnTo>
                    <a:pt x="80" y="74"/>
                  </a:lnTo>
                  <a:lnTo>
                    <a:pt x="70" y="72"/>
                  </a:lnTo>
                  <a:lnTo>
                    <a:pt x="65" y="70"/>
                  </a:lnTo>
                  <a:lnTo>
                    <a:pt x="59" y="67"/>
                  </a:lnTo>
                  <a:lnTo>
                    <a:pt x="51" y="65"/>
                  </a:lnTo>
                  <a:lnTo>
                    <a:pt x="47" y="63"/>
                  </a:lnTo>
                  <a:lnTo>
                    <a:pt x="42" y="61"/>
                  </a:lnTo>
                  <a:lnTo>
                    <a:pt x="38" y="59"/>
                  </a:lnTo>
                  <a:lnTo>
                    <a:pt x="34" y="57"/>
                  </a:lnTo>
                  <a:lnTo>
                    <a:pt x="30" y="55"/>
                  </a:lnTo>
                  <a:lnTo>
                    <a:pt x="27" y="53"/>
                  </a:lnTo>
                  <a:lnTo>
                    <a:pt x="25" y="53"/>
                  </a:lnTo>
                  <a:lnTo>
                    <a:pt x="23" y="49"/>
                  </a:lnTo>
                  <a:lnTo>
                    <a:pt x="19" y="42"/>
                  </a:lnTo>
                  <a:lnTo>
                    <a:pt x="17" y="38"/>
                  </a:lnTo>
                  <a:lnTo>
                    <a:pt x="15" y="34"/>
                  </a:lnTo>
                  <a:lnTo>
                    <a:pt x="13" y="30"/>
                  </a:lnTo>
                  <a:lnTo>
                    <a:pt x="11" y="25"/>
                  </a:lnTo>
                  <a:lnTo>
                    <a:pt x="8" y="19"/>
                  </a:lnTo>
                  <a:lnTo>
                    <a:pt x="6" y="13"/>
                  </a:lnTo>
                  <a:lnTo>
                    <a:pt x="4" y="10"/>
                  </a:lnTo>
                  <a:lnTo>
                    <a:pt x="0" y="6"/>
                  </a:lnTo>
                  <a:lnTo>
                    <a:pt x="0" y="0"/>
                  </a:lnTo>
                  <a:lnTo>
                    <a:pt x="6" y="2"/>
                  </a:lnTo>
                  <a:lnTo>
                    <a:pt x="11" y="6"/>
                  </a:lnTo>
                  <a:lnTo>
                    <a:pt x="19" y="13"/>
                  </a:lnTo>
                  <a:lnTo>
                    <a:pt x="27" y="19"/>
                  </a:lnTo>
                  <a:lnTo>
                    <a:pt x="34" y="25"/>
                  </a:lnTo>
                  <a:lnTo>
                    <a:pt x="38" y="32"/>
                  </a:lnTo>
                  <a:lnTo>
                    <a:pt x="42" y="36"/>
                  </a:lnTo>
                  <a:lnTo>
                    <a:pt x="4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 name="Freeform 41"/>
            <p:cNvSpPr>
              <a:spLocks/>
            </p:cNvSpPr>
            <p:nvPr/>
          </p:nvSpPr>
          <p:spPr bwMode="auto">
            <a:xfrm>
              <a:off x="2821" y="2179"/>
              <a:ext cx="34" cy="71"/>
            </a:xfrm>
            <a:custGeom>
              <a:avLst/>
              <a:gdLst>
                <a:gd name="T0" fmla="*/ 0 w 69"/>
                <a:gd name="T1" fmla="*/ 1 h 143"/>
                <a:gd name="T2" fmla="*/ 0 w 69"/>
                <a:gd name="T3" fmla="*/ 1 h 143"/>
                <a:gd name="T4" fmla="*/ 0 w 69"/>
                <a:gd name="T5" fmla="*/ 1 h 143"/>
                <a:gd name="T6" fmla="*/ 0 w 69"/>
                <a:gd name="T7" fmla="*/ 1 h 143"/>
                <a:gd name="T8" fmla="*/ 0 w 69"/>
                <a:gd name="T9" fmla="*/ 2 h 143"/>
                <a:gd name="T10" fmla="*/ 0 w 69"/>
                <a:gd name="T11" fmla="*/ 2 h 143"/>
                <a:gd name="T12" fmla="*/ 0 w 69"/>
                <a:gd name="T13" fmla="*/ 2 h 143"/>
                <a:gd name="T14" fmla="*/ 0 w 69"/>
                <a:gd name="T15" fmla="*/ 2 h 143"/>
                <a:gd name="T16" fmla="*/ 0 w 69"/>
                <a:gd name="T17" fmla="*/ 2 h 143"/>
                <a:gd name="T18" fmla="*/ 0 w 69"/>
                <a:gd name="T19" fmla="*/ 3 h 143"/>
                <a:gd name="T20" fmla="*/ 0 w 69"/>
                <a:gd name="T21" fmla="*/ 3 h 143"/>
                <a:gd name="T22" fmla="*/ 0 w 69"/>
                <a:gd name="T23" fmla="*/ 3 h 143"/>
                <a:gd name="T24" fmla="*/ 0 w 69"/>
                <a:gd name="T25" fmla="*/ 3 h 143"/>
                <a:gd name="T26" fmla="*/ 0 w 69"/>
                <a:gd name="T27" fmla="*/ 3 h 143"/>
                <a:gd name="T28" fmla="*/ 0 w 69"/>
                <a:gd name="T29" fmla="*/ 4 h 143"/>
                <a:gd name="T30" fmla="*/ 0 w 69"/>
                <a:gd name="T31" fmla="*/ 4 h 143"/>
                <a:gd name="T32" fmla="*/ 0 w 69"/>
                <a:gd name="T33" fmla="*/ 4 h 143"/>
                <a:gd name="T34" fmla="*/ 0 w 69"/>
                <a:gd name="T35" fmla="*/ 4 h 143"/>
                <a:gd name="T36" fmla="*/ 0 w 69"/>
                <a:gd name="T37" fmla="*/ 4 h 143"/>
                <a:gd name="T38" fmla="*/ 2 w 69"/>
                <a:gd name="T39" fmla="*/ 2 h 143"/>
                <a:gd name="T40" fmla="*/ 2 w 69"/>
                <a:gd name="T41" fmla="*/ 3 h 143"/>
                <a:gd name="T42" fmla="*/ 1 w 69"/>
                <a:gd name="T43" fmla="*/ 3 h 143"/>
                <a:gd name="T44" fmla="*/ 1 w 69"/>
                <a:gd name="T45" fmla="*/ 3 h 143"/>
                <a:gd name="T46" fmla="*/ 1 w 69"/>
                <a:gd name="T47" fmla="*/ 3 h 143"/>
                <a:gd name="T48" fmla="*/ 1 w 69"/>
                <a:gd name="T49" fmla="*/ 3 h 143"/>
                <a:gd name="T50" fmla="*/ 1 w 69"/>
                <a:gd name="T51" fmla="*/ 3 h 143"/>
                <a:gd name="T52" fmla="*/ 1 w 69"/>
                <a:gd name="T53" fmla="*/ 3 h 143"/>
                <a:gd name="T54" fmla="*/ 0 w 69"/>
                <a:gd name="T55" fmla="*/ 3 h 143"/>
                <a:gd name="T56" fmla="*/ 0 w 69"/>
                <a:gd name="T57" fmla="*/ 3 h 143"/>
                <a:gd name="T58" fmla="*/ 0 w 69"/>
                <a:gd name="T59" fmla="*/ 3 h 143"/>
                <a:gd name="T60" fmla="*/ 0 w 69"/>
                <a:gd name="T61" fmla="*/ 3 h 143"/>
                <a:gd name="T62" fmla="*/ 0 w 69"/>
                <a:gd name="T63" fmla="*/ 3 h 143"/>
                <a:gd name="T64" fmla="*/ 0 w 69"/>
                <a:gd name="T65" fmla="*/ 2 h 143"/>
                <a:gd name="T66" fmla="*/ 0 w 69"/>
                <a:gd name="T67" fmla="*/ 2 h 143"/>
                <a:gd name="T68" fmla="*/ 0 w 69"/>
                <a:gd name="T69" fmla="*/ 2 h 143"/>
                <a:gd name="T70" fmla="*/ 0 w 69"/>
                <a:gd name="T71" fmla="*/ 2 h 143"/>
                <a:gd name="T72" fmla="*/ 0 w 69"/>
                <a:gd name="T73" fmla="*/ 2 h 143"/>
                <a:gd name="T74" fmla="*/ 0 w 69"/>
                <a:gd name="T75" fmla="*/ 2 h 143"/>
                <a:gd name="T76" fmla="*/ 0 w 69"/>
                <a:gd name="T77" fmla="*/ 1 h 143"/>
                <a:gd name="T78" fmla="*/ 0 w 69"/>
                <a:gd name="T79" fmla="*/ 1 h 143"/>
                <a:gd name="T80" fmla="*/ 0 w 69"/>
                <a:gd name="T81" fmla="*/ 1 h 143"/>
                <a:gd name="T82" fmla="*/ 0 w 69"/>
                <a:gd name="T83" fmla="*/ 1 h 143"/>
                <a:gd name="T84" fmla="*/ 0 w 69"/>
                <a:gd name="T85" fmla="*/ 1 h 143"/>
                <a:gd name="T86" fmla="*/ 0 w 69"/>
                <a:gd name="T87" fmla="*/ 1 h 143"/>
                <a:gd name="T88" fmla="*/ 0 w 69"/>
                <a:gd name="T89" fmla="*/ 1 h 143"/>
                <a:gd name="T90" fmla="*/ 0 w 69"/>
                <a:gd name="T91" fmla="*/ 0 h 143"/>
                <a:gd name="T92" fmla="*/ 0 w 69"/>
                <a:gd name="T93" fmla="*/ 0 h 143"/>
                <a:gd name="T94" fmla="*/ 0 w 69"/>
                <a:gd name="T95" fmla="*/ 0 h 143"/>
                <a:gd name="T96" fmla="*/ 0 w 69"/>
                <a:gd name="T97" fmla="*/ 0 h 143"/>
                <a:gd name="T98" fmla="*/ 0 w 69"/>
                <a:gd name="T99" fmla="*/ 0 h 143"/>
                <a:gd name="T100" fmla="*/ 0 w 69"/>
                <a:gd name="T101" fmla="*/ 0 h 143"/>
                <a:gd name="T102" fmla="*/ 0 w 69"/>
                <a:gd name="T103" fmla="*/ 0 h 143"/>
                <a:gd name="T104" fmla="*/ 0 w 69"/>
                <a:gd name="T105" fmla="*/ 0 h 143"/>
                <a:gd name="T106" fmla="*/ 0 w 69"/>
                <a:gd name="T107" fmla="*/ 0 h 143"/>
                <a:gd name="T108" fmla="*/ 0 w 69"/>
                <a:gd name="T109" fmla="*/ 0 h 143"/>
                <a:gd name="T110" fmla="*/ 0 w 69"/>
                <a:gd name="T111" fmla="*/ 0 h 143"/>
                <a:gd name="T112" fmla="*/ 0 w 69"/>
                <a:gd name="T113" fmla="*/ 0 h 143"/>
                <a:gd name="T114" fmla="*/ 0 w 69"/>
                <a:gd name="T115" fmla="*/ 1 h 143"/>
                <a:gd name="T116" fmla="*/ 0 w 69"/>
                <a:gd name="T117" fmla="*/ 1 h 143"/>
                <a:gd name="T118" fmla="*/ 0 w 69"/>
                <a:gd name="T119" fmla="*/ 1 h 143"/>
                <a:gd name="T120" fmla="*/ 0 w 69"/>
                <a:gd name="T121" fmla="*/ 1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 h="143">
                  <a:moveTo>
                    <a:pt x="0" y="44"/>
                  </a:moveTo>
                  <a:lnTo>
                    <a:pt x="0" y="48"/>
                  </a:lnTo>
                  <a:lnTo>
                    <a:pt x="2" y="53"/>
                  </a:lnTo>
                  <a:lnTo>
                    <a:pt x="2" y="59"/>
                  </a:lnTo>
                  <a:lnTo>
                    <a:pt x="4" y="67"/>
                  </a:lnTo>
                  <a:lnTo>
                    <a:pt x="4" y="74"/>
                  </a:lnTo>
                  <a:lnTo>
                    <a:pt x="6" y="82"/>
                  </a:lnTo>
                  <a:lnTo>
                    <a:pt x="6" y="88"/>
                  </a:lnTo>
                  <a:lnTo>
                    <a:pt x="6" y="91"/>
                  </a:lnTo>
                  <a:lnTo>
                    <a:pt x="6" y="97"/>
                  </a:lnTo>
                  <a:lnTo>
                    <a:pt x="8" y="101"/>
                  </a:lnTo>
                  <a:lnTo>
                    <a:pt x="8" y="108"/>
                  </a:lnTo>
                  <a:lnTo>
                    <a:pt x="8" y="116"/>
                  </a:lnTo>
                  <a:lnTo>
                    <a:pt x="8" y="122"/>
                  </a:lnTo>
                  <a:lnTo>
                    <a:pt x="8" y="129"/>
                  </a:lnTo>
                  <a:lnTo>
                    <a:pt x="8" y="133"/>
                  </a:lnTo>
                  <a:lnTo>
                    <a:pt x="8" y="139"/>
                  </a:lnTo>
                  <a:lnTo>
                    <a:pt x="8" y="141"/>
                  </a:lnTo>
                  <a:lnTo>
                    <a:pt x="10" y="143"/>
                  </a:lnTo>
                  <a:lnTo>
                    <a:pt x="69" y="95"/>
                  </a:lnTo>
                  <a:lnTo>
                    <a:pt x="67" y="97"/>
                  </a:lnTo>
                  <a:lnTo>
                    <a:pt x="61" y="101"/>
                  </a:lnTo>
                  <a:lnTo>
                    <a:pt x="55" y="103"/>
                  </a:lnTo>
                  <a:lnTo>
                    <a:pt x="46" y="107"/>
                  </a:lnTo>
                  <a:lnTo>
                    <a:pt x="42" y="110"/>
                  </a:lnTo>
                  <a:lnTo>
                    <a:pt x="38" y="112"/>
                  </a:lnTo>
                  <a:lnTo>
                    <a:pt x="34" y="112"/>
                  </a:lnTo>
                  <a:lnTo>
                    <a:pt x="31" y="114"/>
                  </a:lnTo>
                  <a:lnTo>
                    <a:pt x="25" y="112"/>
                  </a:lnTo>
                  <a:lnTo>
                    <a:pt x="23" y="110"/>
                  </a:lnTo>
                  <a:lnTo>
                    <a:pt x="21" y="107"/>
                  </a:lnTo>
                  <a:lnTo>
                    <a:pt x="21" y="101"/>
                  </a:lnTo>
                  <a:lnTo>
                    <a:pt x="21" y="93"/>
                  </a:lnTo>
                  <a:lnTo>
                    <a:pt x="17" y="86"/>
                  </a:lnTo>
                  <a:lnTo>
                    <a:pt x="17" y="82"/>
                  </a:lnTo>
                  <a:lnTo>
                    <a:pt x="15" y="78"/>
                  </a:lnTo>
                  <a:lnTo>
                    <a:pt x="15" y="72"/>
                  </a:lnTo>
                  <a:lnTo>
                    <a:pt x="13" y="68"/>
                  </a:lnTo>
                  <a:lnTo>
                    <a:pt x="13" y="63"/>
                  </a:lnTo>
                  <a:lnTo>
                    <a:pt x="13" y="57"/>
                  </a:lnTo>
                  <a:lnTo>
                    <a:pt x="10" y="53"/>
                  </a:lnTo>
                  <a:lnTo>
                    <a:pt x="10" y="48"/>
                  </a:lnTo>
                  <a:lnTo>
                    <a:pt x="10" y="44"/>
                  </a:lnTo>
                  <a:lnTo>
                    <a:pt x="8" y="38"/>
                  </a:lnTo>
                  <a:lnTo>
                    <a:pt x="8" y="34"/>
                  </a:lnTo>
                  <a:lnTo>
                    <a:pt x="8" y="29"/>
                  </a:lnTo>
                  <a:lnTo>
                    <a:pt x="6" y="21"/>
                  </a:lnTo>
                  <a:lnTo>
                    <a:pt x="4" y="13"/>
                  </a:lnTo>
                  <a:lnTo>
                    <a:pt x="2" y="8"/>
                  </a:lnTo>
                  <a:lnTo>
                    <a:pt x="2" y="4"/>
                  </a:lnTo>
                  <a:lnTo>
                    <a:pt x="2" y="0"/>
                  </a:lnTo>
                  <a:lnTo>
                    <a:pt x="0" y="4"/>
                  </a:lnTo>
                  <a:lnTo>
                    <a:pt x="0" y="10"/>
                  </a:lnTo>
                  <a:lnTo>
                    <a:pt x="0" y="15"/>
                  </a:lnTo>
                  <a:lnTo>
                    <a:pt x="0" y="23"/>
                  </a:lnTo>
                  <a:lnTo>
                    <a:pt x="0" y="30"/>
                  </a:lnTo>
                  <a:lnTo>
                    <a:pt x="0" y="36"/>
                  </a:lnTo>
                  <a:lnTo>
                    <a:pt x="0" y="40"/>
                  </a:lnTo>
                  <a:lnTo>
                    <a:pt x="0" y="4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 name="Freeform 42"/>
            <p:cNvSpPr>
              <a:spLocks/>
            </p:cNvSpPr>
            <p:nvPr/>
          </p:nvSpPr>
          <p:spPr bwMode="auto">
            <a:xfrm>
              <a:off x="2810" y="2035"/>
              <a:ext cx="62" cy="122"/>
            </a:xfrm>
            <a:custGeom>
              <a:avLst/>
              <a:gdLst>
                <a:gd name="T0" fmla="*/ 2 w 126"/>
                <a:gd name="T1" fmla="*/ 1 h 243"/>
                <a:gd name="T2" fmla="*/ 2 w 126"/>
                <a:gd name="T3" fmla="*/ 1 h 243"/>
                <a:gd name="T4" fmla="*/ 2 w 126"/>
                <a:gd name="T5" fmla="*/ 1 h 243"/>
                <a:gd name="T6" fmla="*/ 1 w 126"/>
                <a:gd name="T7" fmla="*/ 2 h 243"/>
                <a:gd name="T8" fmla="*/ 1 w 126"/>
                <a:gd name="T9" fmla="*/ 2 h 243"/>
                <a:gd name="T10" fmla="*/ 0 w 126"/>
                <a:gd name="T11" fmla="*/ 2 h 243"/>
                <a:gd name="T12" fmla="*/ 0 w 126"/>
                <a:gd name="T13" fmla="*/ 3 h 243"/>
                <a:gd name="T14" fmla="*/ 0 w 126"/>
                <a:gd name="T15" fmla="*/ 3 h 243"/>
                <a:gd name="T16" fmla="*/ 0 w 126"/>
                <a:gd name="T17" fmla="*/ 3 h 243"/>
                <a:gd name="T18" fmla="*/ 0 w 126"/>
                <a:gd name="T19" fmla="*/ 3 h 243"/>
                <a:gd name="T20" fmla="*/ 0 w 126"/>
                <a:gd name="T21" fmla="*/ 3 h 243"/>
                <a:gd name="T22" fmla="*/ 0 w 126"/>
                <a:gd name="T23" fmla="*/ 4 h 243"/>
                <a:gd name="T24" fmla="*/ 0 w 126"/>
                <a:gd name="T25" fmla="*/ 4 h 243"/>
                <a:gd name="T26" fmla="*/ 0 w 126"/>
                <a:gd name="T27" fmla="*/ 4 h 243"/>
                <a:gd name="T28" fmla="*/ 0 w 126"/>
                <a:gd name="T29" fmla="*/ 5 h 243"/>
                <a:gd name="T30" fmla="*/ 0 w 126"/>
                <a:gd name="T31" fmla="*/ 5 h 243"/>
                <a:gd name="T32" fmla="*/ 0 w 126"/>
                <a:gd name="T33" fmla="*/ 5 h 243"/>
                <a:gd name="T34" fmla="*/ 0 w 126"/>
                <a:gd name="T35" fmla="*/ 6 h 243"/>
                <a:gd name="T36" fmla="*/ 0 w 126"/>
                <a:gd name="T37" fmla="*/ 6 h 243"/>
                <a:gd name="T38" fmla="*/ 0 w 126"/>
                <a:gd name="T39" fmla="*/ 6 h 243"/>
                <a:gd name="T40" fmla="*/ 0 w 126"/>
                <a:gd name="T41" fmla="*/ 7 h 243"/>
                <a:gd name="T42" fmla="*/ 0 w 126"/>
                <a:gd name="T43" fmla="*/ 7 h 243"/>
                <a:gd name="T44" fmla="*/ 0 w 126"/>
                <a:gd name="T45" fmla="*/ 7 h 243"/>
                <a:gd name="T46" fmla="*/ 0 w 126"/>
                <a:gd name="T47" fmla="*/ 8 h 243"/>
                <a:gd name="T48" fmla="*/ 0 w 126"/>
                <a:gd name="T49" fmla="*/ 8 h 243"/>
                <a:gd name="T50" fmla="*/ 0 w 126"/>
                <a:gd name="T51" fmla="*/ 8 h 243"/>
                <a:gd name="T52" fmla="*/ 0 w 126"/>
                <a:gd name="T53" fmla="*/ 8 h 243"/>
                <a:gd name="T54" fmla="*/ 0 w 126"/>
                <a:gd name="T55" fmla="*/ 8 h 243"/>
                <a:gd name="T56" fmla="*/ 0 w 126"/>
                <a:gd name="T57" fmla="*/ 7 h 243"/>
                <a:gd name="T58" fmla="*/ 0 w 126"/>
                <a:gd name="T59" fmla="*/ 7 h 243"/>
                <a:gd name="T60" fmla="*/ 0 w 126"/>
                <a:gd name="T61" fmla="*/ 7 h 243"/>
                <a:gd name="T62" fmla="*/ 0 w 126"/>
                <a:gd name="T63" fmla="*/ 6 h 243"/>
                <a:gd name="T64" fmla="*/ 0 w 126"/>
                <a:gd name="T65" fmla="*/ 6 h 243"/>
                <a:gd name="T66" fmla="*/ 0 w 126"/>
                <a:gd name="T67" fmla="*/ 5 h 243"/>
                <a:gd name="T68" fmla="*/ 0 w 126"/>
                <a:gd name="T69" fmla="*/ 5 h 243"/>
                <a:gd name="T70" fmla="*/ 0 w 126"/>
                <a:gd name="T71" fmla="*/ 4 h 243"/>
                <a:gd name="T72" fmla="*/ 0 w 126"/>
                <a:gd name="T73" fmla="*/ 4 h 243"/>
                <a:gd name="T74" fmla="*/ 0 w 126"/>
                <a:gd name="T75" fmla="*/ 4 h 243"/>
                <a:gd name="T76" fmla="*/ 0 w 126"/>
                <a:gd name="T77" fmla="*/ 3 h 243"/>
                <a:gd name="T78" fmla="*/ 0 w 126"/>
                <a:gd name="T79" fmla="*/ 3 h 243"/>
                <a:gd name="T80" fmla="*/ 0 w 126"/>
                <a:gd name="T81" fmla="*/ 3 h 243"/>
                <a:gd name="T82" fmla="*/ 1 w 126"/>
                <a:gd name="T83" fmla="*/ 2 h 243"/>
                <a:gd name="T84" fmla="*/ 3 w 126"/>
                <a:gd name="T85" fmla="*/ 1 h 2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243">
                  <a:moveTo>
                    <a:pt x="97" y="13"/>
                  </a:moveTo>
                  <a:lnTo>
                    <a:pt x="92" y="15"/>
                  </a:lnTo>
                  <a:lnTo>
                    <a:pt x="88" y="19"/>
                  </a:lnTo>
                  <a:lnTo>
                    <a:pt x="80" y="21"/>
                  </a:lnTo>
                  <a:lnTo>
                    <a:pt x="74" y="27"/>
                  </a:lnTo>
                  <a:lnTo>
                    <a:pt x="65" y="30"/>
                  </a:lnTo>
                  <a:lnTo>
                    <a:pt x="57" y="34"/>
                  </a:lnTo>
                  <a:lnTo>
                    <a:pt x="50" y="40"/>
                  </a:lnTo>
                  <a:lnTo>
                    <a:pt x="42" y="46"/>
                  </a:lnTo>
                  <a:lnTo>
                    <a:pt x="33" y="47"/>
                  </a:lnTo>
                  <a:lnTo>
                    <a:pt x="25" y="55"/>
                  </a:lnTo>
                  <a:lnTo>
                    <a:pt x="19" y="57"/>
                  </a:lnTo>
                  <a:lnTo>
                    <a:pt x="14" y="63"/>
                  </a:lnTo>
                  <a:lnTo>
                    <a:pt x="8" y="65"/>
                  </a:lnTo>
                  <a:lnTo>
                    <a:pt x="4" y="68"/>
                  </a:lnTo>
                  <a:lnTo>
                    <a:pt x="0" y="68"/>
                  </a:lnTo>
                  <a:lnTo>
                    <a:pt x="0" y="70"/>
                  </a:lnTo>
                  <a:lnTo>
                    <a:pt x="2" y="78"/>
                  </a:lnTo>
                  <a:lnTo>
                    <a:pt x="2" y="82"/>
                  </a:lnTo>
                  <a:lnTo>
                    <a:pt x="2" y="87"/>
                  </a:lnTo>
                  <a:lnTo>
                    <a:pt x="2" y="91"/>
                  </a:lnTo>
                  <a:lnTo>
                    <a:pt x="4" y="101"/>
                  </a:lnTo>
                  <a:lnTo>
                    <a:pt x="4" y="106"/>
                  </a:lnTo>
                  <a:lnTo>
                    <a:pt x="6" y="114"/>
                  </a:lnTo>
                  <a:lnTo>
                    <a:pt x="6" y="118"/>
                  </a:lnTo>
                  <a:lnTo>
                    <a:pt x="6" y="122"/>
                  </a:lnTo>
                  <a:lnTo>
                    <a:pt x="8" y="125"/>
                  </a:lnTo>
                  <a:lnTo>
                    <a:pt x="8" y="131"/>
                  </a:lnTo>
                  <a:lnTo>
                    <a:pt x="8" y="135"/>
                  </a:lnTo>
                  <a:lnTo>
                    <a:pt x="8" y="139"/>
                  </a:lnTo>
                  <a:lnTo>
                    <a:pt x="10" y="144"/>
                  </a:lnTo>
                  <a:lnTo>
                    <a:pt x="12" y="148"/>
                  </a:lnTo>
                  <a:lnTo>
                    <a:pt x="12" y="150"/>
                  </a:lnTo>
                  <a:lnTo>
                    <a:pt x="12" y="156"/>
                  </a:lnTo>
                  <a:lnTo>
                    <a:pt x="12" y="162"/>
                  </a:lnTo>
                  <a:lnTo>
                    <a:pt x="14" y="165"/>
                  </a:lnTo>
                  <a:lnTo>
                    <a:pt x="14" y="173"/>
                  </a:lnTo>
                  <a:lnTo>
                    <a:pt x="16" y="182"/>
                  </a:lnTo>
                  <a:lnTo>
                    <a:pt x="16" y="184"/>
                  </a:lnTo>
                  <a:lnTo>
                    <a:pt x="16" y="192"/>
                  </a:lnTo>
                  <a:lnTo>
                    <a:pt x="17" y="194"/>
                  </a:lnTo>
                  <a:lnTo>
                    <a:pt x="17" y="200"/>
                  </a:lnTo>
                  <a:lnTo>
                    <a:pt x="19" y="205"/>
                  </a:lnTo>
                  <a:lnTo>
                    <a:pt x="21" y="213"/>
                  </a:lnTo>
                  <a:lnTo>
                    <a:pt x="21" y="219"/>
                  </a:lnTo>
                  <a:lnTo>
                    <a:pt x="21" y="226"/>
                  </a:lnTo>
                  <a:lnTo>
                    <a:pt x="21" y="230"/>
                  </a:lnTo>
                  <a:lnTo>
                    <a:pt x="23" y="236"/>
                  </a:lnTo>
                  <a:lnTo>
                    <a:pt x="23" y="239"/>
                  </a:lnTo>
                  <a:lnTo>
                    <a:pt x="25" y="241"/>
                  </a:lnTo>
                  <a:lnTo>
                    <a:pt x="25" y="243"/>
                  </a:lnTo>
                  <a:lnTo>
                    <a:pt x="25" y="239"/>
                  </a:lnTo>
                  <a:lnTo>
                    <a:pt x="25" y="238"/>
                  </a:lnTo>
                  <a:lnTo>
                    <a:pt x="25" y="232"/>
                  </a:lnTo>
                  <a:lnTo>
                    <a:pt x="25" y="228"/>
                  </a:lnTo>
                  <a:lnTo>
                    <a:pt x="25" y="222"/>
                  </a:lnTo>
                  <a:lnTo>
                    <a:pt x="25" y="217"/>
                  </a:lnTo>
                  <a:lnTo>
                    <a:pt x="25" y="211"/>
                  </a:lnTo>
                  <a:lnTo>
                    <a:pt x="25" y="205"/>
                  </a:lnTo>
                  <a:lnTo>
                    <a:pt x="23" y="200"/>
                  </a:lnTo>
                  <a:lnTo>
                    <a:pt x="23" y="192"/>
                  </a:lnTo>
                  <a:lnTo>
                    <a:pt x="23" y="184"/>
                  </a:lnTo>
                  <a:lnTo>
                    <a:pt x="23" y="179"/>
                  </a:lnTo>
                  <a:lnTo>
                    <a:pt x="23" y="171"/>
                  </a:lnTo>
                  <a:lnTo>
                    <a:pt x="23" y="163"/>
                  </a:lnTo>
                  <a:lnTo>
                    <a:pt x="23" y="156"/>
                  </a:lnTo>
                  <a:lnTo>
                    <a:pt x="23" y="148"/>
                  </a:lnTo>
                  <a:lnTo>
                    <a:pt x="21" y="141"/>
                  </a:lnTo>
                  <a:lnTo>
                    <a:pt x="21" y="135"/>
                  </a:lnTo>
                  <a:lnTo>
                    <a:pt x="21" y="125"/>
                  </a:lnTo>
                  <a:lnTo>
                    <a:pt x="21" y="122"/>
                  </a:lnTo>
                  <a:lnTo>
                    <a:pt x="21" y="114"/>
                  </a:lnTo>
                  <a:lnTo>
                    <a:pt x="21" y="106"/>
                  </a:lnTo>
                  <a:lnTo>
                    <a:pt x="21" y="101"/>
                  </a:lnTo>
                  <a:lnTo>
                    <a:pt x="21" y="97"/>
                  </a:lnTo>
                  <a:lnTo>
                    <a:pt x="21" y="91"/>
                  </a:lnTo>
                  <a:lnTo>
                    <a:pt x="21" y="87"/>
                  </a:lnTo>
                  <a:lnTo>
                    <a:pt x="21" y="82"/>
                  </a:lnTo>
                  <a:lnTo>
                    <a:pt x="21" y="80"/>
                  </a:lnTo>
                  <a:lnTo>
                    <a:pt x="21" y="76"/>
                  </a:lnTo>
                  <a:lnTo>
                    <a:pt x="21" y="74"/>
                  </a:lnTo>
                  <a:lnTo>
                    <a:pt x="57" y="47"/>
                  </a:lnTo>
                  <a:lnTo>
                    <a:pt x="126" y="0"/>
                  </a:lnTo>
                  <a:lnTo>
                    <a:pt x="97" y="13"/>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 name="Freeform 43"/>
            <p:cNvSpPr>
              <a:spLocks/>
            </p:cNvSpPr>
            <p:nvPr/>
          </p:nvSpPr>
          <p:spPr bwMode="auto">
            <a:xfrm>
              <a:off x="3055" y="2020"/>
              <a:ext cx="57" cy="72"/>
            </a:xfrm>
            <a:custGeom>
              <a:avLst/>
              <a:gdLst>
                <a:gd name="T0" fmla="*/ 4 w 114"/>
                <a:gd name="T1" fmla="*/ 0 h 145"/>
                <a:gd name="T2" fmla="*/ 4 w 114"/>
                <a:gd name="T3" fmla="*/ 1 h 145"/>
                <a:gd name="T4" fmla="*/ 4 w 114"/>
                <a:gd name="T5" fmla="*/ 1 h 145"/>
                <a:gd name="T6" fmla="*/ 4 w 114"/>
                <a:gd name="T7" fmla="*/ 1 h 145"/>
                <a:gd name="T8" fmla="*/ 4 w 114"/>
                <a:gd name="T9" fmla="*/ 2 h 145"/>
                <a:gd name="T10" fmla="*/ 4 w 114"/>
                <a:gd name="T11" fmla="*/ 2 h 145"/>
                <a:gd name="T12" fmla="*/ 4 w 114"/>
                <a:gd name="T13" fmla="*/ 2 h 145"/>
                <a:gd name="T14" fmla="*/ 3 w 114"/>
                <a:gd name="T15" fmla="*/ 2 h 145"/>
                <a:gd name="T16" fmla="*/ 3 w 114"/>
                <a:gd name="T17" fmla="*/ 3 h 145"/>
                <a:gd name="T18" fmla="*/ 3 w 114"/>
                <a:gd name="T19" fmla="*/ 3 h 145"/>
                <a:gd name="T20" fmla="*/ 2 w 114"/>
                <a:gd name="T21" fmla="*/ 3 h 145"/>
                <a:gd name="T22" fmla="*/ 2 w 114"/>
                <a:gd name="T23" fmla="*/ 3 h 145"/>
                <a:gd name="T24" fmla="*/ 2 w 114"/>
                <a:gd name="T25" fmla="*/ 3 h 145"/>
                <a:gd name="T26" fmla="*/ 1 w 114"/>
                <a:gd name="T27" fmla="*/ 4 h 145"/>
                <a:gd name="T28" fmla="*/ 1 w 114"/>
                <a:gd name="T29" fmla="*/ 4 h 145"/>
                <a:gd name="T30" fmla="*/ 1 w 114"/>
                <a:gd name="T31" fmla="*/ 4 h 145"/>
                <a:gd name="T32" fmla="*/ 0 w 114"/>
                <a:gd name="T33" fmla="*/ 4 h 145"/>
                <a:gd name="T34" fmla="*/ 1 w 114"/>
                <a:gd name="T35" fmla="*/ 4 h 145"/>
                <a:gd name="T36" fmla="*/ 1 w 114"/>
                <a:gd name="T37" fmla="*/ 4 h 145"/>
                <a:gd name="T38" fmla="*/ 1 w 114"/>
                <a:gd name="T39" fmla="*/ 3 h 145"/>
                <a:gd name="T40" fmla="*/ 2 w 114"/>
                <a:gd name="T41" fmla="*/ 3 h 145"/>
                <a:gd name="T42" fmla="*/ 2 w 114"/>
                <a:gd name="T43" fmla="*/ 3 h 145"/>
                <a:gd name="T44" fmla="*/ 2 w 114"/>
                <a:gd name="T45" fmla="*/ 3 h 145"/>
                <a:gd name="T46" fmla="*/ 3 w 114"/>
                <a:gd name="T47" fmla="*/ 3 h 145"/>
                <a:gd name="T48" fmla="*/ 3 w 114"/>
                <a:gd name="T49" fmla="*/ 2 h 145"/>
                <a:gd name="T50" fmla="*/ 3 w 114"/>
                <a:gd name="T51" fmla="*/ 2 h 145"/>
                <a:gd name="T52" fmla="*/ 4 w 114"/>
                <a:gd name="T53" fmla="*/ 2 h 145"/>
                <a:gd name="T54" fmla="*/ 4 w 114"/>
                <a:gd name="T55" fmla="*/ 2 h 145"/>
                <a:gd name="T56" fmla="*/ 4 w 114"/>
                <a:gd name="T57" fmla="*/ 1 h 145"/>
                <a:gd name="T58" fmla="*/ 4 w 114"/>
                <a:gd name="T59" fmla="*/ 1 h 145"/>
                <a:gd name="T60" fmla="*/ 4 w 114"/>
                <a:gd name="T61" fmla="*/ 1 h 145"/>
                <a:gd name="T62" fmla="*/ 4 w 114"/>
                <a:gd name="T63" fmla="*/ 0 h 145"/>
                <a:gd name="T64" fmla="*/ 4 w 114"/>
                <a:gd name="T65" fmla="*/ 0 h 145"/>
                <a:gd name="T66" fmla="*/ 4 w 114"/>
                <a:gd name="T67" fmla="*/ 0 h 145"/>
                <a:gd name="T68" fmla="*/ 4 w 114"/>
                <a:gd name="T69" fmla="*/ 0 h 145"/>
                <a:gd name="T70" fmla="*/ 4 w 114"/>
                <a:gd name="T71" fmla="*/ 0 h 145"/>
                <a:gd name="T72" fmla="*/ 4 w 114"/>
                <a:gd name="T73" fmla="*/ 0 h 145"/>
                <a:gd name="T74" fmla="*/ 4 w 114"/>
                <a:gd name="T75" fmla="*/ 0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145">
                  <a:moveTo>
                    <a:pt x="110" y="27"/>
                  </a:moveTo>
                  <a:lnTo>
                    <a:pt x="112" y="31"/>
                  </a:lnTo>
                  <a:lnTo>
                    <a:pt x="112" y="39"/>
                  </a:lnTo>
                  <a:lnTo>
                    <a:pt x="112" y="40"/>
                  </a:lnTo>
                  <a:lnTo>
                    <a:pt x="112" y="46"/>
                  </a:lnTo>
                  <a:lnTo>
                    <a:pt x="112" y="50"/>
                  </a:lnTo>
                  <a:lnTo>
                    <a:pt x="114" y="54"/>
                  </a:lnTo>
                  <a:lnTo>
                    <a:pt x="114" y="63"/>
                  </a:lnTo>
                  <a:lnTo>
                    <a:pt x="114" y="71"/>
                  </a:lnTo>
                  <a:lnTo>
                    <a:pt x="114" y="75"/>
                  </a:lnTo>
                  <a:lnTo>
                    <a:pt x="114" y="77"/>
                  </a:lnTo>
                  <a:lnTo>
                    <a:pt x="112" y="77"/>
                  </a:lnTo>
                  <a:lnTo>
                    <a:pt x="110" y="80"/>
                  </a:lnTo>
                  <a:lnTo>
                    <a:pt x="102" y="84"/>
                  </a:lnTo>
                  <a:lnTo>
                    <a:pt x="95" y="90"/>
                  </a:lnTo>
                  <a:lnTo>
                    <a:pt x="89" y="92"/>
                  </a:lnTo>
                  <a:lnTo>
                    <a:pt x="85" y="94"/>
                  </a:lnTo>
                  <a:lnTo>
                    <a:pt x="79" y="97"/>
                  </a:lnTo>
                  <a:lnTo>
                    <a:pt x="76" y="101"/>
                  </a:lnTo>
                  <a:lnTo>
                    <a:pt x="70" y="105"/>
                  </a:lnTo>
                  <a:lnTo>
                    <a:pt x="64" y="107"/>
                  </a:lnTo>
                  <a:lnTo>
                    <a:pt x="57" y="111"/>
                  </a:lnTo>
                  <a:lnTo>
                    <a:pt x="55" y="115"/>
                  </a:lnTo>
                  <a:lnTo>
                    <a:pt x="47" y="118"/>
                  </a:lnTo>
                  <a:lnTo>
                    <a:pt x="43" y="120"/>
                  </a:lnTo>
                  <a:lnTo>
                    <a:pt x="36" y="122"/>
                  </a:lnTo>
                  <a:lnTo>
                    <a:pt x="32" y="128"/>
                  </a:lnTo>
                  <a:lnTo>
                    <a:pt x="26" y="130"/>
                  </a:lnTo>
                  <a:lnTo>
                    <a:pt x="21" y="134"/>
                  </a:lnTo>
                  <a:lnTo>
                    <a:pt x="17" y="135"/>
                  </a:lnTo>
                  <a:lnTo>
                    <a:pt x="13" y="137"/>
                  </a:lnTo>
                  <a:lnTo>
                    <a:pt x="7" y="143"/>
                  </a:lnTo>
                  <a:lnTo>
                    <a:pt x="2" y="145"/>
                  </a:lnTo>
                  <a:lnTo>
                    <a:pt x="0" y="145"/>
                  </a:lnTo>
                  <a:lnTo>
                    <a:pt x="2" y="145"/>
                  </a:lnTo>
                  <a:lnTo>
                    <a:pt x="2" y="143"/>
                  </a:lnTo>
                  <a:lnTo>
                    <a:pt x="7" y="141"/>
                  </a:lnTo>
                  <a:lnTo>
                    <a:pt x="13" y="135"/>
                  </a:lnTo>
                  <a:lnTo>
                    <a:pt x="21" y="132"/>
                  </a:lnTo>
                  <a:lnTo>
                    <a:pt x="28" y="124"/>
                  </a:lnTo>
                  <a:lnTo>
                    <a:pt x="36" y="118"/>
                  </a:lnTo>
                  <a:lnTo>
                    <a:pt x="41" y="115"/>
                  </a:lnTo>
                  <a:lnTo>
                    <a:pt x="45" y="113"/>
                  </a:lnTo>
                  <a:lnTo>
                    <a:pt x="51" y="109"/>
                  </a:lnTo>
                  <a:lnTo>
                    <a:pt x="55" y="107"/>
                  </a:lnTo>
                  <a:lnTo>
                    <a:pt x="57" y="101"/>
                  </a:lnTo>
                  <a:lnTo>
                    <a:pt x="64" y="99"/>
                  </a:lnTo>
                  <a:lnTo>
                    <a:pt x="66" y="96"/>
                  </a:lnTo>
                  <a:lnTo>
                    <a:pt x="72" y="92"/>
                  </a:lnTo>
                  <a:lnTo>
                    <a:pt x="79" y="86"/>
                  </a:lnTo>
                  <a:lnTo>
                    <a:pt x="87" y="82"/>
                  </a:lnTo>
                  <a:lnTo>
                    <a:pt x="93" y="77"/>
                  </a:lnTo>
                  <a:lnTo>
                    <a:pt x="98" y="73"/>
                  </a:lnTo>
                  <a:lnTo>
                    <a:pt x="100" y="69"/>
                  </a:lnTo>
                  <a:lnTo>
                    <a:pt x="102" y="67"/>
                  </a:lnTo>
                  <a:lnTo>
                    <a:pt x="102" y="65"/>
                  </a:lnTo>
                  <a:lnTo>
                    <a:pt x="102" y="63"/>
                  </a:lnTo>
                  <a:lnTo>
                    <a:pt x="102" y="58"/>
                  </a:lnTo>
                  <a:lnTo>
                    <a:pt x="102" y="54"/>
                  </a:lnTo>
                  <a:lnTo>
                    <a:pt x="102" y="48"/>
                  </a:lnTo>
                  <a:lnTo>
                    <a:pt x="102" y="42"/>
                  </a:lnTo>
                  <a:lnTo>
                    <a:pt x="102" y="35"/>
                  </a:lnTo>
                  <a:lnTo>
                    <a:pt x="102" y="29"/>
                  </a:lnTo>
                  <a:lnTo>
                    <a:pt x="102" y="23"/>
                  </a:lnTo>
                  <a:lnTo>
                    <a:pt x="102" y="18"/>
                  </a:lnTo>
                  <a:lnTo>
                    <a:pt x="102" y="12"/>
                  </a:lnTo>
                  <a:lnTo>
                    <a:pt x="102" y="6"/>
                  </a:lnTo>
                  <a:lnTo>
                    <a:pt x="104" y="0"/>
                  </a:lnTo>
                  <a:lnTo>
                    <a:pt x="106" y="0"/>
                  </a:lnTo>
                  <a:lnTo>
                    <a:pt x="106" y="2"/>
                  </a:lnTo>
                  <a:lnTo>
                    <a:pt x="108" y="6"/>
                  </a:lnTo>
                  <a:lnTo>
                    <a:pt x="108" y="10"/>
                  </a:lnTo>
                  <a:lnTo>
                    <a:pt x="110" y="16"/>
                  </a:lnTo>
                  <a:lnTo>
                    <a:pt x="110" y="21"/>
                  </a:lnTo>
                  <a:lnTo>
                    <a:pt x="110" y="2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 name="Freeform 44"/>
            <p:cNvSpPr>
              <a:spLocks/>
            </p:cNvSpPr>
            <p:nvPr/>
          </p:nvSpPr>
          <p:spPr bwMode="auto">
            <a:xfrm>
              <a:off x="2680" y="2070"/>
              <a:ext cx="56" cy="51"/>
            </a:xfrm>
            <a:custGeom>
              <a:avLst/>
              <a:gdLst>
                <a:gd name="T0" fmla="*/ 2 w 110"/>
                <a:gd name="T1" fmla="*/ 0 h 103"/>
                <a:gd name="T2" fmla="*/ 2 w 110"/>
                <a:gd name="T3" fmla="*/ 0 h 103"/>
                <a:gd name="T4" fmla="*/ 2 w 110"/>
                <a:gd name="T5" fmla="*/ 0 h 103"/>
                <a:gd name="T6" fmla="*/ 2 w 110"/>
                <a:gd name="T7" fmla="*/ 0 h 103"/>
                <a:gd name="T8" fmla="*/ 3 w 110"/>
                <a:gd name="T9" fmla="*/ 0 h 103"/>
                <a:gd name="T10" fmla="*/ 3 w 110"/>
                <a:gd name="T11" fmla="*/ 0 h 103"/>
                <a:gd name="T12" fmla="*/ 3 w 110"/>
                <a:gd name="T13" fmla="*/ 0 h 103"/>
                <a:gd name="T14" fmla="*/ 3 w 110"/>
                <a:gd name="T15" fmla="*/ 0 h 103"/>
                <a:gd name="T16" fmla="*/ 3 w 110"/>
                <a:gd name="T17" fmla="*/ 0 h 103"/>
                <a:gd name="T18" fmla="*/ 3 w 110"/>
                <a:gd name="T19" fmla="*/ 0 h 103"/>
                <a:gd name="T20" fmla="*/ 4 w 110"/>
                <a:gd name="T21" fmla="*/ 0 h 103"/>
                <a:gd name="T22" fmla="*/ 4 w 110"/>
                <a:gd name="T23" fmla="*/ 0 h 103"/>
                <a:gd name="T24" fmla="*/ 4 w 110"/>
                <a:gd name="T25" fmla="*/ 0 h 103"/>
                <a:gd name="T26" fmla="*/ 4 w 110"/>
                <a:gd name="T27" fmla="*/ 0 h 103"/>
                <a:gd name="T28" fmla="*/ 4 w 110"/>
                <a:gd name="T29" fmla="*/ 0 h 103"/>
                <a:gd name="T30" fmla="*/ 4 w 110"/>
                <a:gd name="T31" fmla="*/ 3 h 103"/>
                <a:gd name="T32" fmla="*/ 3 w 110"/>
                <a:gd name="T33" fmla="*/ 0 h 103"/>
                <a:gd name="T34" fmla="*/ 3 w 110"/>
                <a:gd name="T35" fmla="*/ 0 h 103"/>
                <a:gd name="T36" fmla="*/ 3 w 110"/>
                <a:gd name="T37" fmla="*/ 0 h 103"/>
                <a:gd name="T38" fmla="*/ 3 w 110"/>
                <a:gd name="T39" fmla="*/ 0 h 103"/>
                <a:gd name="T40" fmla="*/ 3 w 110"/>
                <a:gd name="T41" fmla="*/ 0 h 103"/>
                <a:gd name="T42" fmla="*/ 3 w 110"/>
                <a:gd name="T43" fmla="*/ 0 h 103"/>
                <a:gd name="T44" fmla="*/ 3 w 110"/>
                <a:gd name="T45" fmla="*/ 0 h 103"/>
                <a:gd name="T46" fmla="*/ 3 w 110"/>
                <a:gd name="T47" fmla="*/ 0 h 103"/>
                <a:gd name="T48" fmla="*/ 2 w 110"/>
                <a:gd name="T49" fmla="*/ 0 h 103"/>
                <a:gd name="T50" fmla="*/ 2 w 110"/>
                <a:gd name="T51" fmla="*/ 0 h 103"/>
                <a:gd name="T52" fmla="*/ 2 w 110"/>
                <a:gd name="T53" fmla="*/ 0 h 103"/>
                <a:gd name="T54" fmla="*/ 2 w 110"/>
                <a:gd name="T55" fmla="*/ 0 h 103"/>
                <a:gd name="T56" fmla="*/ 2 w 110"/>
                <a:gd name="T57" fmla="*/ 0 h 103"/>
                <a:gd name="T58" fmla="*/ 2 w 110"/>
                <a:gd name="T59" fmla="*/ 0 h 103"/>
                <a:gd name="T60" fmla="*/ 1 w 110"/>
                <a:gd name="T61" fmla="*/ 0 h 103"/>
                <a:gd name="T62" fmla="*/ 1 w 110"/>
                <a:gd name="T63" fmla="*/ 0 h 103"/>
                <a:gd name="T64" fmla="*/ 1 w 110"/>
                <a:gd name="T65" fmla="*/ 0 h 103"/>
                <a:gd name="T66" fmla="*/ 1 w 110"/>
                <a:gd name="T67" fmla="*/ 0 h 103"/>
                <a:gd name="T68" fmla="*/ 1 w 110"/>
                <a:gd name="T69" fmla="*/ 0 h 103"/>
                <a:gd name="T70" fmla="*/ 1 w 110"/>
                <a:gd name="T71" fmla="*/ 0 h 103"/>
                <a:gd name="T72" fmla="*/ 0 w 110"/>
                <a:gd name="T73" fmla="*/ 0 h 103"/>
                <a:gd name="T74" fmla="*/ 0 w 110"/>
                <a:gd name="T75" fmla="*/ 0 h 103"/>
                <a:gd name="T76" fmla="*/ 0 w 110"/>
                <a:gd name="T77" fmla="*/ 0 h 103"/>
                <a:gd name="T78" fmla="*/ 1 w 110"/>
                <a:gd name="T79" fmla="*/ 0 h 103"/>
                <a:gd name="T80" fmla="*/ 1 w 110"/>
                <a:gd name="T81" fmla="*/ 0 h 103"/>
                <a:gd name="T82" fmla="*/ 1 w 110"/>
                <a:gd name="T83" fmla="*/ 0 h 103"/>
                <a:gd name="T84" fmla="*/ 1 w 110"/>
                <a:gd name="T85" fmla="*/ 0 h 103"/>
                <a:gd name="T86" fmla="*/ 1 w 110"/>
                <a:gd name="T87" fmla="*/ 0 h 103"/>
                <a:gd name="T88" fmla="*/ 2 w 110"/>
                <a:gd name="T89" fmla="*/ 0 h 103"/>
                <a:gd name="T90" fmla="*/ 2 w 110"/>
                <a:gd name="T91" fmla="*/ 0 h 103"/>
                <a:gd name="T92" fmla="*/ 2 w 110"/>
                <a:gd name="T93" fmla="*/ 0 h 103"/>
                <a:gd name="T94" fmla="*/ 2 w 11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0" h="103">
                  <a:moveTo>
                    <a:pt x="44" y="6"/>
                  </a:moveTo>
                  <a:lnTo>
                    <a:pt x="49" y="6"/>
                  </a:lnTo>
                  <a:lnTo>
                    <a:pt x="55" y="6"/>
                  </a:lnTo>
                  <a:lnTo>
                    <a:pt x="61" y="6"/>
                  </a:lnTo>
                  <a:lnTo>
                    <a:pt x="66" y="8"/>
                  </a:lnTo>
                  <a:lnTo>
                    <a:pt x="72" y="8"/>
                  </a:lnTo>
                  <a:lnTo>
                    <a:pt x="76" y="8"/>
                  </a:lnTo>
                  <a:lnTo>
                    <a:pt x="84" y="8"/>
                  </a:lnTo>
                  <a:lnTo>
                    <a:pt x="89" y="10"/>
                  </a:lnTo>
                  <a:lnTo>
                    <a:pt x="93" y="10"/>
                  </a:lnTo>
                  <a:lnTo>
                    <a:pt x="97" y="10"/>
                  </a:lnTo>
                  <a:lnTo>
                    <a:pt x="101" y="10"/>
                  </a:lnTo>
                  <a:lnTo>
                    <a:pt x="104" y="12"/>
                  </a:lnTo>
                  <a:lnTo>
                    <a:pt x="108" y="12"/>
                  </a:lnTo>
                  <a:lnTo>
                    <a:pt x="110" y="14"/>
                  </a:lnTo>
                  <a:lnTo>
                    <a:pt x="106" y="103"/>
                  </a:lnTo>
                  <a:lnTo>
                    <a:pt x="95" y="21"/>
                  </a:lnTo>
                  <a:lnTo>
                    <a:pt x="91" y="19"/>
                  </a:lnTo>
                  <a:lnTo>
                    <a:pt x="89" y="19"/>
                  </a:lnTo>
                  <a:lnTo>
                    <a:pt x="84" y="17"/>
                  </a:lnTo>
                  <a:lnTo>
                    <a:pt x="76" y="17"/>
                  </a:lnTo>
                  <a:lnTo>
                    <a:pt x="72" y="16"/>
                  </a:lnTo>
                  <a:lnTo>
                    <a:pt x="70" y="16"/>
                  </a:lnTo>
                  <a:lnTo>
                    <a:pt x="65" y="14"/>
                  </a:lnTo>
                  <a:lnTo>
                    <a:pt x="61" y="14"/>
                  </a:lnTo>
                  <a:lnTo>
                    <a:pt x="55" y="12"/>
                  </a:lnTo>
                  <a:lnTo>
                    <a:pt x="51" y="10"/>
                  </a:lnTo>
                  <a:lnTo>
                    <a:pt x="47" y="10"/>
                  </a:lnTo>
                  <a:lnTo>
                    <a:pt x="44" y="10"/>
                  </a:lnTo>
                  <a:lnTo>
                    <a:pt x="38" y="8"/>
                  </a:lnTo>
                  <a:lnTo>
                    <a:pt x="32" y="8"/>
                  </a:lnTo>
                  <a:lnTo>
                    <a:pt x="28" y="6"/>
                  </a:lnTo>
                  <a:lnTo>
                    <a:pt x="25" y="6"/>
                  </a:lnTo>
                  <a:lnTo>
                    <a:pt x="15" y="2"/>
                  </a:lnTo>
                  <a:lnTo>
                    <a:pt x="9" y="2"/>
                  </a:lnTo>
                  <a:lnTo>
                    <a:pt x="4" y="0"/>
                  </a:lnTo>
                  <a:lnTo>
                    <a:pt x="0" y="0"/>
                  </a:lnTo>
                  <a:lnTo>
                    <a:pt x="4" y="0"/>
                  </a:lnTo>
                  <a:lnTo>
                    <a:pt x="9" y="2"/>
                  </a:lnTo>
                  <a:lnTo>
                    <a:pt x="15" y="2"/>
                  </a:lnTo>
                  <a:lnTo>
                    <a:pt x="25" y="2"/>
                  </a:lnTo>
                  <a:lnTo>
                    <a:pt x="30" y="2"/>
                  </a:lnTo>
                  <a:lnTo>
                    <a:pt x="38" y="4"/>
                  </a:lnTo>
                  <a:lnTo>
                    <a:pt x="42" y="4"/>
                  </a:lnTo>
                  <a:lnTo>
                    <a:pt x="44" y="6"/>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 name="Freeform 45"/>
            <p:cNvSpPr>
              <a:spLocks/>
            </p:cNvSpPr>
            <p:nvPr/>
          </p:nvSpPr>
          <p:spPr bwMode="auto">
            <a:xfrm>
              <a:off x="2712" y="2219"/>
              <a:ext cx="34" cy="71"/>
            </a:xfrm>
            <a:custGeom>
              <a:avLst/>
              <a:gdLst>
                <a:gd name="T0" fmla="*/ 3 w 68"/>
                <a:gd name="T1" fmla="*/ 1 h 143"/>
                <a:gd name="T2" fmla="*/ 3 w 68"/>
                <a:gd name="T3" fmla="*/ 2 h 143"/>
                <a:gd name="T4" fmla="*/ 3 w 68"/>
                <a:gd name="T5" fmla="*/ 2 h 143"/>
                <a:gd name="T6" fmla="*/ 3 w 68"/>
                <a:gd name="T7" fmla="*/ 3 h 143"/>
                <a:gd name="T8" fmla="*/ 3 w 68"/>
                <a:gd name="T9" fmla="*/ 3 h 143"/>
                <a:gd name="T10" fmla="*/ 3 w 68"/>
                <a:gd name="T11" fmla="*/ 3 h 143"/>
                <a:gd name="T12" fmla="*/ 3 w 68"/>
                <a:gd name="T13" fmla="*/ 4 h 143"/>
                <a:gd name="T14" fmla="*/ 3 w 68"/>
                <a:gd name="T15" fmla="*/ 4 h 143"/>
                <a:gd name="T16" fmla="*/ 3 w 68"/>
                <a:gd name="T17" fmla="*/ 4 h 143"/>
                <a:gd name="T18" fmla="*/ 2 w 68"/>
                <a:gd name="T19" fmla="*/ 4 h 143"/>
                <a:gd name="T20" fmla="*/ 2 w 68"/>
                <a:gd name="T21" fmla="*/ 4 h 143"/>
                <a:gd name="T22" fmla="*/ 2 w 68"/>
                <a:gd name="T23" fmla="*/ 4 h 143"/>
                <a:gd name="T24" fmla="*/ 1 w 68"/>
                <a:gd name="T25" fmla="*/ 4 h 143"/>
                <a:gd name="T26" fmla="*/ 1 w 68"/>
                <a:gd name="T27" fmla="*/ 4 h 143"/>
                <a:gd name="T28" fmla="*/ 1 w 68"/>
                <a:gd name="T29" fmla="*/ 4 h 143"/>
                <a:gd name="T30" fmla="*/ 0 w 68"/>
                <a:gd name="T31" fmla="*/ 4 h 143"/>
                <a:gd name="T32" fmla="*/ 1 w 68"/>
                <a:gd name="T33" fmla="*/ 4 h 143"/>
                <a:gd name="T34" fmla="*/ 1 w 68"/>
                <a:gd name="T35" fmla="*/ 4 h 143"/>
                <a:gd name="T36" fmla="*/ 1 w 68"/>
                <a:gd name="T37" fmla="*/ 4 h 143"/>
                <a:gd name="T38" fmla="*/ 2 w 68"/>
                <a:gd name="T39" fmla="*/ 4 h 143"/>
                <a:gd name="T40" fmla="*/ 2 w 68"/>
                <a:gd name="T41" fmla="*/ 3 h 143"/>
                <a:gd name="T42" fmla="*/ 2 w 68"/>
                <a:gd name="T43" fmla="*/ 3 h 143"/>
                <a:gd name="T44" fmla="*/ 2 w 68"/>
                <a:gd name="T45" fmla="*/ 3 h 143"/>
                <a:gd name="T46" fmla="*/ 2 w 68"/>
                <a:gd name="T47" fmla="*/ 3 h 143"/>
                <a:gd name="T48" fmla="*/ 2 w 68"/>
                <a:gd name="T49" fmla="*/ 3 h 143"/>
                <a:gd name="T50" fmla="*/ 2 w 68"/>
                <a:gd name="T51" fmla="*/ 3 h 143"/>
                <a:gd name="T52" fmla="*/ 2 w 68"/>
                <a:gd name="T53" fmla="*/ 2 h 143"/>
                <a:gd name="T54" fmla="*/ 2 w 68"/>
                <a:gd name="T55" fmla="*/ 2 h 143"/>
                <a:gd name="T56" fmla="*/ 2 w 68"/>
                <a:gd name="T57" fmla="*/ 2 h 143"/>
                <a:gd name="T58" fmla="*/ 2 w 68"/>
                <a:gd name="T59" fmla="*/ 1 h 143"/>
                <a:gd name="T60" fmla="*/ 2 w 68"/>
                <a:gd name="T61" fmla="*/ 1 h 143"/>
                <a:gd name="T62" fmla="*/ 2 w 68"/>
                <a:gd name="T63" fmla="*/ 0 h 143"/>
                <a:gd name="T64" fmla="*/ 2 w 68"/>
                <a:gd name="T65" fmla="*/ 0 h 143"/>
                <a:gd name="T66" fmla="*/ 2 w 68"/>
                <a:gd name="T67" fmla="*/ 0 h 143"/>
                <a:gd name="T68" fmla="*/ 2 w 68"/>
                <a:gd name="T69" fmla="*/ 0 h 143"/>
                <a:gd name="T70" fmla="*/ 2 w 68"/>
                <a:gd name="T71" fmla="*/ 0 h 143"/>
                <a:gd name="T72" fmla="*/ 2 w 68"/>
                <a:gd name="T73" fmla="*/ 0 h 143"/>
                <a:gd name="T74" fmla="*/ 2 w 68"/>
                <a:gd name="T75" fmla="*/ 0 h 143"/>
                <a:gd name="T76" fmla="*/ 2 w 68"/>
                <a:gd name="T77" fmla="*/ 0 h 143"/>
                <a:gd name="T78" fmla="*/ 2 w 68"/>
                <a:gd name="T79" fmla="*/ 1 h 143"/>
                <a:gd name="T80" fmla="*/ 2 w 68"/>
                <a:gd name="T81" fmla="*/ 1 h 143"/>
                <a:gd name="T82" fmla="*/ 3 w 68"/>
                <a:gd name="T83" fmla="*/ 1 h 143"/>
                <a:gd name="T84" fmla="*/ 3 w 68"/>
                <a:gd name="T85" fmla="*/ 1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 h="143">
                  <a:moveTo>
                    <a:pt x="66" y="59"/>
                  </a:moveTo>
                  <a:lnTo>
                    <a:pt x="66" y="63"/>
                  </a:lnTo>
                  <a:lnTo>
                    <a:pt x="66" y="68"/>
                  </a:lnTo>
                  <a:lnTo>
                    <a:pt x="66" y="72"/>
                  </a:lnTo>
                  <a:lnTo>
                    <a:pt x="66" y="80"/>
                  </a:lnTo>
                  <a:lnTo>
                    <a:pt x="66" y="85"/>
                  </a:lnTo>
                  <a:lnTo>
                    <a:pt x="66" y="93"/>
                  </a:lnTo>
                  <a:lnTo>
                    <a:pt x="66" y="101"/>
                  </a:lnTo>
                  <a:lnTo>
                    <a:pt x="66" y="108"/>
                  </a:lnTo>
                  <a:lnTo>
                    <a:pt x="66" y="114"/>
                  </a:lnTo>
                  <a:lnTo>
                    <a:pt x="66" y="120"/>
                  </a:lnTo>
                  <a:lnTo>
                    <a:pt x="66" y="125"/>
                  </a:lnTo>
                  <a:lnTo>
                    <a:pt x="68" y="131"/>
                  </a:lnTo>
                  <a:lnTo>
                    <a:pt x="68" y="135"/>
                  </a:lnTo>
                  <a:lnTo>
                    <a:pt x="68" y="139"/>
                  </a:lnTo>
                  <a:lnTo>
                    <a:pt x="68" y="141"/>
                  </a:lnTo>
                  <a:lnTo>
                    <a:pt x="68" y="143"/>
                  </a:lnTo>
                  <a:lnTo>
                    <a:pt x="66" y="141"/>
                  </a:lnTo>
                  <a:lnTo>
                    <a:pt x="60" y="141"/>
                  </a:lnTo>
                  <a:lnTo>
                    <a:pt x="57" y="141"/>
                  </a:lnTo>
                  <a:lnTo>
                    <a:pt x="51" y="141"/>
                  </a:lnTo>
                  <a:lnTo>
                    <a:pt x="43" y="141"/>
                  </a:lnTo>
                  <a:lnTo>
                    <a:pt x="38" y="139"/>
                  </a:lnTo>
                  <a:lnTo>
                    <a:pt x="32" y="139"/>
                  </a:lnTo>
                  <a:lnTo>
                    <a:pt x="24" y="139"/>
                  </a:lnTo>
                  <a:lnTo>
                    <a:pt x="19" y="139"/>
                  </a:lnTo>
                  <a:lnTo>
                    <a:pt x="11" y="137"/>
                  </a:lnTo>
                  <a:lnTo>
                    <a:pt x="7" y="137"/>
                  </a:lnTo>
                  <a:lnTo>
                    <a:pt x="3" y="137"/>
                  </a:lnTo>
                  <a:lnTo>
                    <a:pt x="2" y="137"/>
                  </a:lnTo>
                  <a:lnTo>
                    <a:pt x="0" y="137"/>
                  </a:lnTo>
                  <a:lnTo>
                    <a:pt x="3" y="135"/>
                  </a:lnTo>
                  <a:lnTo>
                    <a:pt x="11" y="135"/>
                  </a:lnTo>
                  <a:lnTo>
                    <a:pt x="13" y="133"/>
                  </a:lnTo>
                  <a:lnTo>
                    <a:pt x="19" y="133"/>
                  </a:lnTo>
                  <a:lnTo>
                    <a:pt x="24" y="131"/>
                  </a:lnTo>
                  <a:lnTo>
                    <a:pt x="30" y="131"/>
                  </a:lnTo>
                  <a:lnTo>
                    <a:pt x="34" y="129"/>
                  </a:lnTo>
                  <a:lnTo>
                    <a:pt x="40" y="129"/>
                  </a:lnTo>
                  <a:lnTo>
                    <a:pt x="43" y="127"/>
                  </a:lnTo>
                  <a:lnTo>
                    <a:pt x="47" y="127"/>
                  </a:lnTo>
                  <a:lnTo>
                    <a:pt x="53" y="127"/>
                  </a:lnTo>
                  <a:lnTo>
                    <a:pt x="57" y="127"/>
                  </a:lnTo>
                  <a:lnTo>
                    <a:pt x="57" y="125"/>
                  </a:lnTo>
                  <a:lnTo>
                    <a:pt x="57" y="120"/>
                  </a:lnTo>
                  <a:lnTo>
                    <a:pt x="57" y="118"/>
                  </a:lnTo>
                  <a:lnTo>
                    <a:pt x="57" y="114"/>
                  </a:lnTo>
                  <a:lnTo>
                    <a:pt x="57" y="108"/>
                  </a:lnTo>
                  <a:lnTo>
                    <a:pt x="57" y="104"/>
                  </a:lnTo>
                  <a:lnTo>
                    <a:pt x="57" y="99"/>
                  </a:lnTo>
                  <a:lnTo>
                    <a:pt x="57" y="93"/>
                  </a:lnTo>
                  <a:lnTo>
                    <a:pt x="57" y="87"/>
                  </a:lnTo>
                  <a:lnTo>
                    <a:pt x="57" y="84"/>
                  </a:lnTo>
                  <a:lnTo>
                    <a:pt x="57" y="76"/>
                  </a:lnTo>
                  <a:lnTo>
                    <a:pt x="57" y="70"/>
                  </a:lnTo>
                  <a:lnTo>
                    <a:pt x="57" y="65"/>
                  </a:lnTo>
                  <a:lnTo>
                    <a:pt x="57" y="59"/>
                  </a:lnTo>
                  <a:lnTo>
                    <a:pt x="57" y="51"/>
                  </a:lnTo>
                  <a:lnTo>
                    <a:pt x="57" y="46"/>
                  </a:lnTo>
                  <a:lnTo>
                    <a:pt x="57" y="38"/>
                  </a:lnTo>
                  <a:lnTo>
                    <a:pt x="57" y="34"/>
                  </a:lnTo>
                  <a:lnTo>
                    <a:pt x="57" y="27"/>
                  </a:lnTo>
                  <a:lnTo>
                    <a:pt x="57" y="23"/>
                  </a:lnTo>
                  <a:lnTo>
                    <a:pt x="57" y="19"/>
                  </a:lnTo>
                  <a:lnTo>
                    <a:pt x="57" y="15"/>
                  </a:lnTo>
                  <a:lnTo>
                    <a:pt x="57" y="8"/>
                  </a:lnTo>
                  <a:lnTo>
                    <a:pt x="57" y="2"/>
                  </a:lnTo>
                  <a:lnTo>
                    <a:pt x="57" y="0"/>
                  </a:lnTo>
                  <a:lnTo>
                    <a:pt x="59" y="0"/>
                  </a:lnTo>
                  <a:lnTo>
                    <a:pt x="59" y="2"/>
                  </a:lnTo>
                  <a:lnTo>
                    <a:pt x="59" y="6"/>
                  </a:lnTo>
                  <a:lnTo>
                    <a:pt x="59" y="9"/>
                  </a:lnTo>
                  <a:lnTo>
                    <a:pt x="60" y="15"/>
                  </a:lnTo>
                  <a:lnTo>
                    <a:pt x="60" y="21"/>
                  </a:lnTo>
                  <a:lnTo>
                    <a:pt x="60" y="25"/>
                  </a:lnTo>
                  <a:lnTo>
                    <a:pt x="62" y="30"/>
                  </a:lnTo>
                  <a:lnTo>
                    <a:pt x="62" y="34"/>
                  </a:lnTo>
                  <a:lnTo>
                    <a:pt x="62" y="38"/>
                  </a:lnTo>
                  <a:lnTo>
                    <a:pt x="62" y="44"/>
                  </a:lnTo>
                  <a:lnTo>
                    <a:pt x="62" y="47"/>
                  </a:lnTo>
                  <a:lnTo>
                    <a:pt x="64" y="51"/>
                  </a:lnTo>
                  <a:lnTo>
                    <a:pt x="66" y="57"/>
                  </a:lnTo>
                  <a:lnTo>
                    <a:pt x="66" y="59"/>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 name="Freeform 46"/>
            <p:cNvSpPr>
              <a:spLocks/>
            </p:cNvSpPr>
            <p:nvPr/>
          </p:nvSpPr>
          <p:spPr bwMode="auto">
            <a:xfrm>
              <a:off x="2454" y="2080"/>
              <a:ext cx="197" cy="189"/>
            </a:xfrm>
            <a:custGeom>
              <a:avLst/>
              <a:gdLst>
                <a:gd name="T0" fmla="*/ 1 w 393"/>
                <a:gd name="T1" fmla="*/ 1 h 379"/>
                <a:gd name="T2" fmla="*/ 1 w 393"/>
                <a:gd name="T3" fmla="*/ 1 h 379"/>
                <a:gd name="T4" fmla="*/ 2 w 393"/>
                <a:gd name="T5" fmla="*/ 1 h 379"/>
                <a:gd name="T6" fmla="*/ 2 w 393"/>
                <a:gd name="T7" fmla="*/ 1 h 379"/>
                <a:gd name="T8" fmla="*/ 3 w 393"/>
                <a:gd name="T9" fmla="*/ 0 h 379"/>
                <a:gd name="T10" fmla="*/ 4 w 393"/>
                <a:gd name="T11" fmla="*/ 0 h 379"/>
                <a:gd name="T12" fmla="*/ 4 w 393"/>
                <a:gd name="T13" fmla="*/ 0 h 379"/>
                <a:gd name="T14" fmla="*/ 5 w 393"/>
                <a:gd name="T15" fmla="*/ 0 h 379"/>
                <a:gd name="T16" fmla="*/ 5 w 393"/>
                <a:gd name="T17" fmla="*/ 0 h 379"/>
                <a:gd name="T18" fmla="*/ 6 w 393"/>
                <a:gd name="T19" fmla="*/ 0 h 379"/>
                <a:gd name="T20" fmla="*/ 7 w 393"/>
                <a:gd name="T21" fmla="*/ 0 h 379"/>
                <a:gd name="T22" fmla="*/ 7 w 393"/>
                <a:gd name="T23" fmla="*/ 0 h 379"/>
                <a:gd name="T24" fmla="*/ 8 w 393"/>
                <a:gd name="T25" fmla="*/ 0 h 379"/>
                <a:gd name="T26" fmla="*/ 9 w 393"/>
                <a:gd name="T27" fmla="*/ 0 h 379"/>
                <a:gd name="T28" fmla="*/ 9 w 393"/>
                <a:gd name="T29" fmla="*/ 0 h 379"/>
                <a:gd name="T30" fmla="*/ 10 w 393"/>
                <a:gd name="T31" fmla="*/ 1 h 379"/>
                <a:gd name="T32" fmla="*/ 11 w 393"/>
                <a:gd name="T33" fmla="*/ 1 h 379"/>
                <a:gd name="T34" fmla="*/ 11 w 393"/>
                <a:gd name="T35" fmla="*/ 2 h 379"/>
                <a:gd name="T36" fmla="*/ 12 w 393"/>
                <a:gd name="T37" fmla="*/ 3 h 379"/>
                <a:gd name="T38" fmla="*/ 12 w 393"/>
                <a:gd name="T39" fmla="*/ 3 h 379"/>
                <a:gd name="T40" fmla="*/ 12 w 393"/>
                <a:gd name="T41" fmla="*/ 4 h 379"/>
                <a:gd name="T42" fmla="*/ 13 w 393"/>
                <a:gd name="T43" fmla="*/ 5 h 379"/>
                <a:gd name="T44" fmla="*/ 13 w 393"/>
                <a:gd name="T45" fmla="*/ 6 h 379"/>
                <a:gd name="T46" fmla="*/ 13 w 393"/>
                <a:gd name="T47" fmla="*/ 6 h 379"/>
                <a:gd name="T48" fmla="*/ 12 w 393"/>
                <a:gd name="T49" fmla="*/ 7 h 379"/>
                <a:gd name="T50" fmla="*/ 12 w 393"/>
                <a:gd name="T51" fmla="*/ 7 h 379"/>
                <a:gd name="T52" fmla="*/ 12 w 393"/>
                <a:gd name="T53" fmla="*/ 8 h 379"/>
                <a:gd name="T54" fmla="*/ 11 w 393"/>
                <a:gd name="T55" fmla="*/ 8 h 379"/>
                <a:gd name="T56" fmla="*/ 11 w 393"/>
                <a:gd name="T57" fmla="*/ 9 h 379"/>
                <a:gd name="T58" fmla="*/ 11 w 393"/>
                <a:gd name="T59" fmla="*/ 9 h 379"/>
                <a:gd name="T60" fmla="*/ 10 w 393"/>
                <a:gd name="T61" fmla="*/ 10 h 379"/>
                <a:gd name="T62" fmla="*/ 6 w 393"/>
                <a:gd name="T63" fmla="*/ 11 h 379"/>
                <a:gd name="T64" fmla="*/ 6 w 393"/>
                <a:gd name="T65" fmla="*/ 11 h 379"/>
                <a:gd name="T66" fmla="*/ 6 w 393"/>
                <a:gd name="T67" fmla="*/ 11 h 379"/>
                <a:gd name="T68" fmla="*/ 6 w 393"/>
                <a:gd name="T69" fmla="*/ 10 h 379"/>
                <a:gd name="T70" fmla="*/ 6 w 393"/>
                <a:gd name="T71" fmla="*/ 10 h 379"/>
                <a:gd name="T72" fmla="*/ 6 w 393"/>
                <a:gd name="T73" fmla="*/ 9 h 379"/>
                <a:gd name="T74" fmla="*/ 6 w 393"/>
                <a:gd name="T75" fmla="*/ 8 h 379"/>
                <a:gd name="T76" fmla="*/ 6 w 393"/>
                <a:gd name="T77" fmla="*/ 8 h 379"/>
                <a:gd name="T78" fmla="*/ 6 w 393"/>
                <a:gd name="T79" fmla="*/ 7 h 379"/>
                <a:gd name="T80" fmla="*/ 6 w 393"/>
                <a:gd name="T81" fmla="*/ 6 h 379"/>
                <a:gd name="T82" fmla="*/ 6 w 393"/>
                <a:gd name="T83" fmla="*/ 5 h 379"/>
                <a:gd name="T84" fmla="*/ 5 w 393"/>
                <a:gd name="T85" fmla="*/ 5 h 379"/>
                <a:gd name="T86" fmla="*/ 5 w 393"/>
                <a:gd name="T87" fmla="*/ 4 h 379"/>
                <a:gd name="T88" fmla="*/ 4 w 393"/>
                <a:gd name="T89" fmla="*/ 3 h 379"/>
                <a:gd name="T90" fmla="*/ 3 w 393"/>
                <a:gd name="T91" fmla="*/ 3 h 379"/>
                <a:gd name="T92" fmla="*/ 3 w 393"/>
                <a:gd name="T93" fmla="*/ 2 h 379"/>
                <a:gd name="T94" fmla="*/ 2 w 393"/>
                <a:gd name="T95" fmla="*/ 2 h 379"/>
                <a:gd name="T96" fmla="*/ 1 w 393"/>
                <a:gd name="T97" fmla="*/ 2 h 379"/>
                <a:gd name="T98" fmla="*/ 1 w 393"/>
                <a:gd name="T99" fmla="*/ 2 h 379"/>
                <a:gd name="T100" fmla="*/ 1 w 393"/>
                <a:gd name="T101" fmla="*/ 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3" h="379">
                  <a:moveTo>
                    <a:pt x="0" y="61"/>
                  </a:moveTo>
                  <a:lnTo>
                    <a:pt x="2" y="59"/>
                  </a:lnTo>
                  <a:lnTo>
                    <a:pt x="7" y="57"/>
                  </a:lnTo>
                  <a:lnTo>
                    <a:pt x="11" y="55"/>
                  </a:lnTo>
                  <a:lnTo>
                    <a:pt x="15" y="55"/>
                  </a:lnTo>
                  <a:lnTo>
                    <a:pt x="21" y="52"/>
                  </a:lnTo>
                  <a:lnTo>
                    <a:pt x="24" y="50"/>
                  </a:lnTo>
                  <a:lnTo>
                    <a:pt x="32" y="48"/>
                  </a:lnTo>
                  <a:lnTo>
                    <a:pt x="38" y="46"/>
                  </a:lnTo>
                  <a:lnTo>
                    <a:pt x="43" y="44"/>
                  </a:lnTo>
                  <a:lnTo>
                    <a:pt x="49" y="40"/>
                  </a:lnTo>
                  <a:lnTo>
                    <a:pt x="57" y="36"/>
                  </a:lnTo>
                  <a:lnTo>
                    <a:pt x="64" y="34"/>
                  </a:lnTo>
                  <a:lnTo>
                    <a:pt x="72" y="33"/>
                  </a:lnTo>
                  <a:lnTo>
                    <a:pt x="79" y="31"/>
                  </a:lnTo>
                  <a:lnTo>
                    <a:pt x="87" y="29"/>
                  </a:lnTo>
                  <a:lnTo>
                    <a:pt x="95" y="25"/>
                  </a:lnTo>
                  <a:lnTo>
                    <a:pt x="102" y="23"/>
                  </a:lnTo>
                  <a:lnTo>
                    <a:pt x="112" y="21"/>
                  </a:lnTo>
                  <a:lnTo>
                    <a:pt x="114" y="17"/>
                  </a:lnTo>
                  <a:lnTo>
                    <a:pt x="119" y="17"/>
                  </a:lnTo>
                  <a:lnTo>
                    <a:pt x="123" y="15"/>
                  </a:lnTo>
                  <a:lnTo>
                    <a:pt x="127" y="15"/>
                  </a:lnTo>
                  <a:lnTo>
                    <a:pt x="136" y="14"/>
                  </a:lnTo>
                  <a:lnTo>
                    <a:pt x="146" y="12"/>
                  </a:lnTo>
                  <a:lnTo>
                    <a:pt x="148" y="10"/>
                  </a:lnTo>
                  <a:lnTo>
                    <a:pt x="154" y="8"/>
                  </a:lnTo>
                  <a:lnTo>
                    <a:pt x="157" y="8"/>
                  </a:lnTo>
                  <a:lnTo>
                    <a:pt x="161" y="8"/>
                  </a:lnTo>
                  <a:lnTo>
                    <a:pt x="169" y="6"/>
                  </a:lnTo>
                  <a:lnTo>
                    <a:pt x="178" y="2"/>
                  </a:lnTo>
                  <a:lnTo>
                    <a:pt x="186" y="2"/>
                  </a:lnTo>
                  <a:lnTo>
                    <a:pt x="193" y="2"/>
                  </a:lnTo>
                  <a:lnTo>
                    <a:pt x="201" y="0"/>
                  </a:lnTo>
                  <a:lnTo>
                    <a:pt x="209" y="0"/>
                  </a:lnTo>
                  <a:lnTo>
                    <a:pt x="216" y="0"/>
                  </a:lnTo>
                  <a:lnTo>
                    <a:pt x="224" y="0"/>
                  </a:lnTo>
                  <a:lnTo>
                    <a:pt x="230" y="0"/>
                  </a:lnTo>
                  <a:lnTo>
                    <a:pt x="237" y="2"/>
                  </a:lnTo>
                  <a:lnTo>
                    <a:pt x="245" y="4"/>
                  </a:lnTo>
                  <a:lnTo>
                    <a:pt x="252" y="6"/>
                  </a:lnTo>
                  <a:lnTo>
                    <a:pt x="260" y="10"/>
                  </a:lnTo>
                  <a:lnTo>
                    <a:pt x="266" y="14"/>
                  </a:lnTo>
                  <a:lnTo>
                    <a:pt x="273" y="17"/>
                  </a:lnTo>
                  <a:lnTo>
                    <a:pt x="283" y="21"/>
                  </a:lnTo>
                  <a:lnTo>
                    <a:pt x="289" y="25"/>
                  </a:lnTo>
                  <a:lnTo>
                    <a:pt x="296" y="31"/>
                  </a:lnTo>
                  <a:lnTo>
                    <a:pt x="302" y="36"/>
                  </a:lnTo>
                  <a:lnTo>
                    <a:pt x="309" y="44"/>
                  </a:lnTo>
                  <a:lnTo>
                    <a:pt x="315" y="48"/>
                  </a:lnTo>
                  <a:lnTo>
                    <a:pt x="323" y="55"/>
                  </a:lnTo>
                  <a:lnTo>
                    <a:pt x="330" y="61"/>
                  </a:lnTo>
                  <a:lnTo>
                    <a:pt x="336" y="71"/>
                  </a:lnTo>
                  <a:lnTo>
                    <a:pt x="342" y="76"/>
                  </a:lnTo>
                  <a:lnTo>
                    <a:pt x="346" y="84"/>
                  </a:lnTo>
                  <a:lnTo>
                    <a:pt x="351" y="92"/>
                  </a:lnTo>
                  <a:lnTo>
                    <a:pt x="359" y="99"/>
                  </a:lnTo>
                  <a:lnTo>
                    <a:pt x="363" y="107"/>
                  </a:lnTo>
                  <a:lnTo>
                    <a:pt x="366" y="116"/>
                  </a:lnTo>
                  <a:lnTo>
                    <a:pt x="370" y="124"/>
                  </a:lnTo>
                  <a:lnTo>
                    <a:pt x="376" y="131"/>
                  </a:lnTo>
                  <a:lnTo>
                    <a:pt x="380" y="139"/>
                  </a:lnTo>
                  <a:lnTo>
                    <a:pt x="382" y="147"/>
                  </a:lnTo>
                  <a:lnTo>
                    <a:pt x="385" y="154"/>
                  </a:lnTo>
                  <a:lnTo>
                    <a:pt x="387" y="164"/>
                  </a:lnTo>
                  <a:lnTo>
                    <a:pt x="389" y="170"/>
                  </a:lnTo>
                  <a:lnTo>
                    <a:pt x="389" y="177"/>
                  </a:lnTo>
                  <a:lnTo>
                    <a:pt x="391" y="185"/>
                  </a:lnTo>
                  <a:lnTo>
                    <a:pt x="393" y="192"/>
                  </a:lnTo>
                  <a:lnTo>
                    <a:pt x="391" y="198"/>
                  </a:lnTo>
                  <a:lnTo>
                    <a:pt x="389" y="206"/>
                  </a:lnTo>
                  <a:lnTo>
                    <a:pt x="389" y="209"/>
                  </a:lnTo>
                  <a:lnTo>
                    <a:pt x="387" y="217"/>
                  </a:lnTo>
                  <a:lnTo>
                    <a:pt x="385" y="225"/>
                  </a:lnTo>
                  <a:lnTo>
                    <a:pt x="382" y="230"/>
                  </a:lnTo>
                  <a:lnTo>
                    <a:pt x="380" y="236"/>
                  </a:lnTo>
                  <a:lnTo>
                    <a:pt x="378" y="242"/>
                  </a:lnTo>
                  <a:lnTo>
                    <a:pt x="374" y="247"/>
                  </a:lnTo>
                  <a:lnTo>
                    <a:pt x="370" y="253"/>
                  </a:lnTo>
                  <a:lnTo>
                    <a:pt x="365" y="257"/>
                  </a:lnTo>
                  <a:lnTo>
                    <a:pt x="363" y="265"/>
                  </a:lnTo>
                  <a:lnTo>
                    <a:pt x="359" y="270"/>
                  </a:lnTo>
                  <a:lnTo>
                    <a:pt x="353" y="276"/>
                  </a:lnTo>
                  <a:lnTo>
                    <a:pt x="349" y="280"/>
                  </a:lnTo>
                  <a:lnTo>
                    <a:pt x="346" y="286"/>
                  </a:lnTo>
                  <a:lnTo>
                    <a:pt x="342" y="289"/>
                  </a:lnTo>
                  <a:lnTo>
                    <a:pt x="338" y="293"/>
                  </a:lnTo>
                  <a:lnTo>
                    <a:pt x="330" y="299"/>
                  </a:lnTo>
                  <a:lnTo>
                    <a:pt x="328" y="301"/>
                  </a:lnTo>
                  <a:lnTo>
                    <a:pt x="321" y="308"/>
                  </a:lnTo>
                  <a:lnTo>
                    <a:pt x="313" y="314"/>
                  </a:lnTo>
                  <a:lnTo>
                    <a:pt x="308" y="318"/>
                  </a:lnTo>
                  <a:lnTo>
                    <a:pt x="302" y="322"/>
                  </a:lnTo>
                  <a:lnTo>
                    <a:pt x="300" y="325"/>
                  </a:lnTo>
                  <a:lnTo>
                    <a:pt x="182" y="379"/>
                  </a:lnTo>
                  <a:lnTo>
                    <a:pt x="182" y="377"/>
                  </a:lnTo>
                  <a:lnTo>
                    <a:pt x="182" y="373"/>
                  </a:lnTo>
                  <a:lnTo>
                    <a:pt x="182" y="369"/>
                  </a:lnTo>
                  <a:lnTo>
                    <a:pt x="184" y="363"/>
                  </a:lnTo>
                  <a:lnTo>
                    <a:pt x="184" y="360"/>
                  </a:lnTo>
                  <a:lnTo>
                    <a:pt x="184" y="354"/>
                  </a:lnTo>
                  <a:lnTo>
                    <a:pt x="184" y="348"/>
                  </a:lnTo>
                  <a:lnTo>
                    <a:pt x="184" y="346"/>
                  </a:lnTo>
                  <a:lnTo>
                    <a:pt x="184" y="339"/>
                  </a:lnTo>
                  <a:lnTo>
                    <a:pt x="184" y="333"/>
                  </a:lnTo>
                  <a:lnTo>
                    <a:pt x="184" y="327"/>
                  </a:lnTo>
                  <a:lnTo>
                    <a:pt x="186" y="324"/>
                  </a:lnTo>
                  <a:lnTo>
                    <a:pt x="184" y="316"/>
                  </a:lnTo>
                  <a:lnTo>
                    <a:pt x="184" y="308"/>
                  </a:lnTo>
                  <a:lnTo>
                    <a:pt x="184" y="303"/>
                  </a:lnTo>
                  <a:lnTo>
                    <a:pt x="184" y="295"/>
                  </a:lnTo>
                  <a:lnTo>
                    <a:pt x="184" y="287"/>
                  </a:lnTo>
                  <a:lnTo>
                    <a:pt x="184" y="280"/>
                  </a:lnTo>
                  <a:lnTo>
                    <a:pt x="182" y="272"/>
                  </a:lnTo>
                  <a:lnTo>
                    <a:pt x="182" y="266"/>
                  </a:lnTo>
                  <a:lnTo>
                    <a:pt x="182" y="257"/>
                  </a:lnTo>
                  <a:lnTo>
                    <a:pt x="178" y="249"/>
                  </a:lnTo>
                  <a:lnTo>
                    <a:pt x="178" y="242"/>
                  </a:lnTo>
                  <a:lnTo>
                    <a:pt x="176" y="234"/>
                  </a:lnTo>
                  <a:lnTo>
                    <a:pt x="174" y="227"/>
                  </a:lnTo>
                  <a:lnTo>
                    <a:pt x="173" y="219"/>
                  </a:lnTo>
                  <a:lnTo>
                    <a:pt x="171" y="209"/>
                  </a:lnTo>
                  <a:lnTo>
                    <a:pt x="169" y="204"/>
                  </a:lnTo>
                  <a:lnTo>
                    <a:pt x="165" y="194"/>
                  </a:lnTo>
                  <a:lnTo>
                    <a:pt x="161" y="189"/>
                  </a:lnTo>
                  <a:lnTo>
                    <a:pt x="157" y="179"/>
                  </a:lnTo>
                  <a:lnTo>
                    <a:pt x="154" y="173"/>
                  </a:lnTo>
                  <a:lnTo>
                    <a:pt x="148" y="166"/>
                  </a:lnTo>
                  <a:lnTo>
                    <a:pt x="142" y="158"/>
                  </a:lnTo>
                  <a:lnTo>
                    <a:pt x="136" y="152"/>
                  </a:lnTo>
                  <a:lnTo>
                    <a:pt x="131" y="147"/>
                  </a:lnTo>
                  <a:lnTo>
                    <a:pt x="123" y="139"/>
                  </a:lnTo>
                  <a:lnTo>
                    <a:pt x="116" y="131"/>
                  </a:lnTo>
                  <a:lnTo>
                    <a:pt x="110" y="126"/>
                  </a:lnTo>
                  <a:lnTo>
                    <a:pt x="102" y="120"/>
                  </a:lnTo>
                  <a:lnTo>
                    <a:pt x="95" y="116"/>
                  </a:lnTo>
                  <a:lnTo>
                    <a:pt x="89" y="111"/>
                  </a:lnTo>
                  <a:lnTo>
                    <a:pt x="79" y="105"/>
                  </a:lnTo>
                  <a:lnTo>
                    <a:pt x="74" y="101"/>
                  </a:lnTo>
                  <a:lnTo>
                    <a:pt x="66" y="95"/>
                  </a:lnTo>
                  <a:lnTo>
                    <a:pt x="59" y="92"/>
                  </a:lnTo>
                  <a:lnTo>
                    <a:pt x="53" y="88"/>
                  </a:lnTo>
                  <a:lnTo>
                    <a:pt x="45" y="84"/>
                  </a:lnTo>
                  <a:lnTo>
                    <a:pt x="40" y="80"/>
                  </a:lnTo>
                  <a:lnTo>
                    <a:pt x="34" y="76"/>
                  </a:lnTo>
                  <a:lnTo>
                    <a:pt x="28" y="73"/>
                  </a:lnTo>
                  <a:lnTo>
                    <a:pt x="22" y="71"/>
                  </a:lnTo>
                  <a:lnTo>
                    <a:pt x="17" y="69"/>
                  </a:lnTo>
                  <a:lnTo>
                    <a:pt x="13" y="65"/>
                  </a:lnTo>
                  <a:lnTo>
                    <a:pt x="9" y="65"/>
                  </a:lnTo>
                  <a:lnTo>
                    <a:pt x="5" y="63"/>
                  </a:lnTo>
                  <a:lnTo>
                    <a:pt x="2" y="61"/>
                  </a:lnTo>
                  <a:lnTo>
                    <a:pt x="0" y="61"/>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1" name="Freeform 47"/>
            <p:cNvSpPr>
              <a:spLocks/>
            </p:cNvSpPr>
            <p:nvPr/>
          </p:nvSpPr>
          <p:spPr bwMode="auto">
            <a:xfrm>
              <a:off x="2508" y="2100"/>
              <a:ext cx="96" cy="24"/>
            </a:xfrm>
            <a:custGeom>
              <a:avLst/>
              <a:gdLst>
                <a:gd name="T0" fmla="*/ 1 w 192"/>
                <a:gd name="T1" fmla="*/ 2 h 48"/>
                <a:gd name="T2" fmla="*/ 1 w 192"/>
                <a:gd name="T3" fmla="*/ 2 h 48"/>
                <a:gd name="T4" fmla="*/ 1 w 192"/>
                <a:gd name="T5" fmla="*/ 2 h 48"/>
                <a:gd name="T6" fmla="*/ 1 w 192"/>
                <a:gd name="T7" fmla="*/ 2 h 48"/>
                <a:gd name="T8" fmla="*/ 2 w 192"/>
                <a:gd name="T9" fmla="*/ 2 h 48"/>
                <a:gd name="T10" fmla="*/ 2 w 192"/>
                <a:gd name="T11" fmla="*/ 1 h 48"/>
                <a:gd name="T12" fmla="*/ 2 w 192"/>
                <a:gd name="T13" fmla="*/ 1 h 48"/>
                <a:gd name="T14" fmla="*/ 3 w 192"/>
                <a:gd name="T15" fmla="*/ 1 h 48"/>
                <a:gd name="T16" fmla="*/ 3 w 192"/>
                <a:gd name="T17" fmla="*/ 1 h 48"/>
                <a:gd name="T18" fmla="*/ 3 w 192"/>
                <a:gd name="T19" fmla="*/ 1 h 48"/>
                <a:gd name="T20" fmla="*/ 3 w 192"/>
                <a:gd name="T21" fmla="*/ 1 h 48"/>
                <a:gd name="T22" fmla="*/ 4 w 192"/>
                <a:gd name="T23" fmla="*/ 1 h 48"/>
                <a:gd name="T24" fmla="*/ 4 w 192"/>
                <a:gd name="T25" fmla="*/ 1 h 48"/>
                <a:gd name="T26" fmla="*/ 4 w 192"/>
                <a:gd name="T27" fmla="*/ 1 h 48"/>
                <a:gd name="T28" fmla="*/ 5 w 192"/>
                <a:gd name="T29" fmla="*/ 1 h 48"/>
                <a:gd name="T30" fmla="*/ 5 w 192"/>
                <a:gd name="T31" fmla="*/ 1 h 48"/>
                <a:gd name="T32" fmla="*/ 5 w 192"/>
                <a:gd name="T33" fmla="*/ 1 h 48"/>
                <a:gd name="T34" fmla="*/ 6 w 192"/>
                <a:gd name="T35" fmla="*/ 1 h 48"/>
                <a:gd name="T36" fmla="*/ 6 w 192"/>
                <a:gd name="T37" fmla="*/ 1 h 48"/>
                <a:gd name="T38" fmla="*/ 6 w 192"/>
                <a:gd name="T39" fmla="*/ 0 h 48"/>
                <a:gd name="T40" fmla="*/ 6 w 192"/>
                <a:gd name="T41" fmla="*/ 0 h 48"/>
                <a:gd name="T42" fmla="*/ 6 w 192"/>
                <a:gd name="T43" fmla="*/ 1 h 48"/>
                <a:gd name="T44" fmla="*/ 6 w 192"/>
                <a:gd name="T45" fmla="*/ 1 h 48"/>
                <a:gd name="T46" fmla="*/ 6 w 192"/>
                <a:gd name="T47" fmla="*/ 1 h 48"/>
                <a:gd name="T48" fmla="*/ 5 w 192"/>
                <a:gd name="T49" fmla="*/ 1 h 48"/>
                <a:gd name="T50" fmla="*/ 5 w 192"/>
                <a:gd name="T51" fmla="*/ 1 h 48"/>
                <a:gd name="T52" fmla="*/ 5 w 192"/>
                <a:gd name="T53" fmla="*/ 1 h 48"/>
                <a:gd name="T54" fmla="*/ 4 w 192"/>
                <a:gd name="T55" fmla="*/ 1 h 48"/>
                <a:gd name="T56" fmla="*/ 4 w 192"/>
                <a:gd name="T57" fmla="*/ 1 h 48"/>
                <a:gd name="T58" fmla="*/ 4 w 192"/>
                <a:gd name="T59" fmla="*/ 1 h 48"/>
                <a:gd name="T60" fmla="*/ 3 w 192"/>
                <a:gd name="T61" fmla="*/ 1 h 48"/>
                <a:gd name="T62" fmla="*/ 3 w 192"/>
                <a:gd name="T63" fmla="*/ 1 h 48"/>
                <a:gd name="T64" fmla="*/ 3 w 192"/>
                <a:gd name="T65" fmla="*/ 2 h 48"/>
                <a:gd name="T66" fmla="*/ 2 w 192"/>
                <a:gd name="T67" fmla="*/ 2 h 48"/>
                <a:gd name="T68" fmla="*/ 2 w 192"/>
                <a:gd name="T69" fmla="*/ 2 h 48"/>
                <a:gd name="T70" fmla="*/ 2 w 192"/>
                <a:gd name="T71" fmla="*/ 2 h 48"/>
                <a:gd name="T72" fmla="*/ 2 w 192"/>
                <a:gd name="T73" fmla="*/ 2 h 48"/>
                <a:gd name="T74" fmla="*/ 1 w 192"/>
                <a:gd name="T75" fmla="*/ 2 h 48"/>
                <a:gd name="T76" fmla="*/ 1 w 192"/>
                <a:gd name="T77" fmla="*/ 2 h 48"/>
                <a:gd name="T78" fmla="*/ 1 w 192"/>
                <a:gd name="T79" fmla="*/ 2 h 48"/>
                <a:gd name="T80" fmla="*/ 0 w 192"/>
                <a:gd name="T81" fmla="*/ 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2" h="48">
                  <a:moveTo>
                    <a:pt x="0" y="48"/>
                  </a:moveTo>
                  <a:lnTo>
                    <a:pt x="2" y="48"/>
                  </a:lnTo>
                  <a:lnTo>
                    <a:pt x="4" y="46"/>
                  </a:lnTo>
                  <a:lnTo>
                    <a:pt x="8" y="44"/>
                  </a:lnTo>
                  <a:lnTo>
                    <a:pt x="11" y="42"/>
                  </a:lnTo>
                  <a:lnTo>
                    <a:pt x="17" y="40"/>
                  </a:lnTo>
                  <a:lnTo>
                    <a:pt x="23" y="40"/>
                  </a:lnTo>
                  <a:lnTo>
                    <a:pt x="28" y="36"/>
                  </a:lnTo>
                  <a:lnTo>
                    <a:pt x="34" y="36"/>
                  </a:lnTo>
                  <a:lnTo>
                    <a:pt x="40" y="33"/>
                  </a:lnTo>
                  <a:lnTo>
                    <a:pt x="46" y="31"/>
                  </a:lnTo>
                  <a:lnTo>
                    <a:pt x="51" y="31"/>
                  </a:lnTo>
                  <a:lnTo>
                    <a:pt x="55" y="29"/>
                  </a:lnTo>
                  <a:lnTo>
                    <a:pt x="59" y="27"/>
                  </a:lnTo>
                  <a:lnTo>
                    <a:pt x="63" y="25"/>
                  </a:lnTo>
                  <a:lnTo>
                    <a:pt x="66" y="25"/>
                  </a:lnTo>
                  <a:lnTo>
                    <a:pt x="70" y="25"/>
                  </a:lnTo>
                  <a:lnTo>
                    <a:pt x="74" y="21"/>
                  </a:lnTo>
                  <a:lnTo>
                    <a:pt x="78" y="21"/>
                  </a:lnTo>
                  <a:lnTo>
                    <a:pt x="82" y="19"/>
                  </a:lnTo>
                  <a:lnTo>
                    <a:pt x="85" y="19"/>
                  </a:lnTo>
                  <a:lnTo>
                    <a:pt x="89" y="19"/>
                  </a:lnTo>
                  <a:lnTo>
                    <a:pt x="95" y="17"/>
                  </a:lnTo>
                  <a:lnTo>
                    <a:pt x="99" y="17"/>
                  </a:lnTo>
                  <a:lnTo>
                    <a:pt x="104" y="15"/>
                  </a:lnTo>
                  <a:lnTo>
                    <a:pt x="108" y="15"/>
                  </a:lnTo>
                  <a:lnTo>
                    <a:pt x="116" y="14"/>
                  </a:lnTo>
                  <a:lnTo>
                    <a:pt x="122" y="12"/>
                  </a:lnTo>
                  <a:lnTo>
                    <a:pt x="127" y="12"/>
                  </a:lnTo>
                  <a:lnTo>
                    <a:pt x="135" y="10"/>
                  </a:lnTo>
                  <a:lnTo>
                    <a:pt x="141" y="8"/>
                  </a:lnTo>
                  <a:lnTo>
                    <a:pt x="144" y="8"/>
                  </a:lnTo>
                  <a:lnTo>
                    <a:pt x="152" y="6"/>
                  </a:lnTo>
                  <a:lnTo>
                    <a:pt x="156" y="6"/>
                  </a:lnTo>
                  <a:lnTo>
                    <a:pt x="161" y="4"/>
                  </a:lnTo>
                  <a:lnTo>
                    <a:pt x="165" y="4"/>
                  </a:lnTo>
                  <a:lnTo>
                    <a:pt x="171" y="4"/>
                  </a:lnTo>
                  <a:lnTo>
                    <a:pt x="175" y="2"/>
                  </a:lnTo>
                  <a:lnTo>
                    <a:pt x="179" y="2"/>
                  </a:lnTo>
                  <a:lnTo>
                    <a:pt x="186" y="0"/>
                  </a:lnTo>
                  <a:lnTo>
                    <a:pt x="190" y="0"/>
                  </a:lnTo>
                  <a:lnTo>
                    <a:pt x="192" y="0"/>
                  </a:lnTo>
                  <a:lnTo>
                    <a:pt x="192" y="4"/>
                  </a:lnTo>
                  <a:lnTo>
                    <a:pt x="188" y="4"/>
                  </a:lnTo>
                  <a:lnTo>
                    <a:pt x="181" y="6"/>
                  </a:lnTo>
                  <a:lnTo>
                    <a:pt x="175" y="8"/>
                  </a:lnTo>
                  <a:lnTo>
                    <a:pt x="167" y="10"/>
                  </a:lnTo>
                  <a:lnTo>
                    <a:pt x="161" y="12"/>
                  </a:lnTo>
                  <a:lnTo>
                    <a:pt x="156" y="12"/>
                  </a:lnTo>
                  <a:lnTo>
                    <a:pt x="152" y="14"/>
                  </a:lnTo>
                  <a:lnTo>
                    <a:pt x="148" y="15"/>
                  </a:lnTo>
                  <a:lnTo>
                    <a:pt x="142" y="15"/>
                  </a:lnTo>
                  <a:lnTo>
                    <a:pt x="137" y="17"/>
                  </a:lnTo>
                  <a:lnTo>
                    <a:pt x="131" y="17"/>
                  </a:lnTo>
                  <a:lnTo>
                    <a:pt x="127" y="19"/>
                  </a:lnTo>
                  <a:lnTo>
                    <a:pt x="122" y="21"/>
                  </a:lnTo>
                  <a:lnTo>
                    <a:pt x="118" y="21"/>
                  </a:lnTo>
                  <a:lnTo>
                    <a:pt x="112" y="23"/>
                  </a:lnTo>
                  <a:lnTo>
                    <a:pt x="106" y="25"/>
                  </a:lnTo>
                  <a:lnTo>
                    <a:pt x="101" y="25"/>
                  </a:lnTo>
                  <a:lnTo>
                    <a:pt x="97" y="27"/>
                  </a:lnTo>
                  <a:lnTo>
                    <a:pt x="93" y="29"/>
                  </a:lnTo>
                  <a:lnTo>
                    <a:pt x="87" y="31"/>
                  </a:lnTo>
                  <a:lnTo>
                    <a:pt x="80" y="31"/>
                  </a:lnTo>
                  <a:lnTo>
                    <a:pt x="74" y="33"/>
                  </a:lnTo>
                  <a:lnTo>
                    <a:pt x="66" y="34"/>
                  </a:lnTo>
                  <a:lnTo>
                    <a:pt x="65" y="36"/>
                  </a:lnTo>
                  <a:lnTo>
                    <a:pt x="63" y="36"/>
                  </a:lnTo>
                  <a:lnTo>
                    <a:pt x="59" y="36"/>
                  </a:lnTo>
                  <a:lnTo>
                    <a:pt x="53" y="36"/>
                  </a:lnTo>
                  <a:lnTo>
                    <a:pt x="51" y="40"/>
                  </a:lnTo>
                  <a:lnTo>
                    <a:pt x="44" y="40"/>
                  </a:lnTo>
                  <a:lnTo>
                    <a:pt x="40" y="40"/>
                  </a:lnTo>
                  <a:lnTo>
                    <a:pt x="34" y="42"/>
                  </a:lnTo>
                  <a:lnTo>
                    <a:pt x="28" y="42"/>
                  </a:lnTo>
                  <a:lnTo>
                    <a:pt x="23" y="44"/>
                  </a:lnTo>
                  <a:lnTo>
                    <a:pt x="17" y="44"/>
                  </a:lnTo>
                  <a:lnTo>
                    <a:pt x="11" y="44"/>
                  </a:lnTo>
                  <a:lnTo>
                    <a:pt x="8" y="48"/>
                  </a:lnTo>
                  <a:lnTo>
                    <a:pt x="2"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2" name="Freeform 48"/>
            <p:cNvSpPr>
              <a:spLocks/>
            </p:cNvSpPr>
            <p:nvPr/>
          </p:nvSpPr>
          <p:spPr bwMode="auto">
            <a:xfrm>
              <a:off x="2540" y="2117"/>
              <a:ext cx="86" cy="17"/>
            </a:xfrm>
            <a:custGeom>
              <a:avLst/>
              <a:gdLst>
                <a:gd name="T0" fmla="*/ 0 w 173"/>
                <a:gd name="T1" fmla="*/ 0 h 35"/>
                <a:gd name="T2" fmla="*/ 1 w 173"/>
                <a:gd name="T3" fmla="*/ 0 h 35"/>
                <a:gd name="T4" fmla="*/ 1 w 173"/>
                <a:gd name="T5" fmla="*/ 0 h 35"/>
                <a:gd name="T6" fmla="*/ 1 w 173"/>
                <a:gd name="T7" fmla="*/ 0 h 35"/>
                <a:gd name="T8" fmla="*/ 1 w 173"/>
                <a:gd name="T9" fmla="*/ 0 h 35"/>
                <a:gd name="T10" fmla="*/ 1 w 173"/>
                <a:gd name="T11" fmla="*/ 0 h 35"/>
                <a:gd name="T12" fmla="*/ 2 w 173"/>
                <a:gd name="T13" fmla="*/ 0 h 35"/>
                <a:gd name="T14" fmla="*/ 2 w 173"/>
                <a:gd name="T15" fmla="*/ 0 h 35"/>
                <a:gd name="T16" fmla="*/ 2 w 173"/>
                <a:gd name="T17" fmla="*/ 0 h 35"/>
                <a:gd name="T18" fmla="*/ 2 w 173"/>
                <a:gd name="T19" fmla="*/ 0 h 35"/>
                <a:gd name="T20" fmla="*/ 2 w 173"/>
                <a:gd name="T21" fmla="*/ 0 h 35"/>
                <a:gd name="T22" fmla="*/ 2 w 173"/>
                <a:gd name="T23" fmla="*/ 0 h 35"/>
                <a:gd name="T24" fmla="*/ 3 w 173"/>
                <a:gd name="T25" fmla="*/ 0 h 35"/>
                <a:gd name="T26" fmla="*/ 3 w 173"/>
                <a:gd name="T27" fmla="*/ 0 h 35"/>
                <a:gd name="T28" fmla="*/ 3 w 173"/>
                <a:gd name="T29" fmla="*/ 0 h 35"/>
                <a:gd name="T30" fmla="*/ 3 w 173"/>
                <a:gd name="T31" fmla="*/ 0 h 35"/>
                <a:gd name="T32" fmla="*/ 3 w 173"/>
                <a:gd name="T33" fmla="*/ 0 h 35"/>
                <a:gd name="T34" fmla="*/ 3 w 173"/>
                <a:gd name="T35" fmla="*/ 0 h 35"/>
                <a:gd name="T36" fmla="*/ 4 w 173"/>
                <a:gd name="T37" fmla="*/ 0 h 35"/>
                <a:gd name="T38" fmla="*/ 4 w 173"/>
                <a:gd name="T39" fmla="*/ 0 h 35"/>
                <a:gd name="T40" fmla="*/ 4 w 173"/>
                <a:gd name="T41" fmla="*/ 0 h 35"/>
                <a:gd name="T42" fmla="*/ 4 w 173"/>
                <a:gd name="T43" fmla="*/ 0 h 35"/>
                <a:gd name="T44" fmla="*/ 4 w 173"/>
                <a:gd name="T45" fmla="*/ 0 h 35"/>
                <a:gd name="T46" fmla="*/ 4 w 173"/>
                <a:gd name="T47" fmla="*/ 0 h 35"/>
                <a:gd name="T48" fmla="*/ 4 w 173"/>
                <a:gd name="T49" fmla="*/ 0 h 35"/>
                <a:gd name="T50" fmla="*/ 4 w 173"/>
                <a:gd name="T51" fmla="*/ 0 h 35"/>
                <a:gd name="T52" fmla="*/ 5 w 173"/>
                <a:gd name="T53" fmla="*/ 0 h 35"/>
                <a:gd name="T54" fmla="*/ 5 w 173"/>
                <a:gd name="T55" fmla="*/ 0 h 35"/>
                <a:gd name="T56" fmla="*/ 5 w 173"/>
                <a:gd name="T57" fmla="*/ 0 h 35"/>
                <a:gd name="T58" fmla="*/ 5 w 173"/>
                <a:gd name="T59" fmla="*/ 0 h 35"/>
                <a:gd name="T60" fmla="*/ 5 w 173"/>
                <a:gd name="T61" fmla="*/ 0 h 35"/>
                <a:gd name="T62" fmla="*/ 5 w 173"/>
                <a:gd name="T63" fmla="*/ 0 h 35"/>
                <a:gd name="T64" fmla="*/ 5 w 173"/>
                <a:gd name="T65" fmla="*/ 0 h 35"/>
                <a:gd name="T66" fmla="*/ 4 w 173"/>
                <a:gd name="T67" fmla="*/ 0 h 35"/>
                <a:gd name="T68" fmla="*/ 4 w 173"/>
                <a:gd name="T69" fmla="*/ 0 h 35"/>
                <a:gd name="T70" fmla="*/ 4 w 173"/>
                <a:gd name="T71" fmla="*/ 0 h 35"/>
                <a:gd name="T72" fmla="*/ 4 w 173"/>
                <a:gd name="T73" fmla="*/ 0 h 35"/>
                <a:gd name="T74" fmla="*/ 4 w 173"/>
                <a:gd name="T75" fmla="*/ 0 h 35"/>
                <a:gd name="T76" fmla="*/ 4 w 173"/>
                <a:gd name="T77" fmla="*/ 0 h 35"/>
                <a:gd name="T78" fmla="*/ 3 w 173"/>
                <a:gd name="T79" fmla="*/ 0 h 35"/>
                <a:gd name="T80" fmla="*/ 3 w 173"/>
                <a:gd name="T81" fmla="*/ 0 h 35"/>
                <a:gd name="T82" fmla="*/ 3 w 173"/>
                <a:gd name="T83" fmla="*/ 0 h 35"/>
                <a:gd name="T84" fmla="*/ 3 w 173"/>
                <a:gd name="T85" fmla="*/ 0 h 35"/>
                <a:gd name="T86" fmla="*/ 3 w 173"/>
                <a:gd name="T87" fmla="*/ 0 h 35"/>
                <a:gd name="T88" fmla="*/ 2 w 173"/>
                <a:gd name="T89" fmla="*/ 0 h 35"/>
                <a:gd name="T90" fmla="*/ 2 w 173"/>
                <a:gd name="T91" fmla="*/ 0 h 35"/>
                <a:gd name="T92" fmla="*/ 2 w 173"/>
                <a:gd name="T93" fmla="*/ 0 h 35"/>
                <a:gd name="T94" fmla="*/ 2 w 173"/>
                <a:gd name="T95" fmla="*/ 0 h 35"/>
                <a:gd name="T96" fmla="*/ 2 w 173"/>
                <a:gd name="T97" fmla="*/ 0 h 35"/>
                <a:gd name="T98" fmla="*/ 2 w 173"/>
                <a:gd name="T99" fmla="*/ 0 h 35"/>
                <a:gd name="T100" fmla="*/ 2 w 173"/>
                <a:gd name="T101" fmla="*/ 0 h 35"/>
                <a:gd name="T102" fmla="*/ 1 w 173"/>
                <a:gd name="T103" fmla="*/ 0 h 35"/>
                <a:gd name="T104" fmla="*/ 1 w 173"/>
                <a:gd name="T105" fmla="*/ 0 h 35"/>
                <a:gd name="T106" fmla="*/ 1 w 173"/>
                <a:gd name="T107" fmla="*/ 0 h 35"/>
                <a:gd name="T108" fmla="*/ 1 w 173"/>
                <a:gd name="T109" fmla="*/ 0 h 35"/>
                <a:gd name="T110" fmla="*/ 1 w 173"/>
                <a:gd name="T111" fmla="*/ 0 h 35"/>
                <a:gd name="T112" fmla="*/ 0 w 173"/>
                <a:gd name="T113" fmla="*/ 0 h 35"/>
                <a:gd name="T114" fmla="*/ 0 w 173"/>
                <a:gd name="T115" fmla="*/ 1 h 35"/>
                <a:gd name="T116" fmla="*/ 0 w 173"/>
                <a:gd name="T117" fmla="*/ 0 h 35"/>
                <a:gd name="T118" fmla="*/ 0 w 173"/>
                <a:gd name="T119" fmla="*/ 0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3" h="35">
                  <a:moveTo>
                    <a:pt x="30" y="19"/>
                  </a:moveTo>
                  <a:lnTo>
                    <a:pt x="34" y="19"/>
                  </a:lnTo>
                  <a:lnTo>
                    <a:pt x="38" y="18"/>
                  </a:lnTo>
                  <a:lnTo>
                    <a:pt x="43" y="18"/>
                  </a:lnTo>
                  <a:lnTo>
                    <a:pt x="49" y="16"/>
                  </a:lnTo>
                  <a:lnTo>
                    <a:pt x="57" y="14"/>
                  </a:lnTo>
                  <a:lnTo>
                    <a:pt x="66" y="14"/>
                  </a:lnTo>
                  <a:lnTo>
                    <a:pt x="68" y="10"/>
                  </a:lnTo>
                  <a:lnTo>
                    <a:pt x="74" y="10"/>
                  </a:lnTo>
                  <a:lnTo>
                    <a:pt x="78" y="10"/>
                  </a:lnTo>
                  <a:lnTo>
                    <a:pt x="81" y="10"/>
                  </a:lnTo>
                  <a:lnTo>
                    <a:pt x="91" y="8"/>
                  </a:lnTo>
                  <a:lnTo>
                    <a:pt x="100" y="6"/>
                  </a:lnTo>
                  <a:lnTo>
                    <a:pt x="106" y="4"/>
                  </a:lnTo>
                  <a:lnTo>
                    <a:pt x="114" y="2"/>
                  </a:lnTo>
                  <a:lnTo>
                    <a:pt x="119" y="0"/>
                  </a:lnTo>
                  <a:lnTo>
                    <a:pt x="125" y="0"/>
                  </a:lnTo>
                  <a:lnTo>
                    <a:pt x="127" y="0"/>
                  </a:lnTo>
                  <a:lnTo>
                    <a:pt x="129" y="0"/>
                  </a:lnTo>
                  <a:lnTo>
                    <a:pt x="137" y="2"/>
                  </a:lnTo>
                  <a:lnTo>
                    <a:pt x="138" y="2"/>
                  </a:lnTo>
                  <a:lnTo>
                    <a:pt x="144" y="6"/>
                  </a:lnTo>
                  <a:lnTo>
                    <a:pt x="150" y="6"/>
                  </a:lnTo>
                  <a:lnTo>
                    <a:pt x="154" y="8"/>
                  </a:lnTo>
                  <a:lnTo>
                    <a:pt x="159" y="10"/>
                  </a:lnTo>
                  <a:lnTo>
                    <a:pt x="161" y="12"/>
                  </a:lnTo>
                  <a:lnTo>
                    <a:pt x="167" y="14"/>
                  </a:lnTo>
                  <a:lnTo>
                    <a:pt x="169" y="16"/>
                  </a:lnTo>
                  <a:lnTo>
                    <a:pt x="173" y="18"/>
                  </a:lnTo>
                  <a:lnTo>
                    <a:pt x="171" y="18"/>
                  </a:lnTo>
                  <a:lnTo>
                    <a:pt x="167" y="18"/>
                  </a:lnTo>
                  <a:lnTo>
                    <a:pt x="159" y="16"/>
                  </a:lnTo>
                  <a:lnTo>
                    <a:pt x="156" y="16"/>
                  </a:lnTo>
                  <a:lnTo>
                    <a:pt x="150" y="16"/>
                  </a:lnTo>
                  <a:lnTo>
                    <a:pt x="142" y="16"/>
                  </a:lnTo>
                  <a:lnTo>
                    <a:pt x="137" y="16"/>
                  </a:lnTo>
                  <a:lnTo>
                    <a:pt x="129" y="16"/>
                  </a:lnTo>
                  <a:lnTo>
                    <a:pt x="121" y="16"/>
                  </a:lnTo>
                  <a:lnTo>
                    <a:pt x="114" y="16"/>
                  </a:lnTo>
                  <a:lnTo>
                    <a:pt x="108" y="16"/>
                  </a:lnTo>
                  <a:lnTo>
                    <a:pt x="102" y="16"/>
                  </a:lnTo>
                  <a:lnTo>
                    <a:pt x="97" y="16"/>
                  </a:lnTo>
                  <a:lnTo>
                    <a:pt x="93" y="18"/>
                  </a:lnTo>
                  <a:lnTo>
                    <a:pt x="89" y="18"/>
                  </a:lnTo>
                  <a:lnTo>
                    <a:pt x="85" y="18"/>
                  </a:lnTo>
                  <a:lnTo>
                    <a:pt x="81" y="18"/>
                  </a:lnTo>
                  <a:lnTo>
                    <a:pt x="78" y="19"/>
                  </a:lnTo>
                  <a:lnTo>
                    <a:pt x="72" y="19"/>
                  </a:lnTo>
                  <a:lnTo>
                    <a:pt x="62" y="21"/>
                  </a:lnTo>
                  <a:lnTo>
                    <a:pt x="57" y="21"/>
                  </a:lnTo>
                  <a:lnTo>
                    <a:pt x="49" y="23"/>
                  </a:lnTo>
                  <a:lnTo>
                    <a:pt x="41" y="25"/>
                  </a:lnTo>
                  <a:lnTo>
                    <a:pt x="34" y="27"/>
                  </a:lnTo>
                  <a:lnTo>
                    <a:pt x="26" y="29"/>
                  </a:lnTo>
                  <a:lnTo>
                    <a:pt x="0" y="35"/>
                  </a:lnTo>
                  <a:lnTo>
                    <a:pt x="3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3" name="Freeform 49"/>
            <p:cNvSpPr>
              <a:spLocks/>
            </p:cNvSpPr>
            <p:nvPr/>
          </p:nvSpPr>
          <p:spPr bwMode="auto">
            <a:xfrm>
              <a:off x="2508" y="2247"/>
              <a:ext cx="38" cy="65"/>
            </a:xfrm>
            <a:custGeom>
              <a:avLst/>
              <a:gdLst>
                <a:gd name="T0" fmla="*/ 3 w 74"/>
                <a:gd name="T1" fmla="*/ 1 h 131"/>
                <a:gd name="T2" fmla="*/ 3 w 74"/>
                <a:gd name="T3" fmla="*/ 1 h 131"/>
                <a:gd name="T4" fmla="*/ 3 w 74"/>
                <a:gd name="T5" fmla="*/ 1 h 131"/>
                <a:gd name="T6" fmla="*/ 3 w 74"/>
                <a:gd name="T7" fmla="*/ 1 h 131"/>
                <a:gd name="T8" fmla="*/ 3 w 74"/>
                <a:gd name="T9" fmla="*/ 2 h 131"/>
                <a:gd name="T10" fmla="*/ 2 w 74"/>
                <a:gd name="T11" fmla="*/ 2 h 131"/>
                <a:gd name="T12" fmla="*/ 2 w 74"/>
                <a:gd name="T13" fmla="*/ 2 h 131"/>
                <a:gd name="T14" fmla="*/ 2 w 74"/>
                <a:gd name="T15" fmla="*/ 2 h 131"/>
                <a:gd name="T16" fmla="*/ 2 w 74"/>
                <a:gd name="T17" fmla="*/ 2 h 131"/>
                <a:gd name="T18" fmla="*/ 2 w 74"/>
                <a:gd name="T19" fmla="*/ 2 h 131"/>
                <a:gd name="T20" fmla="*/ 2 w 74"/>
                <a:gd name="T21" fmla="*/ 3 h 131"/>
                <a:gd name="T22" fmla="*/ 2 w 74"/>
                <a:gd name="T23" fmla="*/ 3 h 131"/>
                <a:gd name="T24" fmla="*/ 2 w 74"/>
                <a:gd name="T25" fmla="*/ 3 h 131"/>
                <a:gd name="T26" fmla="*/ 2 w 74"/>
                <a:gd name="T27" fmla="*/ 3 h 131"/>
                <a:gd name="T28" fmla="*/ 2 w 74"/>
                <a:gd name="T29" fmla="*/ 3 h 131"/>
                <a:gd name="T30" fmla="*/ 1 w 74"/>
                <a:gd name="T31" fmla="*/ 3 h 131"/>
                <a:gd name="T32" fmla="*/ 1 w 74"/>
                <a:gd name="T33" fmla="*/ 3 h 131"/>
                <a:gd name="T34" fmla="*/ 1 w 74"/>
                <a:gd name="T35" fmla="*/ 3 h 131"/>
                <a:gd name="T36" fmla="*/ 1 w 74"/>
                <a:gd name="T37" fmla="*/ 3 h 131"/>
                <a:gd name="T38" fmla="*/ 1 w 74"/>
                <a:gd name="T39" fmla="*/ 3 h 131"/>
                <a:gd name="T40" fmla="*/ 1 w 74"/>
                <a:gd name="T41" fmla="*/ 3 h 131"/>
                <a:gd name="T42" fmla="*/ 1 w 74"/>
                <a:gd name="T43" fmla="*/ 3 h 131"/>
                <a:gd name="T44" fmla="*/ 1 w 74"/>
                <a:gd name="T45" fmla="*/ 4 h 131"/>
                <a:gd name="T46" fmla="*/ 0 w 74"/>
                <a:gd name="T47" fmla="*/ 4 h 131"/>
                <a:gd name="T48" fmla="*/ 0 w 74"/>
                <a:gd name="T49" fmla="*/ 4 h 131"/>
                <a:gd name="T50" fmla="*/ 0 w 74"/>
                <a:gd name="T51" fmla="*/ 4 h 131"/>
                <a:gd name="T52" fmla="*/ 1 w 74"/>
                <a:gd name="T53" fmla="*/ 3 h 131"/>
                <a:gd name="T54" fmla="*/ 1 w 74"/>
                <a:gd name="T55" fmla="*/ 3 h 131"/>
                <a:gd name="T56" fmla="*/ 1 w 74"/>
                <a:gd name="T57" fmla="*/ 3 h 131"/>
                <a:gd name="T58" fmla="*/ 1 w 74"/>
                <a:gd name="T59" fmla="*/ 3 h 131"/>
                <a:gd name="T60" fmla="*/ 1 w 74"/>
                <a:gd name="T61" fmla="*/ 3 h 131"/>
                <a:gd name="T62" fmla="*/ 1 w 74"/>
                <a:gd name="T63" fmla="*/ 3 h 131"/>
                <a:gd name="T64" fmla="*/ 1 w 74"/>
                <a:gd name="T65" fmla="*/ 3 h 131"/>
                <a:gd name="T66" fmla="*/ 2 w 74"/>
                <a:gd name="T67" fmla="*/ 2 h 131"/>
                <a:gd name="T68" fmla="*/ 2 w 74"/>
                <a:gd name="T69" fmla="*/ 2 h 131"/>
                <a:gd name="T70" fmla="*/ 2 w 74"/>
                <a:gd name="T71" fmla="*/ 2 h 131"/>
                <a:gd name="T72" fmla="*/ 2 w 74"/>
                <a:gd name="T73" fmla="*/ 2 h 131"/>
                <a:gd name="T74" fmla="*/ 2 w 74"/>
                <a:gd name="T75" fmla="*/ 2 h 131"/>
                <a:gd name="T76" fmla="*/ 2 w 74"/>
                <a:gd name="T77" fmla="*/ 2 h 131"/>
                <a:gd name="T78" fmla="*/ 2 w 74"/>
                <a:gd name="T79" fmla="*/ 2 h 131"/>
                <a:gd name="T80" fmla="*/ 2 w 74"/>
                <a:gd name="T81" fmla="*/ 1 h 131"/>
                <a:gd name="T82" fmla="*/ 2 w 74"/>
                <a:gd name="T83" fmla="*/ 1 h 131"/>
                <a:gd name="T84" fmla="*/ 2 w 74"/>
                <a:gd name="T85" fmla="*/ 1 h 131"/>
                <a:gd name="T86" fmla="*/ 2 w 74"/>
                <a:gd name="T87" fmla="*/ 1 h 131"/>
                <a:gd name="T88" fmla="*/ 2 w 74"/>
                <a:gd name="T89" fmla="*/ 1 h 131"/>
                <a:gd name="T90" fmla="*/ 3 w 74"/>
                <a:gd name="T91" fmla="*/ 0 h 131"/>
                <a:gd name="T92" fmla="*/ 3 w 74"/>
                <a:gd name="T93" fmla="*/ 0 h 131"/>
                <a:gd name="T94" fmla="*/ 3 w 74"/>
                <a:gd name="T95" fmla="*/ 0 h 131"/>
                <a:gd name="T96" fmla="*/ 3 w 74"/>
                <a:gd name="T97" fmla="*/ 0 h 131"/>
                <a:gd name="T98" fmla="*/ 3 w 74"/>
                <a:gd name="T99" fmla="*/ 0 h 131"/>
                <a:gd name="T100" fmla="*/ 3 w 74"/>
                <a:gd name="T101" fmla="*/ 0 h 131"/>
                <a:gd name="T102" fmla="*/ 3 w 74"/>
                <a:gd name="T103" fmla="*/ 0 h 131"/>
                <a:gd name="T104" fmla="*/ 3 w 74"/>
                <a:gd name="T105" fmla="*/ 0 h 131"/>
                <a:gd name="T106" fmla="*/ 3 w 74"/>
                <a:gd name="T107" fmla="*/ 0 h 131"/>
                <a:gd name="T108" fmla="*/ 3 w 74"/>
                <a:gd name="T109" fmla="*/ 0 h 131"/>
                <a:gd name="T110" fmla="*/ 3 w 74"/>
                <a:gd name="T111" fmla="*/ 0 h 131"/>
                <a:gd name="T112" fmla="*/ 3 w 74"/>
                <a:gd name="T113" fmla="*/ 0 h 131"/>
                <a:gd name="T114" fmla="*/ 3 w 74"/>
                <a:gd name="T115" fmla="*/ 0 h 131"/>
                <a:gd name="T116" fmla="*/ 3 w 74"/>
                <a:gd name="T117" fmla="*/ 0 h 131"/>
                <a:gd name="T118" fmla="*/ 3 w 74"/>
                <a:gd name="T119" fmla="*/ 1 h 131"/>
                <a:gd name="T120" fmla="*/ 3 w 74"/>
                <a:gd name="T121" fmla="*/ 1 h 131"/>
                <a:gd name="T122" fmla="*/ 3 w 74"/>
                <a:gd name="T123" fmla="*/ 1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 h="131">
                  <a:moveTo>
                    <a:pt x="74" y="34"/>
                  </a:moveTo>
                  <a:lnTo>
                    <a:pt x="72" y="42"/>
                  </a:lnTo>
                  <a:lnTo>
                    <a:pt x="70" y="51"/>
                  </a:lnTo>
                  <a:lnTo>
                    <a:pt x="66" y="59"/>
                  </a:lnTo>
                  <a:lnTo>
                    <a:pt x="66" y="67"/>
                  </a:lnTo>
                  <a:lnTo>
                    <a:pt x="63" y="72"/>
                  </a:lnTo>
                  <a:lnTo>
                    <a:pt x="61" y="82"/>
                  </a:lnTo>
                  <a:lnTo>
                    <a:pt x="59" y="86"/>
                  </a:lnTo>
                  <a:lnTo>
                    <a:pt x="55" y="88"/>
                  </a:lnTo>
                  <a:lnTo>
                    <a:pt x="53" y="93"/>
                  </a:lnTo>
                  <a:lnTo>
                    <a:pt x="53" y="97"/>
                  </a:lnTo>
                  <a:lnTo>
                    <a:pt x="49" y="101"/>
                  </a:lnTo>
                  <a:lnTo>
                    <a:pt x="46" y="105"/>
                  </a:lnTo>
                  <a:lnTo>
                    <a:pt x="42" y="108"/>
                  </a:lnTo>
                  <a:lnTo>
                    <a:pt x="38" y="112"/>
                  </a:lnTo>
                  <a:lnTo>
                    <a:pt x="32" y="114"/>
                  </a:lnTo>
                  <a:lnTo>
                    <a:pt x="28" y="118"/>
                  </a:lnTo>
                  <a:lnTo>
                    <a:pt x="25" y="120"/>
                  </a:lnTo>
                  <a:lnTo>
                    <a:pt x="19" y="124"/>
                  </a:lnTo>
                  <a:lnTo>
                    <a:pt x="15" y="124"/>
                  </a:lnTo>
                  <a:lnTo>
                    <a:pt x="11" y="127"/>
                  </a:lnTo>
                  <a:lnTo>
                    <a:pt x="6" y="127"/>
                  </a:lnTo>
                  <a:lnTo>
                    <a:pt x="4" y="129"/>
                  </a:lnTo>
                  <a:lnTo>
                    <a:pt x="0" y="131"/>
                  </a:lnTo>
                  <a:lnTo>
                    <a:pt x="0" y="129"/>
                  </a:lnTo>
                  <a:lnTo>
                    <a:pt x="6" y="127"/>
                  </a:lnTo>
                  <a:lnTo>
                    <a:pt x="8" y="122"/>
                  </a:lnTo>
                  <a:lnTo>
                    <a:pt x="11" y="118"/>
                  </a:lnTo>
                  <a:lnTo>
                    <a:pt x="17" y="116"/>
                  </a:lnTo>
                  <a:lnTo>
                    <a:pt x="21" y="112"/>
                  </a:lnTo>
                  <a:lnTo>
                    <a:pt x="25" y="107"/>
                  </a:lnTo>
                  <a:lnTo>
                    <a:pt x="28" y="101"/>
                  </a:lnTo>
                  <a:lnTo>
                    <a:pt x="34" y="95"/>
                  </a:lnTo>
                  <a:lnTo>
                    <a:pt x="40" y="91"/>
                  </a:lnTo>
                  <a:lnTo>
                    <a:pt x="42" y="86"/>
                  </a:lnTo>
                  <a:lnTo>
                    <a:pt x="47" y="82"/>
                  </a:lnTo>
                  <a:lnTo>
                    <a:pt x="51" y="76"/>
                  </a:lnTo>
                  <a:lnTo>
                    <a:pt x="53" y="72"/>
                  </a:lnTo>
                  <a:lnTo>
                    <a:pt x="55" y="67"/>
                  </a:lnTo>
                  <a:lnTo>
                    <a:pt x="59" y="61"/>
                  </a:lnTo>
                  <a:lnTo>
                    <a:pt x="59" y="55"/>
                  </a:lnTo>
                  <a:lnTo>
                    <a:pt x="63" y="49"/>
                  </a:lnTo>
                  <a:lnTo>
                    <a:pt x="63" y="42"/>
                  </a:lnTo>
                  <a:lnTo>
                    <a:pt x="63" y="36"/>
                  </a:lnTo>
                  <a:lnTo>
                    <a:pt x="65" y="29"/>
                  </a:lnTo>
                  <a:lnTo>
                    <a:pt x="66" y="25"/>
                  </a:lnTo>
                  <a:lnTo>
                    <a:pt x="66" y="17"/>
                  </a:lnTo>
                  <a:lnTo>
                    <a:pt x="66" y="13"/>
                  </a:lnTo>
                  <a:lnTo>
                    <a:pt x="68" y="8"/>
                  </a:lnTo>
                  <a:lnTo>
                    <a:pt x="70" y="4"/>
                  </a:lnTo>
                  <a:lnTo>
                    <a:pt x="70" y="0"/>
                  </a:lnTo>
                  <a:lnTo>
                    <a:pt x="72" y="0"/>
                  </a:lnTo>
                  <a:lnTo>
                    <a:pt x="72" y="2"/>
                  </a:lnTo>
                  <a:lnTo>
                    <a:pt x="72" y="8"/>
                  </a:lnTo>
                  <a:lnTo>
                    <a:pt x="72" y="13"/>
                  </a:lnTo>
                  <a:lnTo>
                    <a:pt x="74" y="21"/>
                  </a:lnTo>
                  <a:lnTo>
                    <a:pt x="74" y="27"/>
                  </a:lnTo>
                  <a:lnTo>
                    <a:pt x="74" y="30"/>
                  </a:lnTo>
                  <a:lnTo>
                    <a:pt x="7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4" name="Freeform 50"/>
            <p:cNvSpPr>
              <a:spLocks/>
            </p:cNvSpPr>
            <p:nvPr/>
          </p:nvSpPr>
          <p:spPr bwMode="auto">
            <a:xfrm>
              <a:off x="2375" y="2108"/>
              <a:ext cx="54" cy="21"/>
            </a:xfrm>
            <a:custGeom>
              <a:avLst/>
              <a:gdLst>
                <a:gd name="T0" fmla="*/ 3 w 108"/>
                <a:gd name="T1" fmla="*/ 0 h 42"/>
                <a:gd name="T2" fmla="*/ 3 w 108"/>
                <a:gd name="T3" fmla="*/ 0 h 42"/>
                <a:gd name="T4" fmla="*/ 3 w 108"/>
                <a:gd name="T5" fmla="*/ 0 h 42"/>
                <a:gd name="T6" fmla="*/ 3 w 108"/>
                <a:gd name="T7" fmla="*/ 0 h 42"/>
                <a:gd name="T8" fmla="*/ 2 w 108"/>
                <a:gd name="T9" fmla="*/ 1 h 42"/>
                <a:gd name="T10" fmla="*/ 2 w 108"/>
                <a:gd name="T11" fmla="*/ 1 h 42"/>
                <a:gd name="T12" fmla="*/ 2 w 108"/>
                <a:gd name="T13" fmla="*/ 1 h 42"/>
                <a:gd name="T14" fmla="*/ 2 w 108"/>
                <a:gd name="T15" fmla="*/ 1 h 42"/>
                <a:gd name="T16" fmla="*/ 2 w 108"/>
                <a:gd name="T17" fmla="*/ 1 h 42"/>
                <a:gd name="T18" fmla="*/ 1 w 108"/>
                <a:gd name="T19" fmla="*/ 1 h 42"/>
                <a:gd name="T20" fmla="*/ 1 w 108"/>
                <a:gd name="T21" fmla="*/ 1 h 42"/>
                <a:gd name="T22" fmla="*/ 1 w 108"/>
                <a:gd name="T23" fmla="*/ 1 h 42"/>
                <a:gd name="T24" fmla="*/ 1 w 108"/>
                <a:gd name="T25" fmla="*/ 1 h 42"/>
                <a:gd name="T26" fmla="*/ 1 w 108"/>
                <a:gd name="T27" fmla="*/ 1 h 42"/>
                <a:gd name="T28" fmla="*/ 1 w 108"/>
                <a:gd name="T29" fmla="*/ 2 h 42"/>
                <a:gd name="T30" fmla="*/ 0 w 108"/>
                <a:gd name="T31" fmla="*/ 2 h 42"/>
                <a:gd name="T32" fmla="*/ 0 w 108"/>
                <a:gd name="T33" fmla="*/ 2 h 42"/>
                <a:gd name="T34" fmla="*/ 1 w 108"/>
                <a:gd name="T35" fmla="*/ 2 h 42"/>
                <a:gd name="T36" fmla="*/ 1 w 108"/>
                <a:gd name="T37" fmla="*/ 2 h 42"/>
                <a:gd name="T38" fmla="*/ 1 w 108"/>
                <a:gd name="T39" fmla="*/ 2 h 42"/>
                <a:gd name="T40" fmla="*/ 1 w 108"/>
                <a:gd name="T41" fmla="*/ 1 h 42"/>
                <a:gd name="T42" fmla="*/ 1 w 108"/>
                <a:gd name="T43" fmla="*/ 1 h 42"/>
                <a:gd name="T44" fmla="*/ 2 w 108"/>
                <a:gd name="T45" fmla="*/ 1 h 42"/>
                <a:gd name="T46" fmla="*/ 2 w 108"/>
                <a:gd name="T47" fmla="*/ 1 h 42"/>
                <a:gd name="T48" fmla="*/ 2 w 108"/>
                <a:gd name="T49" fmla="*/ 1 h 42"/>
                <a:gd name="T50" fmla="*/ 2 w 108"/>
                <a:gd name="T51" fmla="*/ 1 h 42"/>
                <a:gd name="T52" fmla="*/ 2 w 108"/>
                <a:gd name="T53" fmla="*/ 1 h 42"/>
                <a:gd name="T54" fmla="*/ 2 w 108"/>
                <a:gd name="T55" fmla="*/ 1 h 42"/>
                <a:gd name="T56" fmla="*/ 3 w 108"/>
                <a:gd name="T57" fmla="*/ 1 h 42"/>
                <a:gd name="T58" fmla="*/ 3 w 108"/>
                <a:gd name="T59" fmla="*/ 1 h 42"/>
                <a:gd name="T60" fmla="*/ 3 w 108"/>
                <a:gd name="T61" fmla="*/ 1 h 42"/>
                <a:gd name="T62" fmla="*/ 3 w 108"/>
                <a:gd name="T63" fmla="*/ 1 h 42"/>
                <a:gd name="T64" fmla="*/ 3 w 108"/>
                <a:gd name="T65" fmla="*/ 1 h 42"/>
                <a:gd name="T66" fmla="*/ 3 w 108"/>
                <a:gd name="T67" fmla="*/ 1 h 42"/>
                <a:gd name="T68" fmla="*/ 3 w 108"/>
                <a:gd name="T69" fmla="*/ 1 h 42"/>
                <a:gd name="T70" fmla="*/ 4 w 108"/>
                <a:gd name="T71" fmla="*/ 1 h 42"/>
                <a:gd name="T72" fmla="*/ 4 w 108"/>
                <a:gd name="T73" fmla="*/ 1 h 42"/>
                <a:gd name="T74" fmla="*/ 4 w 108"/>
                <a:gd name="T75" fmla="*/ 1 h 42"/>
                <a:gd name="T76" fmla="*/ 4 w 108"/>
                <a:gd name="T77" fmla="*/ 1 h 42"/>
                <a:gd name="T78" fmla="*/ 4 w 108"/>
                <a:gd name="T79" fmla="*/ 1 h 42"/>
                <a:gd name="T80" fmla="*/ 4 w 108"/>
                <a:gd name="T81" fmla="*/ 1 h 42"/>
                <a:gd name="T82" fmla="*/ 4 w 108"/>
                <a:gd name="T83" fmla="*/ 1 h 42"/>
                <a:gd name="T84" fmla="*/ 3 w 108"/>
                <a:gd name="T85" fmla="*/ 1 h 42"/>
                <a:gd name="T86" fmla="*/ 3 w 108"/>
                <a:gd name="T87" fmla="*/ 0 h 42"/>
                <a:gd name="T88" fmla="*/ 3 w 108"/>
                <a:gd name="T89" fmla="*/ 0 h 42"/>
                <a:gd name="T90" fmla="*/ 3 w 108"/>
                <a:gd name="T91" fmla="*/ 0 h 42"/>
                <a:gd name="T92" fmla="*/ 3 w 108"/>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 h="42">
                  <a:moveTo>
                    <a:pt x="82" y="0"/>
                  </a:moveTo>
                  <a:lnTo>
                    <a:pt x="78" y="0"/>
                  </a:lnTo>
                  <a:lnTo>
                    <a:pt x="72" y="0"/>
                  </a:lnTo>
                  <a:lnTo>
                    <a:pt x="68" y="0"/>
                  </a:lnTo>
                  <a:lnTo>
                    <a:pt x="63" y="2"/>
                  </a:lnTo>
                  <a:lnTo>
                    <a:pt x="57" y="4"/>
                  </a:lnTo>
                  <a:lnTo>
                    <a:pt x="48" y="6"/>
                  </a:lnTo>
                  <a:lnTo>
                    <a:pt x="42" y="8"/>
                  </a:lnTo>
                  <a:lnTo>
                    <a:pt x="36" y="12"/>
                  </a:lnTo>
                  <a:lnTo>
                    <a:pt x="29" y="16"/>
                  </a:lnTo>
                  <a:lnTo>
                    <a:pt x="25" y="19"/>
                  </a:lnTo>
                  <a:lnTo>
                    <a:pt x="19" y="23"/>
                  </a:lnTo>
                  <a:lnTo>
                    <a:pt x="15" y="27"/>
                  </a:lnTo>
                  <a:lnTo>
                    <a:pt x="10" y="31"/>
                  </a:lnTo>
                  <a:lnTo>
                    <a:pt x="6" y="37"/>
                  </a:lnTo>
                  <a:lnTo>
                    <a:pt x="0" y="40"/>
                  </a:lnTo>
                  <a:lnTo>
                    <a:pt x="0" y="42"/>
                  </a:lnTo>
                  <a:lnTo>
                    <a:pt x="2" y="40"/>
                  </a:lnTo>
                  <a:lnTo>
                    <a:pt x="8" y="38"/>
                  </a:lnTo>
                  <a:lnTo>
                    <a:pt x="13" y="35"/>
                  </a:lnTo>
                  <a:lnTo>
                    <a:pt x="19" y="31"/>
                  </a:lnTo>
                  <a:lnTo>
                    <a:pt x="25" y="27"/>
                  </a:lnTo>
                  <a:lnTo>
                    <a:pt x="34" y="23"/>
                  </a:lnTo>
                  <a:lnTo>
                    <a:pt x="42" y="18"/>
                  </a:lnTo>
                  <a:lnTo>
                    <a:pt x="48" y="16"/>
                  </a:lnTo>
                  <a:lnTo>
                    <a:pt x="51" y="14"/>
                  </a:lnTo>
                  <a:lnTo>
                    <a:pt x="57" y="12"/>
                  </a:lnTo>
                  <a:lnTo>
                    <a:pt x="61" y="10"/>
                  </a:lnTo>
                  <a:lnTo>
                    <a:pt x="65" y="10"/>
                  </a:lnTo>
                  <a:lnTo>
                    <a:pt x="70" y="6"/>
                  </a:lnTo>
                  <a:lnTo>
                    <a:pt x="76" y="6"/>
                  </a:lnTo>
                  <a:lnTo>
                    <a:pt x="82" y="6"/>
                  </a:lnTo>
                  <a:lnTo>
                    <a:pt x="87" y="6"/>
                  </a:lnTo>
                  <a:lnTo>
                    <a:pt x="91" y="4"/>
                  </a:lnTo>
                  <a:lnTo>
                    <a:pt x="95" y="4"/>
                  </a:lnTo>
                  <a:lnTo>
                    <a:pt x="99" y="4"/>
                  </a:lnTo>
                  <a:lnTo>
                    <a:pt x="103" y="4"/>
                  </a:lnTo>
                  <a:lnTo>
                    <a:pt x="106" y="4"/>
                  </a:lnTo>
                  <a:lnTo>
                    <a:pt x="108" y="4"/>
                  </a:lnTo>
                  <a:lnTo>
                    <a:pt x="106" y="2"/>
                  </a:lnTo>
                  <a:lnTo>
                    <a:pt x="101" y="2"/>
                  </a:lnTo>
                  <a:lnTo>
                    <a:pt x="97" y="2"/>
                  </a:lnTo>
                  <a:lnTo>
                    <a:pt x="93" y="2"/>
                  </a:lnTo>
                  <a:lnTo>
                    <a:pt x="89" y="0"/>
                  </a:lnTo>
                  <a:lnTo>
                    <a:pt x="84" y="0"/>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5" name="Freeform 51"/>
            <p:cNvSpPr>
              <a:spLocks/>
            </p:cNvSpPr>
            <p:nvPr/>
          </p:nvSpPr>
          <p:spPr bwMode="auto">
            <a:xfrm>
              <a:off x="2556" y="2091"/>
              <a:ext cx="63" cy="114"/>
            </a:xfrm>
            <a:custGeom>
              <a:avLst/>
              <a:gdLst>
                <a:gd name="T0" fmla="*/ 1 w 125"/>
                <a:gd name="T1" fmla="*/ 1 h 228"/>
                <a:gd name="T2" fmla="*/ 1 w 125"/>
                <a:gd name="T3" fmla="*/ 1 h 228"/>
                <a:gd name="T4" fmla="*/ 1 w 125"/>
                <a:gd name="T5" fmla="*/ 1 h 228"/>
                <a:gd name="T6" fmla="*/ 2 w 125"/>
                <a:gd name="T7" fmla="*/ 1 h 228"/>
                <a:gd name="T8" fmla="*/ 2 w 125"/>
                <a:gd name="T9" fmla="*/ 1 h 228"/>
                <a:gd name="T10" fmla="*/ 2 w 125"/>
                <a:gd name="T11" fmla="*/ 1 h 228"/>
                <a:gd name="T12" fmla="*/ 3 w 125"/>
                <a:gd name="T13" fmla="*/ 2 h 228"/>
                <a:gd name="T14" fmla="*/ 3 w 125"/>
                <a:gd name="T15" fmla="*/ 2 h 228"/>
                <a:gd name="T16" fmla="*/ 3 w 125"/>
                <a:gd name="T17" fmla="*/ 2 h 228"/>
                <a:gd name="T18" fmla="*/ 3 w 125"/>
                <a:gd name="T19" fmla="*/ 2 h 228"/>
                <a:gd name="T20" fmla="*/ 4 w 125"/>
                <a:gd name="T21" fmla="*/ 3 h 228"/>
                <a:gd name="T22" fmla="*/ 4 w 125"/>
                <a:gd name="T23" fmla="*/ 3 h 228"/>
                <a:gd name="T24" fmla="*/ 4 w 125"/>
                <a:gd name="T25" fmla="*/ 3 h 228"/>
                <a:gd name="T26" fmla="*/ 4 w 125"/>
                <a:gd name="T27" fmla="*/ 4 h 228"/>
                <a:gd name="T28" fmla="*/ 4 w 125"/>
                <a:gd name="T29" fmla="*/ 4 h 228"/>
                <a:gd name="T30" fmla="*/ 4 w 125"/>
                <a:gd name="T31" fmla="*/ 4 h 228"/>
                <a:gd name="T32" fmla="*/ 4 w 125"/>
                <a:gd name="T33" fmla="*/ 5 h 228"/>
                <a:gd name="T34" fmla="*/ 4 w 125"/>
                <a:gd name="T35" fmla="*/ 5 h 228"/>
                <a:gd name="T36" fmla="*/ 4 w 125"/>
                <a:gd name="T37" fmla="*/ 5 h 228"/>
                <a:gd name="T38" fmla="*/ 4 w 125"/>
                <a:gd name="T39" fmla="*/ 6 h 228"/>
                <a:gd name="T40" fmla="*/ 4 w 125"/>
                <a:gd name="T41" fmla="*/ 6 h 228"/>
                <a:gd name="T42" fmla="*/ 4 w 125"/>
                <a:gd name="T43" fmla="*/ 6 h 228"/>
                <a:gd name="T44" fmla="*/ 4 w 125"/>
                <a:gd name="T45" fmla="*/ 6 h 228"/>
                <a:gd name="T46" fmla="*/ 4 w 125"/>
                <a:gd name="T47" fmla="*/ 7 h 228"/>
                <a:gd name="T48" fmla="*/ 4 w 125"/>
                <a:gd name="T49" fmla="*/ 7 h 228"/>
                <a:gd name="T50" fmla="*/ 4 w 125"/>
                <a:gd name="T51" fmla="*/ 7 h 228"/>
                <a:gd name="T52" fmla="*/ 4 w 125"/>
                <a:gd name="T53" fmla="*/ 8 h 228"/>
                <a:gd name="T54" fmla="*/ 4 w 125"/>
                <a:gd name="T55" fmla="*/ 8 h 228"/>
                <a:gd name="T56" fmla="*/ 4 w 125"/>
                <a:gd name="T57" fmla="*/ 7 h 228"/>
                <a:gd name="T58" fmla="*/ 4 w 125"/>
                <a:gd name="T59" fmla="*/ 7 h 228"/>
                <a:gd name="T60" fmla="*/ 4 w 125"/>
                <a:gd name="T61" fmla="*/ 7 h 228"/>
                <a:gd name="T62" fmla="*/ 4 w 125"/>
                <a:gd name="T63" fmla="*/ 6 h 228"/>
                <a:gd name="T64" fmla="*/ 4 w 125"/>
                <a:gd name="T65" fmla="*/ 6 h 228"/>
                <a:gd name="T66" fmla="*/ 4 w 125"/>
                <a:gd name="T67" fmla="*/ 6 h 228"/>
                <a:gd name="T68" fmla="*/ 4 w 125"/>
                <a:gd name="T69" fmla="*/ 5 h 228"/>
                <a:gd name="T70" fmla="*/ 4 w 125"/>
                <a:gd name="T71" fmla="*/ 5 h 228"/>
                <a:gd name="T72" fmla="*/ 4 w 125"/>
                <a:gd name="T73" fmla="*/ 5 h 228"/>
                <a:gd name="T74" fmla="*/ 4 w 125"/>
                <a:gd name="T75" fmla="*/ 4 h 228"/>
                <a:gd name="T76" fmla="*/ 4 w 125"/>
                <a:gd name="T77" fmla="*/ 4 h 228"/>
                <a:gd name="T78" fmla="*/ 4 w 125"/>
                <a:gd name="T79" fmla="*/ 4 h 228"/>
                <a:gd name="T80" fmla="*/ 3 w 125"/>
                <a:gd name="T81" fmla="*/ 3 h 228"/>
                <a:gd name="T82" fmla="*/ 3 w 125"/>
                <a:gd name="T83" fmla="*/ 3 h 228"/>
                <a:gd name="T84" fmla="*/ 3 w 125"/>
                <a:gd name="T85" fmla="*/ 3 h 228"/>
                <a:gd name="T86" fmla="*/ 3 w 125"/>
                <a:gd name="T87" fmla="*/ 2 h 228"/>
                <a:gd name="T88" fmla="*/ 2 w 125"/>
                <a:gd name="T89" fmla="*/ 2 h 228"/>
                <a:gd name="T90" fmla="*/ 2 w 125"/>
                <a:gd name="T91" fmla="*/ 2 h 228"/>
                <a:gd name="T92" fmla="*/ 2 w 125"/>
                <a:gd name="T93" fmla="*/ 2 h 228"/>
                <a:gd name="T94" fmla="*/ 1 w 125"/>
                <a:gd name="T95" fmla="*/ 1 h 228"/>
                <a:gd name="T96" fmla="*/ 1 w 125"/>
                <a:gd name="T97" fmla="*/ 1 h 228"/>
                <a:gd name="T98" fmla="*/ 1 w 125"/>
                <a:gd name="T99" fmla="*/ 1 h 228"/>
                <a:gd name="T100" fmla="*/ 0 w 125"/>
                <a:gd name="T101" fmla="*/ 0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 h="228">
                  <a:moveTo>
                    <a:pt x="0" y="0"/>
                  </a:moveTo>
                  <a:lnTo>
                    <a:pt x="8" y="2"/>
                  </a:lnTo>
                  <a:lnTo>
                    <a:pt x="17" y="4"/>
                  </a:lnTo>
                  <a:lnTo>
                    <a:pt x="21" y="8"/>
                  </a:lnTo>
                  <a:lnTo>
                    <a:pt x="25" y="10"/>
                  </a:lnTo>
                  <a:lnTo>
                    <a:pt x="30" y="12"/>
                  </a:lnTo>
                  <a:lnTo>
                    <a:pt x="34" y="13"/>
                  </a:lnTo>
                  <a:lnTo>
                    <a:pt x="40" y="15"/>
                  </a:lnTo>
                  <a:lnTo>
                    <a:pt x="44" y="19"/>
                  </a:lnTo>
                  <a:lnTo>
                    <a:pt x="47" y="23"/>
                  </a:lnTo>
                  <a:lnTo>
                    <a:pt x="53" y="27"/>
                  </a:lnTo>
                  <a:lnTo>
                    <a:pt x="59" y="29"/>
                  </a:lnTo>
                  <a:lnTo>
                    <a:pt x="63" y="34"/>
                  </a:lnTo>
                  <a:lnTo>
                    <a:pt x="68" y="36"/>
                  </a:lnTo>
                  <a:lnTo>
                    <a:pt x="72" y="40"/>
                  </a:lnTo>
                  <a:lnTo>
                    <a:pt x="76" y="44"/>
                  </a:lnTo>
                  <a:lnTo>
                    <a:pt x="80" y="50"/>
                  </a:lnTo>
                  <a:lnTo>
                    <a:pt x="82" y="53"/>
                  </a:lnTo>
                  <a:lnTo>
                    <a:pt x="87" y="59"/>
                  </a:lnTo>
                  <a:lnTo>
                    <a:pt x="91" y="61"/>
                  </a:lnTo>
                  <a:lnTo>
                    <a:pt x="95" y="67"/>
                  </a:lnTo>
                  <a:lnTo>
                    <a:pt x="99" y="71"/>
                  </a:lnTo>
                  <a:lnTo>
                    <a:pt x="103" y="76"/>
                  </a:lnTo>
                  <a:lnTo>
                    <a:pt x="105" y="82"/>
                  </a:lnTo>
                  <a:lnTo>
                    <a:pt x="108" y="86"/>
                  </a:lnTo>
                  <a:lnTo>
                    <a:pt x="110" y="90"/>
                  </a:lnTo>
                  <a:lnTo>
                    <a:pt x="114" y="95"/>
                  </a:lnTo>
                  <a:lnTo>
                    <a:pt x="116" y="99"/>
                  </a:lnTo>
                  <a:lnTo>
                    <a:pt x="118" y="107"/>
                  </a:lnTo>
                  <a:lnTo>
                    <a:pt x="120" y="110"/>
                  </a:lnTo>
                  <a:lnTo>
                    <a:pt x="122" y="118"/>
                  </a:lnTo>
                  <a:lnTo>
                    <a:pt x="122" y="122"/>
                  </a:lnTo>
                  <a:lnTo>
                    <a:pt x="124" y="128"/>
                  </a:lnTo>
                  <a:lnTo>
                    <a:pt x="124" y="131"/>
                  </a:lnTo>
                  <a:lnTo>
                    <a:pt x="124" y="137"/>
                  </a:lnTo>
                  <a:lnTo>
                    <a:pt x="124" y="143"/>
                  </a:lnTo>
                  <a:lnTo>
                    <a:pt x="124" y="149"/>
                  </a:lnTo>
                  <a:lnTo>
                    <a:pt x="124" y="152"/>
                  </a:lnTo>
                  <a:lnTo>
                    <a:pt x="125" y="158"/>
                  </a:lnTo>
                  <a:lnTo>
                    <a:pt x="124" y="162"/>
                  </a:lnTo>
                  <a:lnTo>
                    <a:pt x="124" y="168"/>
                  </a:lnTo>
                  <a:lnTo>
                    <a:pt x="124" y="171"/>
                  </a:lnTo>
                  <a:lnTo>
                    <a:pt x="124" y="175"/>
                  </a:lnTo>
                  <a:lnTo>
                    <a:pt x="124" y="181"/>
                  </a:lnTo>
                  <a:lnTo>
                    <a:pt x="124" y="185"/>
                  </a:lnTo>
                  <a:lnTo>
                    <a:pt x="124" y="188"/>
                  </a:lnTo>
                  <a:lnTo>
                    <a:pt x="124" y="192"/>
                  </a:lnTo>
                  <a:lnTo>
                    <a:pt x="122" y="200"/>
                  </a:lnTo>
                  <a:lnTo>
                    <a:pt x="120" y="207"/>
                  </a:lnTo>
                  <a:lnTo>
                    <a:pt x="120" y="211"/>
                  </a:lnTo>
                  <a:lnTo>
                    <a:pt x="120" y="217"/>
                  </a:lnTo>
                  <a:lnTo>
                    <a:pt x="118" y="223"/>
                  </a:lnTo>
                  <a:lnTo>
                    <a:pt x="118" y="225"/>
                  </a:lnTo>
                  <a:lnTo>
                    <a:pt x="118" y="226"/>
                  </a:lnTo>
                  <a:lnTo>
                    <a:pt x="118" y="228"/>
                  </a:lnTo>
                  <a:lnTo>
                    <a:pt x="116" y="226"/>
                  </a:lnTo>
                  <a:lnTo>
                    <a:pt x="116" y="223"/>
                  </a:lnTo>
                  <a:lnTo>
                    <a:pt x="116" y="217"/>
                  </a:lnTo>
                  <a:lnTo>
                    <a:pt x="116" y="211"/>
                  </a:lnTo>
                  <a:lnTo>
                    <a:pt x="114" y="206"/>
                  </a:lnTo>
                  <a:lnTo>
                    <a:pt x="112" y="200"/>
                  </a:lnTo>
                  <a:lnTo>
                    <a:pt x="112" y="196"/>
                  </a:lnTo>
                  <a:lnTo>
                    <a:pt x="112" y="190"/>
                  </a:lnTo>
                  <a:lnTo>
                    <a:pt x="112" y="187"/>
                  </a:lnTo>
                  <a:lnTo>
                    <a:pt x="110" y="181"/>
                  </a:lnTo>
                  <a:lnTo>
                    <a:pt x="108" y="175"/>
                  </a:lnTo>
                  <a:lnTo>
                    <a:pt x="108" y="169"/>
                  </a:lnTo>
                  <a:lnTo>
                    <a:pt x="108" y="164"/>
                  </a:lnTo>
                  <a:lnTo>
                    <a:pt x="108" y="158"/>
                  </a:lnTo>
                  <a:lnTo>
                    <a:pt x="106" y="152"/>
                  </a:lnTo>
                  <a:lnTo>
                    <a:pt x="106" y="147"/>
                  </a:lnTo>
                  <a:lnTo>
                    <a:pt x="105" y="139"/>
                  </a:lnTo>
                  <a:lnTo>
                    <a:pt x="105" y="135"/>
                  </a:lnTo>
                  <a:lnTo>
                    <a:pt x="105" y="129"/>
                  </a:lnTo>
                  <a:lnTo>
                    <a:pt x="105" y="126"/>
                  </a:lnTo>
                  <a:lnTo>
                    <a:pt x="103" y="120"/>
                  </a:lnTo>
                  <a:lnTo>
                    <a:pt x="103" y="114"/>
                  </a:lnTo>
                  <a:lnTo>
                    <a:pt x="101" y="110"/>
                  </a:lnTo>
                  <a:lnTo>
                    <a:pt x="101" y="107"/>
                  </a:lnTo>
                  <a:lnTo>
                    <a:pt x="99" y="99"/>
                  </a:lnTo>
                  <a:lnTo>
                    <a:pt x="97" y="95"/>
                  </a:lnTo>
                  <a:lnTo>
                    <a:pt x="95" y="90"/>
                  </a:lnTo>
                  <a:lnTo>
                    <a:pt x="93" y="84"/>
                  </a:lnTo>
                  <a:lnTo>
                    <a:pt x="86" y="78"/>
                  </a:lnTo>
                  <a:lnTo>
                    <a:pt x="80" y="71"/>
                  </a:lnTo>
                  <a:lnTo>
                    <a:pt x="76" y="67"/>
                  </a:lnTo>
                  <a:lnTo>
                    <a:pt x="72" y="63"/>
                  </a:lnTo>
                  <a:lnTo>
                    <a:pt x="68" y="59"/>
                  </a:lnTo>
                  <a:lnTo>
                    <a:pt x="63" y="55"/>
                  </a:lnTo>
                  <a:lnTo>
                    <a:pt x="59" y="50"/>
                  </a:lnTo>
                  <a:lnTo>
                    <a:pt x="55" y="46"/>
                  </a:lnTo>
                  <a:lnTo>
                    <a:pt x="49" y="42"/>
                  </a:lnTo>
                  <a:lnTo>
                    <a:pt x="46" y="38"/>
                  </a:lnTo>
                  <a:lnTo>
                    <a:pt x="42" y="34"/>
                  </a:lnTo>
                  <a:lnTo>
                    <a:pt x="36" y="31"/>
                  </a:lnTo>
                  <a:lnTo>
                    <a:pt x="32" y="27"/>
                  </a:lnTo>
                  <a:lnTo>
                    <a:pt x="28" y="25"/>
                  </a:lnTo>
                  <a:lnTo>
                    <a:pt x="21" y="15"/>
                  </a:lnTo>
                  <a:lnTo>
                    <a:pt x="13" y="12"/>
                  </a:lnTo>
                  <a:lnTo>
                    <a:pt x="8" y="6"/>
                  </a:lnTo>
                  <a:lnTo>
                    <a:pt x="4"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66" name="Group 5"/>
          <p:cNvGrpSpPr>
            <a:grpSpLocks noChangeAspect="1"/>
          </p:cNvGrpSpPr>
          <p:nvPr/>
        </p:nvGrpSpPr>
        <p:grpSpPr bwMode="auto">
          <a:xfrm rot="18348191" flipH="1">
            <a:off x="431005" y="3498391"/>
            <a:ext cx="359412" cy="301740"/>
            <a:chOff x="2308" y="1793"/>
            <a:chExt cx="1144" cy="734"/>
          </a:xfrm>
        </p:grpSpPr>
        <p:sp>
          <p:nvSpPr>
            <p:cNvPr id="67" name="AutoShape 4"/>
            <p:cNvSpPr>
              <a:spLocks noChangeAspect="1" noChangeArrowheads="1" noTextEdit="1"/>
            </p:cNvSpPr>
            <p:nvPr/>
          </p:nvSpPr>
          <p:spPr bwMode="auto">
            <a:xfrm>
              <a:off x="2308" y="1793"/>
              <a:ext cx="1144"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68" name="Freeform 6"/>
            <p:cNvSpPr>
              <a:spLocks/>
            </p:cNvSpPr>
            <p:nvPr/>
          </p:nvSpPr>
          <p:spPr bwMode="auto">
            <a:xfrm>
              <a:off x="2436" y="1811"/>
              <a:ext cx="696" cy="515"/>
            </a:xfrm>
            <a:custGeom>
              <a:avLst/>
              <a:gdLst>
                <a:gd name="T0" fmla="*/ 0 w 1391"/>
                <a:gd name="T1" fmla="*/ 16 h 1031"/>
                <a:gd name="T2" fmla="*/ 9 w 1391"/>
                <a:gd name="T3" fmla="*/ 31 h 1031"/>
                <a:gd name="T4" fmla="*/ 22 w 1391"/>
                <a:gd name="T5" fmla="*/ 32 h 1031"/>
                <a:gd name="T6" fmla="*/ 44 w 1391"/>
                <a:gd name="T7" fmla="*/ 1 h 1031"/>
                <a:gd name="T8" fmla="*/ 29 w 1391"/>
                <a:gd name="T9" fmla="*/ 0 h 1031"/>
                <a:gd name="T10" fmla="*/ 1 w 1391"/>
                <a:gd name="T11" fmla="*/ 11 h 1031"/>
                <a:gd name="T12" fmla="*/ 0 w 1391"/>
                <a:gd name="T13" fmla="*/ 16 h 1031"/>
                <a:gd name="T14" fmla="*/ 0 w 1391"/>
                <a:gd name="T15" fmla="*/ 16 h 10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1031">
                  <a:moveTo>
                    <a:pt x="0" y="542"/>
                  </a:moveTo>
                  <a:lnTo>
                    <a:pt x="277" y="993"/>
                  </a:lnTo>
                  <a:lnTo>
                    <a:pt x="693" y="1031"/>
                  </a:lnTo>
                  <a:lnTo>
                    <a:pt x="1391" y="59"/>
                  </a:lnTo>
                  <a:lnTo>
                    <a:pt x="900" y="0"/>
                  </a:lnTo>
                  <a:lnTo>
                    <a:pt x="24" y="361"/>
                  </a:lnTo>
                  <a:lnTo>
                    <a:pt x="0" y="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9" name="Freeform 7"/>
            <p:cNvSpPr>
              <a:spLocks/>
            </p:cNvSpPr>
            <p:nvPr/>
          </p:nvSpPr>
          <p:spPr bwMode="auto">
            <a:xfrm>
              <a:off x="2425" y="1793"/>
              <a:ext cx="722" cy="263"/>
            </a:xfrm>
            <a:custGeom>
              <a:avLst/>
              <a:gdLst>
                <a:gd name="T0" fmla="*/ 0 w 1444"/>
                <a:gd name="T1" fmla="*/ 11 h 527"/>
                <a:gd name="T2" fmla="*/ 1 w 1444"/>
                <a:gd name="T3" fmla="*/ 11 h 527"/>
                <a:gd name="T4" fmla="*/ 1 w 1444"/>
                <a:gd name="T5" fmla="*/ 11 h 527"/>
                <a:gd name="T6" fmla="*/ 2 w 1444"/>
                <a:gd name="T7" fmla="*/ 11 h 527"/>
                <a:gd name="T8" fmla="*/ 2 w 1444"/>
                <a:gd name="T9" fmla="*/ 10 h 527"/>
                <a:gd name="T10" fmla="*/ 3 w 1444"/>
                <a:gd name="T11" fmla="*/ 10 h 527"/>
                <a:gd name="T12" fmla="*/ 4 w 1444"/>
                <a:gd name="T13" fmla="*/ 10 h 527"/>
                <a:gd name="T14" fmla="*/ 5 w 1444"/>
                <a:gd name="T15" fmla="*/ 9 h 527"/>
                <a:gd name="T16" fmla="*/ 6 w 1444"/>
                <a:gd name="T17" fmla="*/ 9 h 527"/>
                <a:gd name="T18" fmla="*/ 7 w 1444"/>
                <a:gd name="T19" fmla="*/ 8 h 527"/>
                <a:gd name="T20" fmla="*/ 8 w 1444"/>
                <a:gd name="T21" fmla="*/ 8 h 527"/>
                <a:gd name="T22" fmla="*/ 9 w 1444"/>
                <a:gd name="T23" fmla="*/ 7 h 527"/>
                <a:gd name="T24" fmla="*/ 11 w 1444"/>
                <a:gd name="T25" fmla="*/ 7 h 527"/>
                <a:gd name="T26" fmla="*/ 12 w 1444"/>
                <a:gd name="T27" fmla="*/ 6 h 527"/>
                <a:gd name="T28" fmla="*/ 13 w 1444"/>
                <a:gd name="T29" fmla="*/ 6 h 527"/>
                <a:gd name="T30" fmla="*/ 14 w 1444"/>
                <a:gd name="T31" fmla="*/ 5 h 527"/>
                <a:gd name="T32" fmla="*/ 16 w 1444"/>
                <a:gd name="T33" fmla="*/ 5 h 527"/>
                <a:gd name="T34" fmla="*/ 17 w 1444"/>
                <a:gd name="T35" fmla="*/ 4 h 527"/>
                <a:gd name="T36" fmla="*/ 18 w 1444"/>
                <a:gd name="T37" fmla="*/ 4 h 527"/>
                <a:gd name="T38" fmla="*/ 20 w 1444"/>
                <a:gd name="T39" fmla="*/ 3 h 527"/>
                <a:gd name="T40" fmla="*/ 21 w 1444"/>
                <a:gd name="T41" fmla="*/ 3 h 527"/>
                <a:gd name="T42" fmla="*/ 22 w 1444"/>
                <a:gd name="T43" fmla="*/ 2 h 527"/>
                <a:gd name="T44" fmla="*/ 23 w 1444"/>
                <a:gd name="T45" fmla="*/ 2 h 527"/>
                <a:gd name="T46" fmla="*/ 24 w 1444"/>
                <a:gd name="T47" fmla="*/ 2 h 527"/>
                <a:gd name="T48" fmla="*/ 25 w 1444"/>
                <a:gd name="T49" fmla="*/ 1 h 527"/>
                <a:gd name="T50" fmla="*/ 26 w 1444"/>
                <a:gd name="T51" fmla="*/ 1 h 527"/>
                <a:gd name="T52" fmla="*/ 27 w 1444"/>
                <a:gd name="T53" fmla="*/ 1 h 527"/>
                <a:gd name="T54" fmla="*/ 28 w 1444"/>
                <a:gd name="T55" fmla="*/ 0 h 527"/>
                <a:gd name="T56" fmla="*/ 28 w 1444"/>
                <a:gd name="T57" fmla="*/ 0 h 527"/>
                <a:gd name="T58" fmla="*/ 29 w 1444"/>
                <a:gd name="T59" fmla="*/ 0 h 527"/>
                <a:gd name="T60" fmla="*/ 29 w 1444"/>
                <a:gd name="T61" fmla="*/ 0 h 527"/>
                <a:gd name="T62" fmla="*/ 30 w 1444"/>
                <a:gd name="T63" fmla="*/ 0 h 527"/>
                <a:gd name="T64" fmla="*/ 46 w 1444"/>
                <a:gd name="T65" fmla="*/ 2 h 527"/>
                <a:gd name="T66" fmla="*/ 17 w 1444"/>
                <a:gd name="T67" fmla="*/ 15 h 527"/>
                <a:gd name="T68" fmla="*/ 30 w 1444"/>
                <a:gd name="T69" fmla="*/ 1 h 527"/>
                <a:gd name="T70" fmla="*/ 0 w 1444"/>
                <a:gd name="T71" fmla="*/ 11 h 5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4" h="527">
                  <a:moveTo>
                    <a:pt x="0" y="377"/>
                  </a:moveTo>
                  <a:lnTo>
                    <a:pt x="0" y="375"/>
                  </a:lnTo>
                  <a:lnTo>
                    <a:pt x="5" y="371"/>
                  </a:lnTo>
                  <a:lnTo>
                    <a:pt x="9" y="369"/>
                  </a:lnTo>
                  <a:lnTo>
                    <a:pt x="17" y="367"/>
                  </a:lnTo>
                  <a:lnTo>
                    <a:pt x="23" y="363"/>
                  </a:lnTo>
                  <a:lnTo>
                    <a:pt x="32" y="359"/>
                  </a:lnTo>
                  <a:lnTo>
                    <a:pt x="40" y="354"/>
                  </a:lnTo>
                  <a:lnTo>
                    <a:pt x="49" y="350"/>
                  </a:lnTo>
                  <a:lnTo>
                    <a:pt x="61" y="344"/>
                  </a:lnTo>
                  <a:lnTo>
                    <a:pt x="72" y="340"/>
                  </a:lnTo>
                  <a:lnTo>
                    <a:pt x="83" y="335"/>
                  </a:lnTo>
                  <a:lnTo>
                    <a:pt x="99" y="329"/>
                  </a:lnTo>
                  <a:lnTo>
                    <a:pt x="112" y="323"/>
                  </a:lnTo>
                  <a:lnTo>
                    <a:pt x="127" y="318"/>
                  </a:lnTo>
                  <a:lnTo>
                    <a:pt x="142" y="310"/>
                  </a:lnTo>
                  <a:lnTo>
                    <a:pt x="159" y="304"/>
                  </a:lnTo>
                  <a:lnTo>
                    <a:pt x="175" y="297"/>
                  </a:lnTo>
                  <a:lnTo>
                    <a:pt x="192" y="289"/>
                  </a:lnTo>
                  <a:lnTo>
                    <a:pt x="209" y="283"/>
                  </a:lnTo>
                  <a:lnTo>
                    <a:pt x="228" y="276"/>
                  </a:lnTo>
                  <a:lnTo>
                    <a:pt x="247" y="268"/>
                  </a:lnTo>
                  <a:lnTo>
                    <a:pt x="266" y="261"/>
                  </a:lnTo>
                  <a:lnTo>
                    <a:pt x="285" y="253"/>
                  </a:lnTo>
                  <a:lnTo>
                    <a:pt x="306" y="245"/>
                  </a:lnTo>
                  <a:lnTo>
                    <a:pt x="325" y="236"/>
                  </a:lnTo>
                  <a:lnTo>
                    <a:pt x="344" y="230"/>
                  </a:lnTo>
                  <a:lnTo>
                    <a:pt x="367" y="221"/>
                  </a:lnTo>
                  <a:lnTo>
                    <a:pt x="386" y="213"/>
                  </a:lnTo>
                  <a:lnTo>
                    <a:pt x="406" y="205"/>
                  </a:lnTo>
                  <a:lnTo>
                    <a:pt x="427" y="198"/>
                  </a:lnTo>
                  <a:lnTo>
                    <a:pt x="448" y="190"/>
                  </a:lnTo>
                  <a:lnTo>
                    <a:pt x="471" y="181"/>
                  </a:lnTo>
                  <a:lnTo>
                    <a:pt x="492" y="171"/>
                  </a:lnTo>
                  <a:lnTo>
                    <a:pt x="513" y="164"/>
                  </a:lnTo>
                  <a:lnTo>
                    <a:pt x="532" y="156"/>
                  </a:lnTo>
                  <a:lnTo>
                    <a:pt x="555" y="148"/>
                  </a:lnTo>
                  <a:lnTo>
                    <a:pt x="574" y="139"/>
                  </a:lnTo>
                  <a:lnTo>
                    <a:pt x="595" y="131"/>
                  </a:lnTo>
                  <a:lnTo>
                    <a:pt x="614" y="124"/>
                  </a:lnTo>
                  <a:lnTo>
                    <a:pt x="634" y="116"/>
                  </a:lnTo>
                  <a:lnTo>
                    <a:pt x="653" y="110"/>
                  </a:lnTo>
                  <a:lnTo>
                    <a:pt x="672" y="101"/>
                  </a:lnTo>
                  <a:lnTo>
                    <a:pt x="691" y="95"/>
                  </a:lnTo>
                  <a:lnTo>
                    <a:pt x="710" y="87"/>
                  </a:lnTo>
                  <a:lnTo>
                    <a:pt x="729" y="80"/>
                  </a:lnTo>
                  <a:lnTo>
                    <a:pt x="747" y="74"/>
                  </a:lnTo>
                  <a:lnTo>
                    <a:pt x="764" y="67"/>
                  </a:lnTo>
                  <a:lnTo>
                    <a:pt x="781" y="61"/>
                  </a:lnTo>
                  <a:lnTo>
                    <a:pt x="794" y="55"/>
                  </a:lnTo>
                  <a:lnTo>
                    <a:pt x="811" y="49"/>
                  </a:lnTo>
                  <a:lnTo>
                    <a:pt x="824" y="42"/>
                  </a:lnTo>
                  <a:lnTo>
                    <a:pt x="838" y="38"/>
                  </a:lnTo>
                  <a:lnTo>
                    <a:pt x="851" y="32"/>
                  </a:lnTo>
                  <a:lnTo>
                    <a:pt x="864" y="29"/>
                  </a:lnTo>
                  <a:lnTo>
                    <a:pt x="876" y="23"/>
                  </a:lnTo>
                  <a:lnTo>
                    <a:pt x="887" y="19"/>
                  </a:lnTo>
                  <a:lnTo>
                    <a:pt x="895" y="15"/>
                  </a:lnTo>
                  <a:lnTo>
                    <a:pt x="904" y="11"/>
                  </a:lnTo>
                  <a:lnTo>
                    <a:pt x="912" y="10"/>
                  </a:lnTo>
                  <a:lnTo>
                    <a:pt x="920" y="8"/>
                  </a:lnTo>
                  <a:lnTo>
                    <a:pt x="925" y="6"/>
                  </a:lnTo>
                  <a:lnTo>
                    <a:pt x="931" y="2"/>
                  </a:lnTo>
                  <a:lnTo>
                    <a:pt x="935" y="0"/>
                  </a:lnTo>
                  <a:lnTo>
                    <a:pt x="937" y="0"/>
                  </a:lnTo>
                  <a:lnTo>
                    <a:pt x="1444" y="67"/>
                  </a:lnTo>
                  <a:lnTo>
                    <a:pt x="650" y="527"/>
                  </a:lnTo>
                  <a:lnTo>
                    <a:pt x="539" y="508"/>
                  </a:lnTo>
                  <a:lnTo>
                    <a:pt x="1330" y="112"/>
                  </a:lnTo>
                  <a:lnTo>
                    <a:pt x="939" y="61"/>
                  </a:lnTo>
                  <a:lnTo>
                    <a:pt x="93" y="403"/>
                  </a:lnTo>
                  <a:lnTo>
                    <a:pt x="0" y="37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0" name="Freeform 8"/>
            <p:cNvSpPr>
              <a:spLocks/>
            </p:cNvSpPr>
            <p:nvPr/>
          </p:nvSpPr>
          <p:spPr bwMode="auto">
            <a:xfrm>
              <a:off x="2750" y="1826"/>
              <a:ext cx="420" cy="530"/>
            </a:xfrm>
            <a:custGeom>
              <a:avLst/>
              <a:gdLst>
                <a:gd name="T0" fmla="*/ 25 w 840"/>
                <a:gd name="T1" fmla="*/ 0 h 1059"/>
                <a:gd name="T2" fmla="*/ 27 w 840"/>
                <a:gd name="T3" fmla="*/ 16 h 1059"/>
                <a:gd name="T4" fmla="*/ 2 w 840"/>
                <a:gd name="T5" fmla="*/ 34 h 1059"/>
                <a:gd name="T6" fmla="*/ 1 w 840"/>
                <a:gd name="T7" fmla="*/ 30 h 1059"/>
                <a:gd name="T8" fmla="*/ 0 w 840"/>
                <a:gd name="T9" fmla="*/ 15 h 1059"/>
                <a:gd name="T10" fmla="*/ 25 w 840"/>
                <a:gd name="T11" fmla="*/ 0 h 1059"/>
                <a:gd name="T12" fmla="*/ 25 w 840"/>
                <a:gd name="T13" fmla="*/ 0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059">
                  <a:moveTo>
                    <a:pt x="794" y="0"/>
                  </a:moveTo>
                  <a:lnTo>
                    <a:pt x="840" y="507"/>
                  </a:lnTo>
                  <a:lnTo>
                    <a:pt x="57" y="1059"/>
                  </a:lnTo>
                  <a:lnTo>
                    <a:pt x="15" y="952"/>
                  </a:lnTo>
                  <a:lnTo>
                    <a:pt x="0" y="454"/>
                  </a:lnTo>
                  <a:lnTo>
                    <a:pt x="794" y="0"/>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 name="Freeform 9"/>
            <p:cNvSpPr>
              <a:spLocks/>
            </p:cNvSpPr>
            <p:nvPr/>
          </p:nvSpPr>
          <p:spPr bwMode="auto">
            <a:xfrm>
              <a:off x="2424" y="1986"/>
              <a:ext cx="357" cy="78"/>
            </a:xfrm>
            <a:custGeom>
              <a:avLst/>
              <a:gdLst>
                <a:gd name="T0" fmla="*/ 3 w 714"/>
                <a:gd name="T1" fmla="*/ 1 h 156"/>
                <a:gd name="T2" fmla="*/ 3 w 714"/>
                <a:gd name="T3" fmla="*/ 1 h 156"/>
                <a:gd name="T4" fmla="*/ 4 w 714"/>
                <a:gd name="T5" fmla="*/ 1 h 156"/>
                <a:gd name="T6" fmla="*/ 5 w 714"/>
                <a:gd name="T7" fmla="*/ 1 h 156"/>
                <a:gd name="T8" fmla="*/ 6 w 714"/>
                <a:gd name="T9" fmla="*/ 1 h 156"/>
                <a:gd name="T10" fmla="*/ 7 w 714"/>
                <a:gd name="T11" fmla="*/ 1 h 156"/>
                <a:gd name="T12" fmla="*/ 8 w 714"/>
                <a:gd name="T13" fmla="*/ 1 h 156"/>
                <a:gd name="T14" fmla="*/ 9 w 714"/>
                <a:gd name="T15" fmla="*/ 1 h 156"/>
                <a:gd name="T16" fmla="*/ 11 w 714"/>
                <a:gd name="T17" fmla="*/ 1 h 156"/>
                <a:gd name="T18" fmla="*/ 12 w 714"/>
                <a:gd name="T19" fmla="*/ 1 h 156"/>
                <a:gd name="T20" fmla="*/ 14 w 714"/>
                <a:gd name="T21" fmla="*/ 1 h 156"/>
                <a:gd name="T22" fmla="*/ 15 w 714"/>
                <a:gd name="T23" fmla="*/ 1 h 156"/>
                <a:gd name="T24" fmla="*/ 16 w 714"/>
                <a:gd name="T25" fmla="*/ 2 h 156"/>
                <a:gd name="T26" fmla="*/ 18 w 714"/>
                <a:gd name="T27" fmla="*/ 2 h 156"/>
                <a:gd name="T28" fmla="*/ 19 w 714"/>
                <a:gd name="T29" fmla="*/ 2 h 156"/>
                <a:gd name="T30" fmla="*/ 20 w 714"/>
                <a:gd name="T31" fmla="*/ 2 h 156"/>
                <a:gd name="T32" fmla="*/ 21 w 714"/>
                <a:gd name="T33" fmla="*/ 2 h 156"/>
                <a:gd name="T34" fmla="*/ 22 w 714"/>
                <a:gd name="T35" fmla="*/ 2 h 156"/>
                <a:gd name="T36" fmla="*/ 22 w 714"/>
                <a:gd name="T37" fmla="*/ 2 h 156"/>
                <a:gd name="T38" fmla="*/ 23 w 714"/>
                <a:gd name="T39" fmla="*/ 3 h 156"/>
                <a:gd name="T40" fmla="*/ 23 w 714"/>
                <a:gd name="T41" fmla="*/ 3 h 156"/>
                <a:gd name="T42" fmla="*/ 23 w 714"/>
                <a:gd name="T43" fmla="*/ 3 h 156"/>
                <a:gd name="T44" fmla="*/ 22 w 714"/>
                <a:gd name="T45" fmla="*/ 4 h 156"/>
                <a:gd name="T46" fmla="*/ 22 w 714"/>
                <a:gd name="T47" fmla="*/ 4 h 156"/>
                <a:gd name="T48" fmla="*/ 21 w 714"/>
                <a:gd name="T49" fmla="*/ 5 h 156"/>
                <a:gd name="T50" fmla="*/ 21 w 714"/>
                <a:gd name="T51" fmla="*/ 5 h 156"/>
                <a:gd name="T52" fmla="*/ 21 w 714"/>
                <a:gd name="T53" fmla="*/ 5 h 156"/>
                <a:gd name="T54" fmla="*/ 20 w 714"/>
                <a:gd name="T55" fmla="*/ 5 h 156"/>
                <a:gd name="T56" fmla="*/ 20 w 714"/>
                <a:gd name="T57" fmla="*/ 5 h 156"/>
                <a:gd name="T58" fmla="*/ 19 w 714"/>
                <a:gd name="T59" fmla="*/ 5 h 156"/>
                <a:gd name="T60" fmla="*/ 18 w 714"/>
                <a:gd name="T61" fmla="*/ 5 h 156"/>
                <a:gd name="T62" fmla="*/ 17 w 714"/>
                <a:gd name="T63" fmla="*/ 5 h 156"/>
                <a:gd name="T64" fmla="*/ 16 w 714"/>
                <a:gd name="T65" fmla="*/ 5 h 156"/>
                <a:gd name="T66" fmla="*/ 14 w 714"/>
                <a:gd name="T67" fmla="*/ 5 h 156"/>
                <a:gd name="T68" fmla="*/ 13 w 714"/>
                <a:gd name="T69" fmla="*/ 4 h 156"/>
                <a:gd name="T70" fmla="*/ 12 w 714"/>
                <a:gd name="T71" fmla="*/ 4 h 156"/>
                <a:gd name="T72" fmla="*/ 11 w 714"/>
                <a:gd name="T73" fmla="*/ 4 h 156"/>
                <a:gd name="T74" fmla="*/ 9 w 714"/>
                <a:gd name="T75" fmla="*/ 4 h 156"/>
                <a:gd name="T76" fmla="*/ 8 w 714"/>
                <a:gd name="T77" fmla="*/ 4 h 156"/>
                <a:gd name="T78" fmla="*/ 6 w 714"/>
                <a:gd name="T79" fmla="*/ 3 h 156"/>
                <a:gd name="T80" fmla="*/ 5 w 714"/>
                <a:gd name="T81" fmla="*/ 3 h 156"/>
                <a:gd name="T82" fmla="*/ 4 w 714"/>
                <a:gd name="T83" fmla="*/ 3 h 156"/>
                <a:gd name="T84" fmla="*/ 3 w 714"/>
                <a:gd name="T85" fmla="*/ 3 h 156"/>
                <a:gd name="T86" fmla="*/ 2 w 714"/>
                <a:gd name="T87" fmla="*/ 3 h 156"/>
                <a:gd name="T88" fmla="*/ 2 w 714"/>
                <a:gd name="T89" fmla="*/ 3 h 156"/>
                <a:gd name="T90" fmla="*/ 1 w 714"/>
                <a:gd name="T91" fmla="*/ 3 h 156"/>
                <a:gd name="T92" fmla="*/ 1 w 714"/>
                <a:gd name="T93" fmla="*/ 3 h 156"/>
                <a:gd name="T94" fmla="*/ 1 w 714"/>
                <a:gd name="T95" fmla="*/ 3 h 156"/>
                <a:gd name="T96" fmla="*/ 1 w 714"/>
                <a:gd name="T97" fmla="*/ 2 h 156"/>
                <a:gd name="T98" fmla="*/ 1 w 714"/>
                <a:gd name="T99" fmla="*/ 2 h 156"/>
                <a:gd name="T100" fmla="*/ 0 w 714"/>
                <a:gd name="T101" fmla="*/ 1 h 156"/>
                <a:gd name="T102" fmla="*/ 0 w 714"/>
                <a:gd name="T103" fmla="*/ 1 h 156"/>
                <a:gd name="T104" fmla="*/ 1 w 714"/>
                <a:gd name="T105" fmla="*/ 0 h 156"/>
                <a:gd name="T106" fmla="*/ 1 w 714"/>
                <a:gd name="T107" fmla="*/ 0 h 156"/>
                <a:gd name="T108" fmla="*/ 2 w 714"/>
                <a:gd name="T109" fmla="*/ 0 h 156"/>
                <a:gd name="T110" fmla="*/ 2 w 714"/>
                <a:gd name="T111" fmla="*/ 1 h 156"/>
                <a:gd name="T112" fmla="*/ 3 w 714"/>
                <a:gd name="T113" fmla="*/ 1 h 156"/>
                <a:gd name="T114" fmla="*/ 3 w 714"/>
                <a:gd name="T115" fmla="*/ 1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4" h="156">
                  <a:moveTo>
                    <a:pt x="76" y="4"/>
                  </a:moveTo>
                  <a:lnTo>
                    <a:pt x="78" y="2"/>
                  </a:lnTo>
                  <a:lnTo>
                    <a:pt x="82" y="2"/>
                  </a:lnTo>
                  <a:lnTo>
                    <a:pt x="83" y="2"/>
                  </a:lnTo>
                  <a:lnTo>
                    <a:pt x="89" y="2"/>
                  </a:lnTo>
                  <a:lnTo>
                    <a:pt x="95" y="2"/>
                  </a:lnTo>
                  <a:lnTo>
                    <a:pt x="101" y="2"/>
                  </a:lnTo>
                  <a:lnTo>
                    <a:pt x="108" y="2"/>
                  </a:lnTo>
                  <a:lnTo>
                    <a:pt x="116" y="2"/>
                  </a:lnTo>
                  <a:lnTo>
                    <a:pt x="123" y="2"/>
                  </a:lnTo>
                  <a:lnTo>
                    <a:pt x="133" y="2"/>
                  </a:lnTo>
                  <a:lnTo>
                    <a:pt x="140" y="4"/>
                  </a:lnTo>
                  <a:lnTo>
                    <a:pt x="152" y="4"/>
                  </a:lnTo>
                  <a:lnTo>
                    <a:pt x="161" y="4"/>
                  </a:lnTo>
                  <a:lnTo>
                    <a:pt x="173" y="6"/>
                  </a:lnTo>
                  <a:lnTo>
                    <a:pt x="184" y="6"/>
                  </a:lnTo>
                  <a:lnTo>
                    <a:pt x="197" y="8"/>
                  </a:lnTo>
                  <a:lnTo>
                    <a:pt x="209" y="8"/>
                  </a:lnTo>
                  <a:lnTo>
                    <a:pt x="220" y="10"/>
                  </a:lnTo>
                  <a:lnTo>
                    <a:pt x="232" y="10"/>
                  </a:lnTo>
                  <a:lnTo>
                    <a:pt x="247" y="11"/>
                  </a:lnTo>
                  <a:lnTo>
                    <a:pt x="258" y="13"/>
                  </a:lnTo>
                  <a:lnTo>
                    <a:pt x="273" y="13"/>
                  </a:lnTo>
                  <a:lnTo>
                    <a:pt x="287" y="15"/>
                  </a:lnTo>
                  <a:lnTo>
                    <a:pt x="302" y="17"/>
                  </a:lnTo>
                  <a:lnTo>
                    <a:pt x="315" y="17"/>
                  </a:lnTo>
                  <a:lnTo>
                    <a:pt x="329" y="19"/>
                  </a:lnTo>
                  <a:lnTo>
                    <a:pt x="344" y="21"/>
                  </a:lnTo>
                  <a:lnTo>
                    <a:pt x="359" y="21"/>
                  </a:lnTo>
                  <a:lnTo>
                    <a:pt x="372" y="23"/>
                  </a:lnTo>
                  <a:lnTo>
                    <a:pt x="389" y="25"/>
                  </a:lnTo>
                  <a:lnTo>
                    <a:pt x="405" y="27"/>
                  </a:lnTo>
                  <a:lnTo>
                    <a:pt x="420" y="29"/>
                  </a:lnTo>
                  <a:lnTo>
                    <a:pt x="433" y="29"/>
                  </a:lnTo>
                  <a:lnTo>
                    <a:pt x="448" y="30"/>
                  </a:lnTo>
                  <a:lnTo>
                    <a:pt x="462" y="32"/>
                  </a:lnTo>
                  <a:lnTo>
                    <a:pt x="475" y="34"/>
                  </a:lnTo>
                  <a:lnTo>
                    <a:pt x="490" y="36"/>
                  </a:lnTo>
                  <a:lnTo>
                    <a:pt x="505" y="38"/>
                  </a:lnTo>
                  <a:lnTo>
                    <a:pt x="519" y="38"/>
                  </a:lnTo>
                  <a:lnTo>
                    <a:pt x="532" y="40"/>
                  </a:lnTo>
                  <a:lnTo>
                    <a:pt x="545" y="42"/>
                  </a:lnTo>
                  <a:lnTo>
                    <a:pt x="559" y="44"/>
                  </a:lnTo>
                  <a:lnTo>
                    <a:pt x="572" y="44"/>
                  </a:lnTo>
                  <a:lnTo>
                    <a:pt x="583" y="48"/>
                  </a:lnTo>
                  <a:lnTo>
                    <a:pt x="595" y="48"/>
                  </a:lnTo>
                  <a:lnTo>
                    <a:pt x="608" y="49"/>
                  </a:lnTo>
                  <a:lnTo>
                    <a:pt x="617" y="51"/>
                  </a:lnTo>
                  <a:lnTo>
                    <a:pt x="629" y="53"/>
                  </a:lnTo>
                  <a:lnTo>
                    <a:pt x="638" y="55"/>
                  </a:lnTo>
                  <a:lnTo>
                    <a:pt x="650" y="55"/>
                  </a:lnTo>
                  <a:lnTo>
                    <a:pt x="655" y="57"/>
                  </a:lnTo>
                  <a:lnTo>
                    <a:pt x="665" y="59"/>
                  </a:lnTo>
                  <a:lnTo>
                    <a:pt x="674" y="59"/>
                  </a:lnTo>
                  <a:lnTo>
                    <a:pt x="682" y="61"/>
                  </a:lnTo>
                  <a:lnTo>
                    <a:pt x="688" y="63"/>
                  </a:lnTo>
                  <a:lnTo>
                    <a:pt x="695" y="63"/>
                  </a:lnTo>
                  <a:lnTo>
                    <a:pt x="701" y="65"/>
                  </a:lnTo>
                  <a:lnTo>
                    <a:pt x="705" y="65"/>
                  </a:lnTo>
                  <a:lnTo>
                    <a:pt x="709" y="65"/>
                  </a:lnTo>
                  <a:lnTo>
                    <a:pt x="712" y="67"/>
                  </a:lnTo>
                  <a:lnTo>
                    <a:pt x="714" y="68"/>
                  </a:lnTo>
                  <a:lnTo>
                    <a:pt x="714" y="72"/>
                  </a:lnTo>
                  <a:lnTo>
                    <a:pt x="712" y="74"/>
                  </a:lnTo>
                  <a:lnTo>
                    <a:pt x="709" y="78"/>
                  </a:lnTo>
                  <a:lnTo>
                    <a:pt x="705" y="84"/>
                  </a:lnTo>
                  <a:lnTo>
                    <a:pt x="701" y="91"/>
                  </a:lnTo>
                  <a:lnTo>
                    <a:pt x="697" y="97"/>
                  </a:lnTo>
                  <a:lnTo>
                    <a:pt x="693" y="107"/>
                  </a:lnTo>
                  <a:lnTo>
                    <a:pt x="690" y="112"/>
                  </a:lnTo>
                  <a:lnTo>
                    <a:pt x="688" y="120"/>
                  </a:lnTo>
                  <a:lnTo>
                    <a:pt x="682" y="127"/>
                  </a:lnTo>
                  <a:lnTo>
                    <a:pt x="678" y="135"/>
                  </a:lnTo>
                  <a:lnTo>
                    <a:pt x="674" y="141"/>
                  </a:lnTo>
                  <a:lnTo>
                    <a:pt x="671" y="146"/>
                  </a:lnTo>
                  <a:lnTo>
                    <a:pt x="665" y="150"/>
                  </a:lnTo>
                  <a:lnTo>
                    <a:pt x="659" y="154"/>
                  </a:lnTo>
                  <a:lnTo>
                    <a:pt x="655" y="156"/>
                  </a:lnTo>
                  <a:lnTo>
                    <a:pt x="652" y="156"/>
                  </a:lnTo>
                  <a:lnTo>
                    <a:pt x="648" y="154"/>
                  </a:lnTo>
                  <a:lnTo>
                    <a:pt x="646" y="154"/>
                  </a:lnTo>
                  <a:lnTo>
                    <a:pt x="642" y="154"/>
                  </a:lnTo>
                  <a:lnTo>
                    <a:pt x="638" y="154"/>
                  </a:lnTo>
                  <a:lnTo>
                    <a:pt x="633" y="154"/>
                  </a:lnTo>
                  <a:lnTo>
                    <a:pt x="627" y="154"/>
                  </a:lnTo>
                  <a:lnTo>
                    <a:pt x="619" y="150"/>
                  </a:lnTo>
                  <a:lnTo>
                    <a:pt x="614" y="150"/>
                  </a:lnTo>
                  <a:lnTo>
                    <a:pt x="606" y="150"/>
                  </a:lnTo>
                  <a:lnTo>
                    <a:pt x="598" y="148"/>
                  </a:lnTo>
                  <a:lnTo>
                    <a:pt x="589" y="146"/>
                  </a:lnTo>
                  <a:lnTo>
                    <a:pt x="579" y="146"/>
                  </a:lnTo>
                  <a:lnTo>
                    <a:pt x="570" y="145"/>
                  </a:lnTo>
                  <a:lnTo>
                    <a:pt x="560" y="145"/>
                  </a:lnTo>
                  <a:lnTo>
                    <a:pt x="549" y="143"/>
                  </a:lnTo>
                  <a:lnTo>
                    <a:pt x="540" y="141"/>
                  </a:lnTo>
                  <a:lnTo>
                    <a:pt x="528" y="139"/>
                  </a:lnTo>
                  <a:lnTo>
                    <a:pt x="515" y="137"/>
                  </a:lnTo>
                  <a:lnTo>
                    <a:pt x="502" y="135"/>
                  </a:lnTo>
                  <a:lnTo>
                    <a:pt x="490" y="135"/>
                  </a:lnTo>
                  <a:lnTo>
                    <a:pt x="475" y="131"/>
                  </a:lnTo>
                  <a:lnTo>
                    <a:pt x="464" y="131"/>
                  </a:lnTo>
                  <a:lnTo>
                    <a:pt x="448" y="131"/>
                  </a:lnTo>
                  <a:lnTo>
                    <a:pt x="437" y="127"/>
                  </a:lnTo>
                  <a:lnTo>
                    <a:pt x="422" y="126"/>
                  </a:lnTo>
                  <a:lnTo>
                    <a:pt x="407" y="124"/>
                  </a:lnTo>
                  <a:lnTo>
                    <a:pt x="391" y="122"/>
                  </a:lnTo>
                  <a:lnTo>
                    <a:pt x="380" y="120"/>
                  </a:lnTo>
                  <a:lnTo>
                    <a:pt x="365" y="118"/>
                  </a:lnTo>
                  <a:lnTo>
                    <a:pt x="350" y="118"/>
                  </a:lnTo>
                  <a:lnTo>
                    <a:pt x="334" y="116"/>
                  </a:lnTo>
                  <a:lnTo>
                    <a:pt x="321" y="114"/>
                  </a:lnTo>
                  <a:lnTo>
                    <a:pt x="306" y="110"/>
                  </a:lnTo>
                  <a:lnTo>
                    <a:pt x="291" y="108"/>
                  </a:lnTo>
                  <a:lnTo>
                    <a:pt x="275" y="108"/>
                  </a:lnTo>
                  <a:lnTo>
                    <a:pt x="262" y="107"/>
                  </a:lnTo>
                  <a:lnTo>
                    <a:pt x="247" y="103"/>
                  </a:lnTo>
                  <a:lnTo>
                    <a:pt x="232" y="103"/>
                  </a:lnTo>
                  <a:lnTo>
                    <a:pt x="220" y="101"/>
                  </a:lnTo>
                  <a:lnTo>
                    <a:pt x="207" y="99"/>
                  </a:lnTo>
                  <a:lnTo>
                    <a:pt x="192" y="95"/>
                  </a:lnTo>
                  <a:lnTo>
                    <a:pt x="178" y="95"/>
                  </a:lnTo>
                  <a:lnTo>
                    <a:pt x="165" y="95"/>
                  </a:lnTo>
                  <a:lnTo>
                    <a:pt x="154" y="91"/>
                  </a:lnTo>
                  <a:lnTo>
                    <a:pt x="140" y="91"/>
                  </a:lnTo>
                  <a:lnTo>
                    <a:pt x="129" y="89"/>
                  </a:lnTo>
                  <a:lnTo>
                    <a:pt x="118" y="87"/>
                  </a:lnTo>
                  <a:lnTo>
                    <a:pt x="108" y="87"/>
                  </a:lnTo>
                  <a:lnTo>
                    <a:pt x="95" y="86"/>
                  </a:lnTo>
                  <a:lnTo>
                    <a:pt x="85" y="84"/>
                  </a:lnTo>
                  <a:lnTo>
                    <a:pt x="76" y="84"/>
                  </a:lnTo>
                  <a:lnTo>
                    <a:pt x="68" y="82"/>
                  </a:lnTo>
                  <a:lnTo>
                    <a:pt x="59" y="80"/>
                  </a:lnTo>
                  <a:lnTo>
                    <a:pt x="51" y="80"/>
                  </a:lnTo>
                  <a:lnTo>
                    <a:pt x="44" y="80"/>
                  </a:lnTo>
                  <a:lnTo>
                    <a:pt x="38" y="80"/>
                  </a:lnTo>
                  <a:lnTo>
                    <a:pt x="30" y="76"/>
                  </a:lnTo>
                  <a:lnTo>
                    <a:pt x="26" y="76"/>
                  </a:lnTo>
                  <a:lnTo>
                    <a:pt x="23" y="76"/>
                  </a:lnTo>
                  <a:lnTo>
                    <a:pt x="19" y="76"/>
                  </a:lnTo>
                  <a:lnTo>
                    <a:pt x="15" y="76"/>
                  </a:lnTo>
                  <a:lnTo>
                    <a:pt x="13" y="76"/>
                  </a:lnTo>
                  <a:lnTo>
                    <a:pt x="11" y="74"/>
                  </a:lnTo>
                  <a:lnTo>
                    <a:pt x="11" y="72"/>
                  </a:lnTo>
                  <a:lnTo>
                    <a:pt x="9" y="68"/>
                  </a:lnTo>
                  <a:lnTo>
                    <a:pt x="7" y="65"/>
                  </a:lnTo>
                  <a:lnTo>
                    <a:pt x="7" y="61"/>
                  </a:lnTo>
                  <a:lnTo>
                    <a:pt x="4" y="55"/>
                  </a:lnTo>
                  <a:lnTo>
                    <a:pt x="4" y="49"/>
                  </a:lnTo>
                  <a:lnTo>
                    <a:pt x="2" y="44"/>
                  </a:lnTo>
                  <a:lnTo>
                    <a:pt x="2" y="36"/>
                  </a:lnTo>
                  <a:lnTo>
                    <a:pt x="0" y="29"/>
                  </a:lnTo>
                  <a:lnTo>
                    <a:pt x="0" y="25"/>
                  </a:lnTo>
                  <a:lnTo>
                    <a:pt x="0" y="19"/>
                  </a:lnTo>
                  <a:lnTo>
                    <a:pt x="0" y="13"/>
                  </a:lnTo>
                  <a:lnTo>
                    <a:pt x="0" y="10"/>
                  </a:lnTo>
                  <a:lnTo>
                    <a:pt x="0" y="6"/>
                  </a:lnTo>
                  <a:lnTo>
                    <a:pt x="2" y="4"/>
                  </a:lnTo>
                  <a:lnTo>
                    <a:pt x="4" y="2"/>
                  </a:lnTo>
                  <a:lnTo>
                    <a:pt x="7" y="0"/>
                  </a:lnTo>
                  <a:lnTo>
                    <a:pt x="13" y="0"/>
                  </a:lnTo>
                  <a:lnTo>
                    <a:pt x="19" y="0"/>
                  </a:lnTo>
                  <a:lnTo>
                    <a:pt x="23" y="0"/>
                  </a:lnTo>
                  <a:lnTo>
                    <a:pt x="30" y="0"/>
                  </a:lnTo>
                  <a:lnTo>
                    <a:pt x="38" y="0"/>
                  </a:lnTo>
                  <a:lnTo>
                    <a:pt x="44" y="0"/>
                  </a:lnTo>
                  <a:lnTo>
                    <a:pt x="49" y="0"/>
                  </a:lnTo>
                  <a:lnTo>
                    <a:pt x="55" y="0"/>
                  </a:lnTo>
                  <a:lnTo>
                    <a:pt x="61" y="2"/>
                  </a:lnTo>
                  <a:lnTo>
                    <a:pt x="66" y="2"/>
                  </a:lnTo>
                  <a:lnTo>
                    <a:pt x="70" y="2"/>
                  </a:lnTo>
                  <a:lnTo>
                    <a:pt x="74" y="2"/>
                  </a:lnTo>
                  <a:lnTo>
                    <a:pt x="76" y="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2" name="Freeform 10"/>
            <p:cNvSpPr>
              <a:spLocks/>
            </p:cNvSpPr>
            <p:nvPr/>
          </p:nvSpPr>
          <p:spPr bwMode="auto">
            <a:xfrm>
              <a:off x="2422" y="1973"/>
              <a:ext cx="43" cy="129"/>
            </a:xfrm>
            <a:custGeom>
              <a:avLst/>
              <a:gdLst>
                <a:gd name="T0" fmla="*/ 0 w 86"/>
                <a:gd name="T1" fmla="*/ 0 h 259"/>
                <a:gd name="T2" fmla="*/ 0 w 86"/>
                <a:gd name="T3" fmla="*/ 0 h 259"/>
                <a:gd name="T4" fmla="*/ 0 w 86"/>
                <a:gd name="T5" fmla="*/ 0 h 259"/>
                <a:gd name="T6" fmla="*/ 0 w 86"/>
                <a:gd name="T7" fmla="*/ 0 h 259"/>
                <a:gd name="T8" fmla="*/ 0 w 86"/>
                <a:gd name="T9" fmla="*/ 1 h 259"/>
                <a:gd name="T10" fmla="*/ 0 w 86"/>
                <a:gd name="T11" fmla="*/ 1 h 259"/>
                <a:gd name="T12" fmla="*/ 0 w 86"/>
                <a:gd name="T13" fmla="*/ 1 h 259"/>
                <a:gd name="T14" fmla="*/ 0 w 86"/>
                <a:gd name="T15" fmla="*/ 1 h 259"/>
                <a:gd name="T16" fmla="*/ 0 w 86"/>
                <a:gd name="T17" fmla="*/ 1 h 259"/>
                <a:gd name="T18" fmla="*/ 0 w 86"/>
                <a:gd name="T19" fmla="*/ 2 h 259"/>
                <a:gd name="T20" fmla="*/ 0 w 86"/>
                <a:gd name="T21" fmla="*/ 2 h 259"/>
                <a:gd name="T22" fmla="*/ 0 w 86"/>
                <a:gd name="T23" fmla="*/ 2 h 259"/>
                <a:gd name="T24" fmla="*/ 0 w 86"/>
                <a:gd name="T25" fmla="*/ 2 h 259"/>
                <a:gd name="T26" fmla="*/ 0 w 86"/>
                <a:gd name="T27" fmla="*/ 2 h 259"/>
                <a:gd name="T28" fmla="*/ 0 w 86"/>
                <a:gd name="T29" fmla="*/ 2 h 259"/>
                <a:gd name="T30" fmla="*/ 0 w 86"/>
                <a:gd name="T31" fmla="*/ 2 h 259"/>
                <a:gd name="T32" fmla="*/ 0 w 86"/>
                <a:gd name="T33" fmla="*/ 3 h 259"/>
                <a:gd name="T34" fmla="*/ 0 w 86"/>
                <a:gd name="T35" fmla="*/ 3 h 259"/>
                <a:gd name="T36" fmla="*/ 0 w 86"/>
                <a:gd name="T37" fmla="*/ 3 h 259"/>
                <a:gd name="T38" fmla="*/ 0 w 86"/>
                <a:gd name="T39" fmla="*/ 3 h 259"/>
                <a:gd name="T40" fmla="*/ 0 w 86"/>
                <a:gd name="T41" fmla="*/ 3 h 259"/>
                <a:gd name="T42" fmla="*/ 0 w 86"/>
                <a:gd name="T43" fmla="*/ 3 h 259"/>
                <a:gd name="T44" fmla="*/ 0 w 86"/>
                <a:gd name="T45" fmla="*/ 4 h 259"/>
                <a:gd name="T46" fmla="*/ 0 w 86"/>
                <a:gd name="T47" fmla="*/ 4 h 259"/>
                <a:gd name="T48" fmla="*/ 0 w 86"/>
                <a:gd name="T49" fmla="*/ 4 h 259"/>
                <a:gd name="T50" fmla="*/ 0 w 86"/>
                <a:gd name="T51" fmla="*/ 4 h 259"/>
                <a:gd name="T52" fmla="*/ 0 w 86"/>
                <a:gd name="T53" fmla="*/ 4 h 259"/>
                <a:gd name="T54" fmla="*/ 0 w 86"/>
                <a:gd name="T55" fmla="*/ 4 h 259"/>
                <a:gd name="T56" fmla="*/ 0 w 86"/>
                <a:gd name="T57" fmla="*/ 5 h 259"/>
                <a:gd name="T58" fmla="*/ 0 w 86"/>
                <a:gd name="T59" fmla="*/ 5 h 259"/>
                <a:gd name="T60" fmla="*/ 0 w 86"/>
                <a:gd name="T61" fmla="*/ 5 h 259"/>
                <a:gd name="T62" fmla="*/ 0 w 86"/>
                <a:gd name="T63" fmla="*/ 5 h 259"/>
                <a:gd name="T64" fmla="*/ 0 w 86"/>
                <a:gd name="T65" fmla="*/ 5 h 259"/>
                <a:gd name="T66" fmla="*/ 0 w 86"/>
                <a:gd name="T67" fmla="*/ 5 h 259"/>
                <a:gd name="T68" fmla="*/ 0 w 86"/>
                <a:gd name="T69" fmla="*/ 5 h 259"/>
                <a:gd name="T70" fmla="*/ 0 w 86"/>
                <a:gd name="T71" fmla="*/ 6 h 259"/>
                <a:gd name="T72" fmla="*/ 0 w 86"/>
                <a:gd name="T73" fmla="*/ 6 h 259"/>
                <a:gd name="T74" fmla="*/ 0 w 86"/>
                <a:gd name="T75" fmla="*/ 6 h 259"/>
                <a:gd name="T76" fmla="*/ 0 w 86"/>
                <a:gd name="T77" fmla="*/ 6 h 259"/>
                <a:gd name="T78" fmla="*/ 0 w 86"/>
                <a:gd name="T79" fmla="*/ 6 h 259"/>
                <a:gd name="T80" fmla="*/ 0 w 86"/>
                <a:gd name="T81" fmla="*/ 7 h 259"/>
                <a:gd name="T82" fmla="*/ 0 w 86"/>
                <a:gd name="T83" fmla="*/ 7 h 259"/>
                <a:gd name="T84" fmla="*/ 0 w 86"/>
                <a:gd name="T85" fmla="*/ 7 h 259"/>
                <a:gd name="T86" fmla="*/ 0 w 86"/>
                <a:gd name="T87" fmla="*/ 7 h 259"/>
                <a:gd name="T88" fmla="*/ 0 w 86"/>
                <a:gd name="T89" fmla="*/ 7 h 259"/>
                <a:gd name="T90" fmla="*/ 0 w 86"/>
                <a:gd name="T91" fmla="*/ 7 h 259"/>
                <a:gd name="T92" fmla="*/ 0 w 86"/>
                <a:gd name="T93" fmla="*/ 8 h 259"/>
                <a:gd name="T94" fmla="*/ 3 w 86"/>
                <a:gd name="T95" fmla="*/ 7 h 259"/>
                <a:gd name="T96" fmla="*/ 3 w 86"/>
                <a:gd name="T97" fmla="*/ 0 h 259"/>
                <a:gd name="T98" fmla="*/ 0 w 86"/>
                <a:gd name="T99" fmla="*/ 0 h 259"/>
                <a:gd name="T100" fmla="*/ 0 w 86"/>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259">
                  <a:moveTo>
                    <a:pt x="0" y="18"/>
                  </a:moveTo>
                  <a:lnTo>
                    <a:pt x="0" y="21"/>
                  </a:lnTo>
                  <a:lnTo>
                    <a:pt x="0" y="25"/>
                  </a:lnTo>
                  <a:lnTo>
                    <a:pt x="0" y="31"/>
                  </a:lnTo>
                  <a:lnTo>
                    <a:pt x="0" y="37"/>
                  </a:lnTo>
                  <a:lnTo>
                    <a:pt x="0" y="44"/>
                  </a:lnTo>
                  <a:lnTo>
                    <a:pt x="0" y="52"/>
                  </a:lnTo>
                  <a:lnTo>
                    <a:pt x="0" y="56"/>
                  </a:lnTo>
                  <a:lnTo>
                    <a:pt x="0" y="61"/>
                  </a:lnTo>
                  <a:lnTo>
                    <a:pt x="0" y="65"/>
                  </a:lnTo>
                  <a:lnTo>
                    <a:pt x="0" y="71"/>
                  </a:lnTo>
                  <a:lnTo>
                    <a:pt x="0" y="75"/>
                  </a:lnTo>
                  <a:lnTo>
                    <a:pt x="0" y="78"/>
                  </a:lnTo>
                  <a:lnTo>
                    <a:pt x="0" y="84"/>
                  </a:lnTo>
                  <a:lnTo>
                    <a:pt x="0" y="88"/>
                  </a:lnTo>
                  <a:lnTo>
                    <a:pt x="0" y="92"/>
                  </a:lnTo>
                  <a:lnTo>
                    <a:pt x="0" y="99"/>
                  </a:lnTo>
                  <a:lnTo>
                    <a:pt x="0" y="103"/>
                  </a:lnTo>
                  <a:lnTo>
                    <a:pt x="0" y="109"/>
                  </a:lnTo>
                  <a:lnTo>
                    <a:pt x="0" y="113"/>
                  </a:lnTo>
                  <a:lnTo>
                    <a:pt x="0" y="118"/>
                  </a:lnTo>
                  <a:lnTo>
                    <a:pt x="0" y="122"/>
                  </a:lnTo>
                  <a:lnTo>
                    <a:pt x="0" y="130"/>
                  </a:lnTo>
                  <a:lnTo>
                    <a:pt x="0" y="134"/>
                  </a:lnTo>
                  <a:lnTo>
                    <a:pt x="0" y="141"/>
                  </a:lnTo>
                  <a:lnTo>
                    <a:pt x="0" y="145"/>
                  </a:lnTo>
                  <a:lnTo>
                    <a:pt x="0" y="151"/>
                  </a:lnTo>
                  <a:lnTo>
                    <a:pt x="0" y="154"/>
                  </a:lnTo>
                  <a:lnTo>
                    <a:pt x="0" y="160"/>
                  </a:lnTo>
                  <a:lnTo>
                    <a:pt x="0" y="166"/>
                  </a:lnTo>
                  <a:lnTo>
                    <a:pt x="0" y="172"/>
                  </a:lnTo>
                  <a:lnTo>
                    <a:pt x="0" y="175"/>
                  </a:lnTo>
                  <a:lnTo>
                    <a:pt x="0" y="181"/>
                  </a:lnTo>
                  <a:lnTo>
                    <a:pt x="0" y="185"/>
                  </a:lnTo>
                  <a:lnTo>
                    <a:pt x="0" y="191"/>
                  </a:lnTo>
                  <a:lnTo>
                    <a:pt x="0" y="194"/>
                  </a:lnTo>
                  <a:lnTo>
                    <a:pt x="0" y="200"/>
                  </a:lnTo>
                  <a:lnTo>
                    <a:pt x="0" y="204"/>
                  </a:lnTo>
                  <a:lnTo>
                    <a:pt x="0" y="210"/>
                  </a:lnTo>
                  <a:lnTo>
                    <a:pt x="0" y="215"/>
                  </a:lnTo>
                  <a:lnTo>
                    <a:pt x="0" y="225"/>
                  </a:lnTo>
                  <a:lnTo>
                    <a:pt x="0" y="230"/>
                  </a:lnTo>
                  <a:lnTo>
                    <a:pt x="0" y="238"/>
                  </a:lnTo>
                  <a:lnTo>
                    <a:pt x="0" y="244"/>
                  </a:lnTo>
                  <a:lnTo>
                    <a:pt x="0" y="248"/>
                  </a:lnTo>
                  <a:lnTo>
                    <a:pt x="0" y="255"/>
                  </a:lnTo>
                  <a:lnTo>
                    <a:pt x="0" y="259"/>
                  </a:lnTo>
                  <a:lnTo>
                    <a:pt x="86" y="236"/>
                  </a:lnTo>
                  <a:lnTo>
                    <a:pt x="78" y="0"/>
                  </a:lnTo>
                  <a:lnTo>
                    <a:pt x="0" y="1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 name="Freeform 11"/>
            <p:cNvSpPr>
              <a:spLocks/>
            </p:cNvSpPr>
            <p:nvPr/>
          </p:nvSpPr>
          <p:spPr bwMode="auto">
            <a:xfrm>
              <a:off x="2475" y="2275"/>
              <a:ext cx="305" cy="81"/>
            </a:xfrm>
            <a:custGeom>
              <a:avLst/>
              <a:gdLst>
                <a:gd name="T0" fmla="*/ 1 w 610"/>
                <a:gd name="T1" fmla="*/ 3 h 162"/>
                <a:gd name="T2" fmla="*/ 1 w 610"/>
                <a:gd name="T3" fmla="*/ 3 h 162"/>
                <a:gd name="T4" fmla="*/ 1 w 610"/>
                <a:gd name="T5" fmla="*/ 3 h 162"/>
                <a:gd name="T6" fmla="*/ 1 w 610"/>
                <a:gd name="T7" fmla="*/ 3 h 162"/>
                <a:gd name="T8" fmla="*/ 2 w 610"/>
                <a:gd name="T9" fmla="*/ 3 h 162"/>
                <a:gd name="T10" fmla="*/ 2 w 610"/>
                <a:gd name="T11" fmla="*/ 3 h 162"/>
                <a:gd name="T12" fmla="*/ 3 w 610"/>
                <a:gd name="T13" fmla="*/ 3 h 162"/>
                <a:gd name="T14" fmla="*/ 4 w 610"/>
                <a:gd name="T15" fmla="*/ 3 h 162"/>
                <a:gd name="T16" fmla="*/ 4 w 610"/>
                <a:gd name="T17" fmla="*/ 3 h 162"/>
                <a:gd name="T18" fmla="*/ 5 w 610"/>
                <a:gd name="T19" fmla="*/ 3 h 162"/>
                <a:gd name="T20" fmla="*/ 6 w 610"/>
                <a:gd name="T21" fmla="*/ 3 h 162"/>
                <a:gd name="T22" fmla="*/ 7 w 610"/>
                <a:gd name="T23" fmla="*/ 4 h 162"/>
                <a:gd name="T24" fmla="*/ 7 w 610"/>
                <a:gd name="T25" fmla="*/ 4 h 162"/>
                <a:gd name="T26" fmla="*/ 8 w 610"/>
                <a:gd name="T27" fmla="*/ 4 h 162"/>
                <a:gd name="T28" fmla="*/ 9 w 610"/>
                <a:gd name="T29" fmla="*/ 4 h 162"/>
                <a:gd name="T30" fmla="*/ 10 w 610"/>
                <a:gd name="T31" fmla="*/ 4 h 162"/>
                <a:gd name="T32" fmla="*/ 11 w 610"/>
                <a:gd name="T33" fmla="*/ 4 h 162"/>
                <a:gd name="T34" fmla="*/ 12 w 610"/>
                <a:gd name="T35" fmla="*/ 4 h 162"/>
                <a:gd name="T36" fmla="*/ 13 w 610"/>
                <a:gd name="T37" fmla="*/ 4 h 162"/>
                <a:gd name="T38" fmla="*/ 13 w 610"/>
                <a:gd name="T39" fmla="*/ 5 h 162"/>
                <a:gd name="T40" fmla="*/ 14 w 610"/>
                <a:gd name="T41" fmla="*/ 5 h 162"/>
                <a:gd name="T42" fmla="*/ 15 w 610"/>
                <a:gd name="T43" fmla="*/ 5 h 162"/>
                <a:gd name="T44" fmla="*/ 16 w 610"/>
                <a:gd name="T45" fmla="*/ 5 h 162"/>
                <a:gd name="T46" fmla="*/ 16 w 610"/>
                <a:gd name="T47" fmla="*/ 5 h 162"/>
                <a:gd name="T48" fmla="*/ 17 w 610"/>
                <a:gd name="T49" fmla="*/ 5 h 162"/>
                <a:gd name="T50" fmla="*/ 18 w 610"/>
                <a:gd name="T51" fmla="*/ 5 h 162"/>
                <a:gd name="T52" fmla="*/ 18 w 610"/>
                <a:gd name="T53" fmla="*/ 5 h 162"/>
                <a:gd name="T54" fmla="*/ 19 w 610"/>
                <a:gd name="T55" fmla="*/ 5 h 162"/>
                <a:gd name="T56" fmla="*/ 19 w 610"/>
                <a:gd name="T57" fmla="*/ 5 h 162"/>
                <a:gd name="T58" fmla="*/ 19 w 610"/>
                <a:gd name="T59" fmla="*/ 5 h 162"/>
                <a:gd name="T60" fmla="*/ 20 w 610"/>
                <a:gd name="T61" fmla="*/ 6 h 162"/>
                <a:gd name="T62" fmla="*/ 19 w 610"/>
                <a:gd name="T63" fmla="*/ 2 h 162"/>
                <a:gd name="T64" fmla="*/ 0 w 610"/>
                <a:gd name="T65" fmla="*/ 3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0" h="162">
                  <a:moveTo>
                    <a:pt x="0" y="72"/>
                  </a:moveTo>
                  <a:lnTo>
                    <a:pt x="2" y="72"/>
                  </a:lnTo>
                  <a:lnTo>
                    <a:pt x="6" y="72"/>
                  </a:lnTo>
                  <a:lnTo>
                    <a:pt x="8" y="72"/>
                  </a:lnTo>
                  <a:lnTo>
                    <a:pt x="14" y="72"/>
                  </a:lnTo>
                  <a:lnTo>
                    <a:pt x="18" y="72"/>
                  </a:lnTo>
                  <a:lnTo>
                    <a:pt x="23" y="72"/>
                  </a:lnTo>
                  <a:lnTo>
                    <a:pt x="29" y="74"/>
                  </a:lnTo>
                  <a:lnTo>
                    <a:pt x="37" y="74"/>
                  </a:lnTo>
                  <a:lnTo>
                    <a:pt x="44" y="76"/>
                  </a:lnTo>
                  <a:lnTo>
                    <a:pt x="52" y="78"/>
                  </a:lnTo>
                  <a:lnTo>
                    <a:pt x="61" y="78"/>
                  </a:lnTo>
                  <a:lnTo>
                    <a:pt x="71" y="80"/>
                  </a:lnTo>
                  <a:lnTo>
                    <a:pt x="78" y="82"/>
                  </a:lnTo>
                  <a:lnTo>
                    <a:pt x="90" y="82"/>
                  </a:lnTo>
                  <a:lnTo>
                    <a:pt x="99" y="84"/>
                  </a:lnTo>
                  <a:lnTo>
                    <a:pt x="111" y="88"/>
                  </a:lnTo>
                  <a:lnTo>
                    <a:pt x="122" y="88"/>
                  </a:lnTo>
                  <a:lnTo>
                    <a:pt x="133" y="89"/>
                  </a:lnTo>
                  <a:lnTo>
                    <a:pt x="145" y="91"/>
                  </a:lnTo>
                  <a:lnTo>
                    <a:pt x="156" y="93"/>
                  </a:lnTo>
                  <a:lnTo>
                    <a:pt x="168" y="95"/>
                  </a:lnTo>
                  <a:lnTo>
                    <a:pt x="183" y="95"/>
                  </a:lnTo>
                  <a:lnTo>
                    <a:pt x="196" y="97"/>
                  </a:lnTo>
                  <a:lnTo>
                    <a:pt x="209" y="101"/>
                  </a:lnTo>
                  <a:lnTo>
                    <a:pt x="223" y="103"/>
                  </a:lnTo>
                  <a:lnTo>
                    <a:pt x="234" y="105"/>
                  </a:lnTo>
                  <a:lnTo>
                    <a:pt x="249" y="107"/>
                  </a:lnTo>
                  <a:lnTo>
                    <a:pt x="263" y="108"/>
                  </a:lnTo>
                  <a:lnTo>
                    <a:pt x="278" y="110"/>
                  </a:lnTo>
                  <a:lnTo>
                    <a:pt x="289" y="114"/>
                  </a:lnTo>
                  <a:lnTo>
                    <a:pt x="305" y="116"/>
                  </a:lnTo>
                  <a:lnTo>
                    <a:pt x="320" y="118"/>
                  </a:lnTo>
                  <a:lnTo>
                    <a:pt x="333" y="120"/>
                  </a:lnTo>
                  <a:lnTo>
                    <a:pt x="346" y="122"/>
                  </a:lnTo>
                  <a:lnTo>
                    <a:pt x="360" y="124"/>
                  </a:lnTo>
                  <a:lnTo>
                    <a:pt x="373" y="126"/>
                  </a:lnTo>
                  <a:lnTo>
                    <a:pt x="386" y="127"/>
                  </a:lnTo>
                  <a:lnTo>
                    <a:pt x="400" y="129"/>
                  </a:lnTo>
                  <a:lnTo>
                    <a:pt x="413" y="131"/>
                  </a:lnTo>
                  <a:lnTo>
                    <a:pt x="426" y="133"/>
                  </a:lnTo>
                  <a:lnTo>
                    <a:pt x="439" y="135"/>
                  </a:lnTo>
                  <a:lnTo>
                    <a:pt x="453" y="137"/>
                  </a:lnTo>
                  <a:lnTo>
                    <a:pt x="462" y="137"/>
                  </a:lnTo>
                  <a:lnTo>
                    <a:pt x="476" y="141"/>
                  </a:lnTo>
                  <a:lnTo>
                    <a:pt x="485" y="143"/>
                  </a:lnTo>
                  <a:lnTo>
                    <a:pt x="498" y="145"/>
                  </a:lnTo>
                  <a:lnTo>
                    <a:pt x="508" y="145"/>
                  </a:lnTo>
                  <a:lnTo>
                    <a:pt x="519" y="148"/>
                  </a:lnTo>
                  <a:lnTo>
                    <a:pt x="531" y="148"/>
                  </a:lnTo>
                  <a:lnTo>
                    <a:pt x="540" y="150"/>
                  </a:lnTo>
                  <a:lnTo>
                    <a:pt x="548" y="152"/>
                  </a:lnTo>
                  <a:lnTo>
                    <a:pt x="555" y="154"/>
                  </a:lnTo>
                  <a:lnTo>
                    <a:pt x="563" y="154"/>
                  </a:lnTo>
                  <a:lnTo>
                    <a:pt x="572" y="156"/>
                  </a:lnTo>
                  <a:lnTo>
                    <a:pt x="578" y="156"/>
                  </a:lnTo>
                  <a:lnTo>
                    <a:pt x="586" y="158"/>
                  </a:lnTo>
                  <a:lnTo>
                    <a:pt x="590" y="158"/>
                  </a:lnTo>
                  <a:lnTo>
                    <a:pt x="595" y="158"/>
                  </a:lnTo>
                  <a:lnTo>
                    <a:pt x="599" y="160"/>
                  </a:lnTo>
                  <a:lnTo>
                    <a:pt x="603" y="160"/>
                  </a:lnTo>
                  <a:lnTo>
                    <a:pt x="609" y="162"/>
                  </a:lnTo>
                  <a:lnTo>
                    <a:pt x="610" y="162"/>
                  </a:lnTo>
                  <a:lnTo>
                    <a:pt x="599" y="57"/>
                  </a:lnTo>
                  <a:lnTo>
                    <a:pt x="130" y="0"/>
                  </a:lnTo>
                  <a:lnTo>
                    <a:pt x="0" y="72"/>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4" name="Freeform 12"/>
            <p:cNvSpPr>
              <a:spLocks/>
            </p:cNvSpPr>
            <p:nvPr/>
          </p:nvSpPr>
          <p:spPr bwMode="auto">
            <a:xfrm>
              <a:off x="2946" y="2165"/>
              <a:ext cx="303" cy="362"/>
            </a:xfrm>
            <a:custGeom>
              <a:avLst/>
              <a:gdLst>
                <a:gd name="T0" fmla="*/ 1 w 606"/>
                <a:gd name="T1" fmla="*/ 4 h 724"/>
                <a:gd name="T2" fmla="*/ 1 w 606"/>
                <a:gd name="T3" fmla="*/ 4 h 724"/>
                <a:gd name="T4" fmla="*/ 1 w 606"/>
                <a:gd name="T5" fmla="*/ 5 h 724"/>
                <a:gd name="T6" fmla="*/ 0 w 606"/>
                <a:gd name="T7" fmla="*/ 6 h 724"/>
                <a:gd name="T8" fmla="*/ 0 w 606"/>
                <a:gd name="T9" fmla="*/ 7 h 724"/>
                <a:gd name="T10" fmla="*/ 0 w 606"/>
                <a:gd name="T11" fmla="*/ 8 h 724"/>
                <a:gd name="T12" fmla="*/ 0 w 606"/>
                <a:gd name="T13" fmla="*/ 9 h 724"/>
                <a:gd name="T14" fmla="*/ 0 w 606"/>
                <a:gd name="T15" fmla="*/ 10 h 724"/>
                <a:gd name="T16" fmla="*/ 0 w 606"/>
                <a:gd name="T17" fmla="*/ 11 h 724"/>
                <a:gd name="T18" fmla="*/ 0 w 606"/>
                <a:gd name="T19" fmla="*/ 12 h 724"/>
                <a:gd name="T20" fmla="*/ 0 w 606"/>
                <a:gd name="T21" fmla="*/ 14 h 724"/>
                <a:gd name="T22" fmla="*/ 0 w 606"/>
                <a:gd name="T23" fmla="*/ 15 h 724"/>
                <a:gd name="T24" fmla="*/ 0 w 606"/>
                <a:gd name="T25" fmla="*/ 16 h 724"/>
                <a:gd name="T26" fmla="*/ 0 w 606"/>
                <a:gd name="T27" fmla="*/ 17 h 724"/>
                <a:gd name="T28" fmla="*/ 0 w 606"/>
                <a:gd name="T29" fmla="*/ 19 h 724"/>
                <a:gd name="T30" fmla="*/ 1 w 606"/>
                <a:gd name="T31" fmla="*/ 20 h 724"/>
                <a:gd name="T32" fmla="*/ 1 w 606"/>
                <a:gd name="T33" fmla="*/ 21 h 724"/>
                <a:gd name="T34" fmla="*/ 1 w 606"/>
                <a:gd name="T35" fmla="*/ 21 h 724"/>
                <a:gd name="T36" fmla="*/ 1 w 606"/>
                <a:gd name="T37" fmla="*/ 22 h 724"/>
                <a:gd name="T38" fmla="*/ 1 w 606"/>
                <a:gd name="T39" fmla="*/ 23 h 724"/>
                <a:gd name="T40" fmla="*/ 1 w 606"/>
                <a:gd name="T41" fmla="*/ 23 h 724"/>
                <a:gd name="T42" fmla="*/ 1 w 606"/>
                <a:gd name="T43" fmla="*/ 23 h 724"/>
                <a:gd name="T44" fmla="*/ 2 w 606"/>
                <a:gd name="T45" fmla="*/ 23 h 724"/>
                <a:gd name="T46" fmla="*/ 3 w 606"/>
                <a:gd name="T47" fmla="*/ 23 h 724"/>
                <a:gd name="T48" fmla="*/ 3 w 606"/>
                <a:gd name="T49" fmla="*/ 23 h 724"/>
                <a:gd name="T50" fmla="*/ 4 w 606"/>
                <a:gd name="T51" fmla="*/ 23 h 724"/>
                <a:gd name="T52" fmla="*/ 6 w 606"/>
                <a:gd name="T53" fmla="*/ 23 h 724"/>
                <a:gd name="T54" fmla="*/ 7 w 606"/>
                <a:gd name="T55" fmla="*/ 22 h 724"/>
                <a:gd name="T56" fmla="*/ 8 w 606"/>
                <a:gd name="T57" fmla="*/ 22 h 724"/>
                <a:gd name="T58" fmla="*/ 9 w 606"/>
                <a:gd name="T59" fmla="*/ 22 h 724"/>
                <a:gd name="T60" fmla="*/ 10 w 606"/>
                <a:gd name="T61" fmla="*/ 22 h 724"/>
                <a:gd name="T62" fmla="*/ 12 w 606"/>
                <a:gd name="T63" fmla="*/ 22 h 724"/>
                <a:gd name="T64" fmla="*/ 13 w 606"/>
                <a:gd name="T65" fmla="*/ 21 h 724"/>
                <a:gd name="T66" fmla="*/ 14 w 606"/>
                <a:gd name="T67" fmla="*/ 21 h 724"/>
                <a:gd name="T68" fmla="*/ 15 w 606"/>
                <a:gd name="T69" fmla="*/ 21 h 724"/>
                <a:gd name="T70" fmla="*/ 16 w 606"/>
                <a:gd name="T71" fmla="*/ 21 h 724"/>
                <a:gd name="T72" fmla="*/ 17 w 606"/>
                <a:gd name="T73" fmla="*/ 21 h 724"/>
                <a:gd name="T74" fmla="*/ 18 w 606"/>
                <a:gd name="T75" fmla="*/ 20 h 724"/>
                <a:gd name="T76" fmla="*/ 19 w 606"/>
                <a:gd name="T77" fmla="*/ 20 h 724"/>
                <a:gd name="T78" fmla="*/ 19 w 606"/>
                <a:gd name="T79" fmla="*/ 20 h 724"/>
                <a:gd name="T80" fmla="*/ 19 w 606"/>
                <a:gd name="T81" fmla="*/ 20 h 724"/>
                <a:gd name="T82" fmla="*/ 4 w 606"/>
                <a:gd name="T83" fmla="*/ 0 h 7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6" h="724">
                  <a:moveTo>
                    <a:pt x="2" y="98"/>
                  </a:moveTo>
                  <a:lnTo>
                    <a:pt x="2" y="102"/>
                  </a:lnTo>
                  <a:lnTo>
                    <a:pt x="2" y="106"/>
                  </a:lnTo>
                  <a:lnTo>
                    <a:pt x="2" y="108"/>
                  </a:lnTo>
                  <a:lnTo>
                    <a:pt x="2" y="114"/>
                  </a:lnTo>
                  <a:lnTo>
                    <a:pt x="2" y="119"/>
                  </a:lnTo>
                  <a:lnTo>
                    <a:pt x="2" y="125"/>
                  </a:lnTo>
                  <a:lnTo>
                    <a:pt x="2" y="133"/>
                  </a:lnTo>
                  <a:lnTo>
                    <a:pt x="2" y="140"/>
                  </a:lnTo>
                  <a:lnTo>
                    <a:pt x="0" y="146"/>
                  </a:lnTo>
                  <a:lnTo>
                    <a:pt x="0" y="155"/>
                  </a:lnTo>
                  <a:lnTo>
                    <a:pt x="0" y="163"/>
                  </a:lnTo>
                  <a:lnTo>
                    <a:pt x="0" y="174"/>
                  </a:lnTo>
                  <a:lnTo>
                    <a:pt x="0" y="184"/>
                  </a:lnTo>
                  <a:lnTo>
                    <a:pt x="0" y="193"/>
                  </a:lnTo>
                  <a:lnTo>
                    <a:pt x="0" y="205"/>
                  </a:lnTo>
                  <a:lnTo>
                    <a:pt x="0" y="216"/>
                  </a:lnTo>
                  <a:lnTo>
                    <a:pt x="0" y="228"/>
                  </a:lnTo>
                  <a:lnTo>
                    <a:pt x="0" y="239"/>
                  </a:lnTo>
                  <a:lnTo>
                    <a:pt x="0" y="251"/>
                  </a:lnTo>
                  <a:lnTo>
                    <a:pt x="0" y="262"/>
                  </a:lnTo>
                  <a:lnTo>
                    <a:pt x="0" y="275"/>
                  </a:lnTo>
                  <a:lnTo>
                    <a:pt x="0" y="287"/>
                  </a:lnTo>
                  <a:lnTo>
                    <a:pt x="0" y="302"/>
                  </a:lnTo>
                  <a:lnTo>
                    <a:pt x="0" y="315"/>
                  </a:lnTo>
                  <a:lnTo>
                    <a:pt x="0" y="327"/>
                  </a:lnTo>
                  <a:lnTo>
                    <a:pt x="0" y="340"/>
                  </a:lnTo>
                  <a:lnTo>
                    <a:pt x="0" y="353"/>
                  </a:lnTo>
                  <a:lnTo>
                    <a:pt x="0" y="368"/>
                  </a:lnTo>
                  <a:lnTo>
                    <a:pt x="0" y="382"/>
                  </a:lnTo>
                  <a:lnTo>
                    <a:pt x="0" y="397"/>
                  </a:lnTo>
                  <a:lnTo>
                    <a:pt x="0" y="410"/>
                  </a:lnTo>
                  <a:lnTo>
                    <a:pt x="0" y="424"/>
                  </a:lnTo>
                  <a:lnTo>
                    <a:pt x="0" y="437"/>
                  </a:lnTo>
                  <a:lnTo>
                    <a:pt x="0" y="452"/>
                  </a:lnTo>
                  <a:lnTo>
                    <a:pt x="0" y="463"/>
                  </a:lnTo>
                  <a:lnTo>
                    <a:pt x="0" y="479"/>
                  </a:lnTo>
                  <a:lnTo>
                    <a:pt x="0" y="490"/>
                  </a:lnTo>
                  <a:lnTo>
                    <a:pt x="0" y="503"/>
                  </a:lnTo>
                  <a:lnTo>
                    <a:pt x="0" y="517"/>
                  </a:lnTo>
                  <a:lnTo>
                    <a:pt x="0" y="530"/>
                  </a:lnTo>
                  <a:lnTo>
                    <a:pt x="0" y="543"/>
                  </a:lnTo>
                  <a:lnTo>
                    <a:pt x="0" y="555"/>
                  </a:lnTo>
                  <a:lnTo>
                    <a:pt x="0" y="566"/>
                  </a:lnTo>
                  <a:lnTo>
                    <a:pt x="0" y="579"/>
                  </a:lnTo>
                  <a:lnTo>
                    <a:pt x="0" y="591"/>
                  </a:lnTo>
                  <a:lnTo>
                    <a:pt x="2" y="602"/>
                  </a:lnTo>
                  <a:lnTo>
                    <a:pt x="2" y="612"/>
                  </a:lnTo>
                  <a:lnTo>
                    <a:pt x="2" y="625"/>
                  </a:lnTo>
                  <a:lnTo>
                    <a:pt x="2" y="633"/>
                  </a:lnTo>
                  <a:lnTo>
                    <a:pt x="2" y="642"/>
                  </a:lnTo>
                  <a:lnTo>
                    <a:pt x="4" y="652"/>
                  </a:lnTo>
                  <a:lnTo>
                    <a:pt x="4" y="661"/>
                  </a:lnTo>
                  <a:lnTo>
                    <a:pt x="4" y="669"/>
                  </a:lnTo>
                  <a:lnTo>
                    <a:pt x="4" y="678"/>
                  </a:lnTo>
                  <a:lnTo>
                    <a:pt x="6" y="684"/>
                  </a:lnTo>
                  <a:lnTo>
                    <a:pt x="8" y="692"/>
                  </a:lnTo>
                  <a:lnTo>
                    <a:pt x="8" y="697"/>
                  </a:lnTo>
                  <a:lnTo>
                    <a:pt x="8" y="703"/>
                  </a:lnTo>
                  <a:lnTo>
                    <a:pt x="10" y="707"/>
                  </a:lnTo>
                  <a:lnTo>
                    <a:pt x="10" y="711"/>
                  </a:lnTo>
                  <a:lnTo>
                    <a:pt x="12" y="718"/>
                  </a:lnTo>
                  <a:lnTo>
                    <a:pt x="15" y="722"/>
                  </a:lnTo>
                  <a:lnTo>
                    <a:pt x="19" y="722"/>
                  </a:lnTo>
                  <a:lnTo>
                    <a:pt x="23" y="724"/>
                  </a:lnTo>
                  <a:lnTo>
                    <a:pt x="29" y="724"/>
                  </a:lnTo>
                  <a:lnTo>
                    <a:pt x="34" y="724"/>
                  </a:lnTo>
                  <a:lnTo>
                    <a:pt x="40" y="724"/>
                  </a:lnTo>
                  <a:lnTo>
                    <a:pt x="46" y="724"/>
                  </a:lnTo>
                  <a:lnTo>
                    <a:pt x="51" y="720"/>
                  </a:lnTo>
                  <a:lnTo>
                    <a:pt x="59" y="720"/>
                  </a:lnTo>
                  <a:lnTo>
                    <a:pt x="69" y="720"/>
                  </a:lnTo>
                  <a:lnTo>
                    <a:pt x="78" y="720"/>
                  </a:lnTo>
                  <a:lnTo>
                    <a:pt x="86" y="718"/>
                  </a:lnTo>
                  <a:lnTo>
                    <a:pt x="95" y="718"/>
                  </a:lnTo>
                  <a:lnTo>
                    <a:pt x="103" y="714"/>
                  </a:lnTo>
                  <a:lnTo>
                    <a:pt x="116" y="714"/>
                  </a:lnTo>
                  <a:lnTo>
                    <a:pt x="126" y="713"/>
                  </a:lnTo>
                  <a:lnTo>
                    <a:pt x="137" y="711"/>
                  </a:lnTo>
                  <a:lnTo>
                    <a:pt x="148" y="711"/>
                  </a:lnTo>
                  <a:lnTo>
                    <a:pt x="162" y="709"/>
                  </a:lnTo>
                  <a:lnTo>
                    <a:pt x="173" y="705"/>
                  </a:lnTo>
                  <a:lnTo>
                    <a:pt x="184" y="703"/>
                  </a:lnTo>
                  <a:lnTo>
                    <a:pt x="196" y="703"/>
                  </a:lnTo>
                  <a:lnTo>
                    <a:pt x="211" y="699"/>
                  </a:lnTo>
                  <a:lnTo>
                    <a:pt x="222" y="697"/>
                  </a:lnTo>
                  <a:lnTo>
                    <a:pt x="236" y="695"/>
                  </a:lnTo>
                  <a:lnTo>
                    <a:pt x="249" y="694"/>
                  </a:lnTo>
                  <a:lnTo>
                    <a:pt x="262" y="692"/>
                  </a:lnTo>
                  <a:lnTo>
                    <a:pt x="276" y="690"/>
                  </a:lnTo>
                  <a:lnTo>
                    <a:pt x="289" y="688"/>
                  </a:lnTo>
                  <a:lnTo>
                    <a:pt x="302" y="686"/>
                  </a:lnTo>
                  <a:lnTo>
                    <a:pt x="317" y="684"/>
                  </a:lnTo>
                  <a:lnTo>
                    <a:pt x="331" y="680"/>
                  </a:lnTo>
                  <a:lnTo>
                    <a:pt x="344" y="678"/>
                  </a:lnTo>
                  <a:lnTo>
                    <a:pt x="355" y="676"/>
                  </a:lnTo>
                  <a:lnTo>
                    <a:pt x="369" y="675"/>
                  </a:lnTo>
                  <a:lnTo>
                    <a:pt x="382" y="673"/>
                  </a:lnTo>
                  <a:lnTo>
                    <a:pt x="395" y="671"/>
                  </a:lnTo>
                  <a:lnTo>
                    <a:pt x="409" y="667"/>
                  </a:lnTo>
                  <a:lnTo>
                    <a:pt x="422" y="665"/>
                  </a:lnTo>
                  <a:lnTo>
                    <a:pt x="435" y="663"/>
                  </a:lnTo>
                  <a:lnTo>
                    <a:pt x="447" y="661"/>
                  </a:lnTo>
                  <a:lnTo>
                    <a:pt x="458" y="659"/>
                  </a:lnTo>
                  <a:lnTo>
                    <a:pt x="470" y="656"/>
                  </a:lnTo>
                  <a:lnTo>
                    <a:pt x="481" y="654"/>
                  </a:lnTo>
                  <a:lnTo>
                    <a:pt x="492" y="652"/>
                  </a:lnTo>
                  <a:lnTo>
                    <a:pt x="504" y="652"/>
                  </a:lnTo>
                  <a:lnTo>
                    <a:pt x="513" y="650"/>
                  </a:lnTo>
                  <a:lnTo>
                    <a:pt x="523" y="646"/>
                  </a:lnTo>
                  <a:lnTo>
                    <a:pt x="532" y="644"/>
                  </a:lnTo>
                  <a:lnTo>
                    <a:pt x="540" y="644"/>
                  </a:lnTo>
                  <a:lnTo>
                    <a:pt x="549" y="642"/>
                  </a:lnTo>
                  <a:lnTo>
                    <a:pt x="557" y="640"/>
                  </a:lnTo>
                  <a:lnTo>
                    <a:pt x="565" y="638"/>
                  </a:lnTo>
                  <a:lnTo>
                    <a:pt x="572" y="638"/>
                  </a:lnTo>
                  <a:lnTo>
                    <a:pt x="578" y="637"/>
                  </a:lnTo>
                  <a:lnTo>
                    <a:pt x="582" y="637"/>
                  </a:lnTo>
                  <a:lnTo>
                    <a:pt x="587" y="635"/>
                  </a:lnTo>
                  <a:lnTo>
                    <a:pt x="593" y="635"/>
                  </a:lnTo>
                  <a:lnTo>
                    <a:pt x="595" y="635"/>
                  </a:lnTo>
                  <a:lnTo>
                    <a:pt x="601" y="633"/>
                  </a:lnTo>
                  <a:lnTo>
                    <a:pt x="603" y="633"/>
                  </a:lnTo>
                  <a:lnTo>
                    <a:pt x="606" y="524"/>
                  </a:lnTo>
                  <a:lnTo>
                    <a:pt x="148" y="574"/>
                  </a:lnTo>
                  <a:lnTo>
                    <a:pt x="126" y="0"/>
                  </a:lnTo>
                  <a:lnTo>
                    <a:pt x="2" y="9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5" name="Freeform 13"/>
            <p:cNvSpPr>
              <a:spLocks/>
            </p:cNvSpPr>
            <p:nvPr/>
          </p:nvSpPr>
          <p:spPr bwMode="auto">
            <a:xfrm>
              <a:off x="3139" y="1927"/>
              <a:ext cx="313" cy="443"/>
            </a:xfrm>
            <a:custGeom>
              <a:avLst/>
              <a:gdLst>
                <a:gd name="T0" fmla="*/ 3 w 625"/>
                <a:gd name="T1" fmla="*/ 1 h 886"/>
                <a:gd name="T2" fmla="*/ 5 w 625"/>
                <a:gd name="T3" fmla="*/ 0 h 886"/>
                <a:gd name="T4" fmla="*/ 8 w 625"/>
                <a:gd name="T5" fmla="*/ 1 h 886"/>
                <a:gd name="T6" fmla="*/ 10 w 625"/>
                <a:gd name="T7" fmla="*/ 2 h 886"/>
                <a:gd name="T8" fmla="*/ 12 w 625"/>
                <a:gd name="T9" fmla="*/ 3 h 886"/>
                <a:gd name="T10" fmla="*/ 13 w 625"/>
                <a:gd name="T11" fmla="*/ 5 h 886"/>
                <a:gd name="T12" fmla="*/ 14 w 625"/>
                <a:gd name="T13" fmla="*/ 8 h 886"/>
                <a:gd name="T14" fmla="*/ 14 w 625"/>
                <a:gd name="T15" fmla="*/ 11 h 886"/>
                <a:gd name="T16" fmla="*/ 13 w 625"/>
                <a:gd name="T17" fmla="*/ 14 h 886"/>
                <a:gd name="T18" fmla="*/ 12 w 625"/>
                <a:gd name="T19" fmla="*/ 16 h 886"/>
                <a:gd name="T20" fmla="*/ 11 w 625"/>
                <a:gd name="T21" fmla="*/ 19 h 886"/>
                <a:gd name="T22" fmla="*/ 10 w 625"/>
                <a:gd name="T23" fmla="*/ 21 h 886"/>
                <a:gd name="T24" fmla="*/ 10 w 625"/>
                <a:gd name="T25" fmla="*/ 22 h 886"/>
                <a:gd name="T26" fmla="*/ 10 w 625"/>
                <a:gd name="T27" fmla="*/ 24 h 886"/>
                <a:gd name="T28" fmla="*/ 10 w 625"/>
                <a:gd name="T29" fmla="*/ 25 h 886"/>
                <a:gd name="T30" fmla="*/ 12 w 625"/>
                <a:gd name="T31" fmla="*/ 25 h 886"/>
                <a:gd name="T32" fmla="*/ 13 w 625"/>
                <a:gd name="T33" fmla="*/ 25 h 886"/>
                <a:gd name="T34" fmla="*/ 14 w 625"/>
                <a:gd name="T35" fmla="*/ 25 h 886"/>
                <a:gd name="T36" fmla="*/ 15 w 625"/>
                <a:gd name="T37" fmla="*/ 24 h 886"/>
                <a:gd name="T38" fmla="*/ 16 w 625"/>
                <a:gd name="T39" fmla="*/ 24 h 886"/>
                <a:gd name="T40" fmla="*/ 18 w 625"/>
                <a:gd name="T41" fmla="*/ 23 h 886"/>
                <a:gd name="T42" fmla="*/ 19 w 625"/>
                <a:gd name="T43" fmla="*/ 22 h 886"/>
                <a:gd name="T44" fmla="*/ 19 w 625"/>
                <a:gd name="T45" fmla="*/ 23 h 886"/>
                <a:gd name="T46" fmla="*/ 20 w 625"/>
                <a:gd name="T47" fmla="*/ 24 h 886"/>
                <a:gd name="T48" fmla="*/ 19 w 625"/>
                <a:gd name="T49" fmla="*/ 25 h 886"/>
                <a:gd name="T50" fmla="*/ 18 w 625"/>
                <a:gd name="T51" fmla="*/ 26 h 886"/>
                <a:gd name="T52" fmla="*/ 17 w 625"/>
                <a:gd name="T53" fmla="*/ 27 h 886"/>
                <a:gd name="T54" fmla="*/ 16 w 625"/>
                <a:gd name="T55" fmla="*/ 27 h 886"/>
                <a:gd name="T56" fmla="*/ 14 w 625"/>
                <a:gd name="T57" fmla="*/ 28 h 886"/>
                <a:gd name="T58" fmla="*/ 13 w 625"/>
                <a:gd name="T59" fmla="*/ 28 h 886"/>
                <a:gd name="T60" fmla="*/ 11 w 625"/>
                <a:gd name="T61" fmla="*/ 28 h 886"/>
                <a:gd name="T62" fmla="*/ 10 w 625"/>
                <a:gd name="T63" fmla="*/ 28 h 886"/>
                <a:gd name="T64" fmla="*/ 8 w 625"/>
                <a:gd name="T65" fmla="*/ 27 h 886"/>
                <a:gd name="T66" fmla="*/ 8 w 625"/>
                <a:gd name="T67" fmla="*/ 26 h 886"/>
                <a:gd name="T68" fmla="*/ 7 w 625"/>
                <a:gd name="T69" fmla="*/ 24 h 886"/>
                <a:gd name="T70" fmla="*/ 7 w 625"/>
                <a:gd name="T71" fmla="*/ 23 h 886"/>
                <a:gd name="T72" fmla="*/ 7 w 625"/>
                <a:gd name="T73" fmla="*/ 22 h 886"/>
                <a:gd name="T74" fmla="*/ 7 w 625"/>
                <a:gd name="T75" fmla="*/ 20 h 886"/>
                <a:gd name="T76" fmla="*/ 7 w 625"/>
                <a:gd name="T77" fmla="*/ 19 h 886"/>
                <a:gd name="T78" fmla="*/ 7 w 625"/>
                <a:gd name="T79" fmla="*/ 18 h 886"/>
                <a:gd name="T80" fmla="*/ 8 w 625"/>
                <a:gd name="T81" fmla="*/ 17 h 886"/>
                <a:gd name="T82" fmla="*/ 9 w 625"/>
                <a:gd name="T83" fmla="*/ 15 h 886"/>
                <a:gd name="T84" fmla="*/ 9 w 625"/>
                <a:gd name="T85" fmla="*/ 14 h 886"/>
                <a:gd name="T86" fmla="*/ 10 w 625"/>
                <a:gd name="T87" fmla="*/ 12 h 886"/>
                <a:gd name="T88" fmla="*/ 10 w 625"/>
                <a:gd name="T89" fmla="*/ 11 h 886"/>
                <a:gd name="T90" fmla="*/ 10 w 625"/>
                <a:gd name="T91" fmla="*/ 9 h 886"/>
                <a:gd name="T92" fmla="*/ 10 w 625"/>
                <a:gd name="T93" fmla="*/ 8 h 886"/>
                <a:gd name="T94" fmla="*/ 10 w 625"/>
                <a:gd name="T95" fmla="*/ 7 h 886"/>
                <a:gd name="T96" fmla="*/ 9 w 625"/>
                <a:gd name="T97" fmla="*/ 6 h 886"/>
                <a:gd name="T98" fmla="*/ 8 w 625"/>
                <a:gd name="T99" fmla="*/ 5 h 886"/>
                <a:gd name="T100" fmla="*/ 7 w 625"/>
                <a:gd name="T101" fmla="*/ 4 h 886"/>
                <a:gd name="T102" fmla="*/ 6 w 625"/>
                <a:gd name="T103" fmla="*/ 4 h 886"/>
                <a:gd name="T104" fmla="*/ 5 w 625"/>
                <a:gd name="T105" fmla="*/ 4 h 886"/>
                <a:gd name="T106" fmla="*/ 3 w 625"/>
                <a:gd name="T107" fmla="*/ 4 h 886"/>
                <a:gd name="T108" fmla="*/ 2 w 625"/>
                <a:gd name="T109" fmla="*/ 5 h 886"/>
                <a:gd name="T110" fmla="*/ 1 w 625"/>
                <a:gd name="T111" fmla="*/ 5 h 8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5" h="886">
                  <a:moveTo>
                    <a:pt x="0" y="53"/>
                  </a:moveTo>
                  <a:lnTo>
                    <a:pt x="9" y="44"/>
                  </a:lnTo>
                  <a:lnTo>
                    <a:pt x="21" y="38"/>
                  </a:lnTo>
                  <a:lnTo>
                    <a:pt x="34" y="31"/>
                  </a:lnTo>
                  <a:lnTo>
                    <a:pt x="45" y="27"/>
                  </a:lnTo>
                  <a:lnTo>
                    <a:pt x="57" y="21"/>
                  </a:lnTo>
                  <a:lnTo>
                    <a:pt x="68" y="17"/>
                  </a:lnTo>
                  <a:lnTo>
                    <a:pt x="80" y="12"/>
                  </a:lnTo>
                  <a:lnTo>
                    <a:pt x="93" y="10"/>
                  </a:lnTo>
                  <a:lnTo>
                    <a:pt x="102" y="6"/>
                  </a:lnTo>
                  <a:lnTo>
                    <a:pt x="114" y="4"/>
                  </a:lnTo>
                  <a:lnTo>
                    <a:pt x="125" y="2"/>
                  </a:lnTo>
                  <a:lnTo>
                    <a:pt x="139" y="0"/>
                  </a:lnTo>
                  <a:lnTo>
                    <a:pt x="148" y="0"/>
                  </a:lnTo>
                  <a:lnTo>
                    <a:pt x="161" y="0"/>
                  </a:lnTo>
                  <a:lnTo>
                    <a:pt x="173" y="0"/>
                  </a:lnTo>
                  <a:lnTo>
                    <a:pt x="184" y="2"/>
                  </a:lnTo>
                  <a:lnTo>
                    <a:pt x="194" y="2"/>
                  </a:lnTo>
                  <a:lnTo>
                    <a:pt x="205" y="4"/>
                  </a:lnTo>
                  <a:lnTo>
                    <a:pt x="216" y="8"/>
                  </a:lnTo>
                  <a:lnTo>
                    <a:pt x="226" y="10"/>
                  </a:lnTo>
                  <a:lnTo>
                    <a:pt x="237" y="13"/>
                  </a:lnTo>
                  <a:lnTo>
                    <a:pt x="247" y="17"/>
                  </a:lnTo>
                  <a:lnTo>
                    <a:pt x="256" y="21"/>
                  </a:lnTo>
                  <a:lnTo>
                    <a:pt x="268" y="25"/>
                  </a:lnTo>
                  <a:lnTo>
                    <a:pt x="277" y="31"/>
                  </a:lnTo>
                  <a:lnTo>
                    <a:pt x="287" y="36"/>
                  </a:lnTo>
                  <a:lnTo>
                    <a:pt x="298" y="40"/>
                  </a:lnTo>
                  <a:lnTo>
                    <a:pt x="306" y="48"/>
                  </a:lnTo>
                  <a:lnTo>
                    <a:pt x="315" y="55"/>
                  </a:lnTo>
                  <a:lnTo>
                    <a:pt x="323" y="61"/>
                  </a:lnTo>
                  <a:lnTo>
                    <a:pt x="332" y="69"/>
                  </a:lnTo>
                  <a:lnTo>
                    <a:pt x="342" y="76"/>
                  </a:lnTo>
                  <a:lnTo>
                    <a:pt x="348" y="84"/>
                  </a:lnTo>
                  <a:lnTo>
                    <a:pt x="355" y="91"/>
                  </a:lnTo>
                  <a:lnTo>
                    <a:pt x="363" y="99"/>
                  </a:lnTo>
                  <a:lnTo>
                    <a:pt x="368" y="109"/>
                  </a:lnTo>
                  <a:lnTo>
                    <a:pt x="376" y="118"/>
                  </a:lnTo>
                  <a:lnTo>
                    <a:pt x="382" y="128"/>
                  </a:lnTo>
                  <a:lnTo>
                    <a:pt x="389" y="137"/>
                  </a:lnTo>
                  <a:lnTo>
                    <a:pt x="393" y="147"/>
                  </a:lnTo>
                  <a:lnTo>
                    <a:pt x="399" y="158"/>
                  </a:lnTo>
                  <a:lnTo>
                    <a:pt x="403" y="167"/>
                  </a:lnTo>
                  <a:lnTo>
                    <a:pt x="408" y="179"/>
                  </a:lnTo>
                  <a:lnTo>
                    <a:pt x="412" y="190"/>
                  </a:lnTo>
                  <a:lnTo>
                    <a:pt x="416" y="202"/>
                  </a:lnTo>
                  <a:lnTo>
                    <a:pt x="418" y="213"/>
                  </a:lnTo>
                  <a:lnTo>
                    <a:pt x="420" y="225"/>
                  </a:lnTo>
                  <a:lnTo>
                    <a:pt x="424" y="236"/>
                  </a:lnTo>
                  <a:lnTo>
                    <a:pt x="424" y="249"/>
                  </a:lnTo>
                  <a:lnTo>
                    <a:pt x="425" y="261"/>
                  </a:lnTo>
                  <a:lnTo>
                    <a:pt x="427" y="272"/>
                  </a:lnTo>
                  <a:lnTo>
                    <a:pt x="427" y="285"/>
                  </a:lnTo>
                  <a:lnTo>
                    <a:pt x="427" y="299"/>
                  </a:lnTo>
                  <a:lnTo>
                    <a:pt x="425" y="312"/>
                  </a:lnTo>
                  <a:lnTo>
                    <a:pt x="424" y="323"/>
                  </a:lnTo>
                  <a:lnTo>
                    <a:pt x="424" y="339"/>
                  </a:lnTo>
                  <a:lnTo>
                    <a:pt x="420" y="350"/>
                  </a:lnTo>
                  <a:lnTo>
                    <a:pt x="418" y="363"/>
                  </a:lnTo>
                  <a:lnTo>
                    <a:pt x="414" y="377"/>
                  </a:lnTo>
                  <a:lnTo>
                    <a:pt x="412" y="390"/>
                  </a:lnTo>
                  <a:lnTo>
                    <a:pt x="405" y="405"/>
                  </a:lnTo>
                  <a:lnTo>
                    <a:pt x="401" y="418"/>
                  </a:lnTo>
                  <a:lnTo>
                    <a:pt x="393" y="432"/>
                  </a:lnTo>
                  <a:lnTo>
                    <a:pt x="389" y="447"/>
                  </a:lnTo>
                  <a:lnTo>
                    <a:pt x="382" y="458"/>
                  </a:lnTo>
                  <a:lnTo>
                    <a:pt x="374" y="472"/>
                  </a:lnTo>
                  <a:lnTo>
                    <a:pt x="368" y="483"/>
                  </a:lnTo>
                  <a:lnTo>
                    <a:pt x="363" y="496"/>
                  </a:lnTo>
                  <a:lnTo>
                    <a:pt x="355" y="508"/>
                  </a:lnTo>
                  <a:lnTo>
                    <a:pt x="349" y="519"/>
                  </a:lnTo>
                  <a:lnTo>
                    <a:pt x="346" y="533"/>
                  </a:lnTo>
                  <a:lnTo>
                    <a:pt x="342" y="544"/>
                  </a:lnTo>
                  <a:lnTo>
                    <a:pt x="334" y="553"/>
                  </a:lnTo>
                  <a:lnTo>
                    <a:pt x="330" y="565"/>
                  </a:lnTo>
                  <a:lnTo>
                    <a:pt x="327" y="574"/>
                  </a:lnTo>
                  <a:lnTo>
                    <a:pt x="323" y="586"/>
                  </a:lnTo>
                  <a:lnTo>
                    <a:pt x="319" y="595"/>
                  </a:lnTo>
                  <a:lnTo>
                    <a:pt x="315" y="607"/>
                  </a:lnTo>
                  <a:lnTo>
                    <a:pt x="313" y="614"/>
                  </a:lnTo>
                  <a:lnTo>
                    <a:pt x="311" y="626"/>
                  </a:lnTo>
                  <a:lnTo>
                    <a:pt x="308" y="633"/>
                  </a:lnTo>
                  <a:lnTo>
                    <a:pt x="306" y="641"/>
                  </a:lnTo>
                  <a:lnTo>
                    <a:pt x="302" y="649"/>
                  </a:lnTo>
                  <a:lnTo>
                    <a:pt x="302" y="656"/>
                  </a:lnTo>
                  <a:lnTo>
                    <a:pt x="298" y="666"/>
                  </a:lnTo>
                  <a:lnTo>
                    <a:pt x="298" y="671"/>
                  </a:lnTo>
                  <a:lnTo>
                    <a:pt x="296" y="679"/>
                  </a:lnTo>
                  <a:lnTo>
                    <a:pt x="296" y="687"/>
                  </a:lnTo>
                  <a:lnTo>
                    <a:pt x="294" y="692"/>
                  </a:lnTo>
                  <a:lnTo>
                    <a:pt x="294" y="700"/>
                  </a:lnTo>
                  <a:lnTo>
                    <a:pt x="294" y="707"/>
                  </a:lnTo>
                  <a:lnTo>
                    <a:pt x="294" y="711"/>
                  </a:lnTo>
                  <a:lnTo>
                    <a:pt x="294" y="719"/>
                  </a:lnTo>
                  <a:lnTo>
                    <a:pt x="294" y="725"/>
                  </a:lnTo>
                  <a:lnTo>
                    <a:pt x="294" y="728"/>
                  </a:lnTo>
                  <a:lnTo>
                    <a:pt x="298" y="734"/>
                  </a:lnTo>
                  <a:lnTo>
                    <a:pt x="298" y="738"/>
                  </a:lnTo>
                  <a:lnTo>
                    <a:pt x="298" y="744"/>
                  </a:lnTo>
                  <a:lnTo>
                    <a:pt x="298" y="747"/>
                  </a:lnTo>
                  <a:lnTo>
                    <a:pt x="300" y="751"/>
                  </a:lnTo>
                  <a:lnTo>
                    <a:pt x="304" y="757"/>
                  </a:lnTo>
                  <a:lnTo>
                    <a:pt x="308" y="766"/>
                  </a:lnTo>
                  <a:lnTo>
                    <a:pt x="313" y="770"/>
                  </a:lnTo>
                  <a:lnTo>
                    <a:pt x="319" y="776"/>
                  </a:lnTo>
                  <a:lnTo>
                    <a:pt x="325" y="780"/>
                  </a:lnTo>
                  <a:lnTo>
                    <a:pt x="334" y="784"/>
                  </a:lnTo>
                  <a:lnTo>
                    <a:pt x="338" y="785"/>
                  </a:lnTo>
                  <a:lnTo>
                    <a:pt x="342" y="785"/>
                  </a:lnTo>
                  <a:lnTo>
                    <a:pt x="346" y="785"/>
                  </a:lnTo>
                  <a:lnTo>
                    <a:pt x="351" y="787"/>
                  </a:lnTo>
                  <a:lnTo>
                    <a:pt x="355" y="787"/>
                  </a:lnTo>
                  <a:lnTo>
                    <a:pt x="361" y="787"/>
                  </a:lnTo>
                  <a:lnTo>
                    <a:pt x="367" y="787"/>
                  </a:lnTo>
                  <a:lnTo>
                    <a:pt x="372" y="789"/>
                  </a:lnTo>
                  <a:lnTo>
                    <a:pt x="376" y="787"/>
                  </a:lnTo>
                  <a:lnTo>
                    <a:pt x="382" y="787"/>
                  </a:lnTo>
                  <a:lnTo>
                    <a:pt x="387" y="787"/>
                  </a:lnTo>
                  <a:lnTo>
                    <a:pt x="393" y="787"/>
                  </a:lnTo>
                  <a:lnTo>
                    <a:pt x="399" y="787"/>
                  </a:lnTo>
                  <a:lnTo>
                    <a:pt x="405" y="787"/>
                  </a:lnTo>
                  <a:lnTo>
                    <a:pt x="412" y="785"/>
                  </a:lnTo>
                  <a:lnTo>
                    <a:pt x="420" y="785"/>
                  </a:lnTo>
                  <a:lnTo>
                    <a:pt x="424" y="784"/>
                  </a:lnTo>
                  <a:lnTo>
                    <a:pt x="431" y="784"/>
                  </a:lnTo>
                  <a:lnTo>
                    <a:pt x="437" y="780"/>
                  </a:lnTo>
                  <a:lnTo>
                    <a:pt x="443" y="780"/>
                  </a:lnTo>
                  <a:lnTo>
                    <a:pt x="448" y="778"/>
                  </a:lnTo>
                  <a:lnTo>
                    <a:pt x="454" y="776"/>
                  </a:lnTo>
                  <a:lnTo>
                    <a:pt x="460" y="774"/>
                  </a:lnTo>
                  <a:lnTo>
                    <a:pt x="465" y="772"/>
                  </a:lnTo>
                  <a:lnTo>
                    <a:pt x="469" y="770"/>
                  </a:lnTo>
                  <a:lnTo>
                    <a:pt x="475" y="768"/>
                  </a:lnTo>
                  <a:lnTo>
                    <a:pt x="481" y="768"/>
                  </a:lnTo>
                  <a:lnTo>
                    <a:pt x="486" y="766"/>
                  </a:lnTo>
                  <a:lnTo>
                    <a:pt x="490" y="763"/>
                  </a:lnTo>
                  <a:lnTo>
                    <a:pt x="494" y="763"/>
                  </a:lnTo>
                  <a:lnTo>
                    <a:pt x="498" y="761"/>
                  </a:lnTo>
                  <a:lnTo>
                    <a:pt x="503" y="759"/>
                  </a:lnTo>
                  <a:lnTo>
                    <a:pt x="511" y="755"/>
                  </a:lnTo>
                  <a:lnTo>
                    <a:pt x="519" y="751"/>
                  </a:lnTo>
                  <a:lnTo>
                    <a:pt x="526" y="747"/>
                  </a:lnTo>
                  <a:lnTo>
                    <a:pt x="532" y="744"/>
                  </a:lnTo>
                  <a:lnTo>
                    <a:pt x="538" y="738"/>
                  </a:lnTo>
                  <a:lnTo>
                    <a:pt x="543" y="734"/>
                  </a:lnTo>
                  <a:lnTo>
                    <a:pt x="549" y="730"/>
                  </a:lnTo>
                  <a:lnTo>
                    <a:pt x="553" y="727"/>
                  </a:lnTo>
                  <a:lnTo>
                    <a:pt x="560" y="719"/>
                  </a:lnTo>
                  <a:lnTo>
                    <a:pt x="566" y="711"/>
                  </a:lnTo>
                  <a:lnTo>
                    <a:pt x="572" y="704"/>
                  </a:lnTo>
                  <a:lnTo>
                    <a:pt x="577" y="698"/>
                  </a:lnTo>
                  <a:lnTo>
                    <a:pt x="579" y="692"/>
                  </a:lnTo>
                  <a:lnTo>
                    <a:pt x="581" y="688"/>
                  </a:lnTo>
                  <a:lnTo>
                    <a:pt x="583" y="688"/>
                  </a:lnTo>
                  <a:lnTo>
                    <a:pt x="585" y="688"/>
                  </a:lnTo>
                  <a:lnTo>
                    <a:pt x="589" y="692"/>
                  </a:lnTo>
                  <a:lnTo>
                    <a:pt x="593" y="698"/>
                  </a:lnTo>
                  <a:lnTo>
                    <a:pt x="595" y="704"/>
                  </a:lnTo>
                  <a:lnTo>
                    <a:pt x="600" y="711"/>
                  </a:lnTo>
                  <a:lnTo>
                    <a:pt x="604" y="717"/>
                  </a:lnTo>
                  <a:lnTo>
                    <a:pt x="608" y="725"/>
                  </a:lnTo>
                  <a:lnTo>
                    <a:pt x="614" y="732"/>
                  </a:lnTo>
                  <a:lnTo>
                    <a:pt x="617" y="740"/>
                  </a:lnTo>
                  <a:lnTo>
                    <a:pt x="619" y="747"/>
                  </a:lnTo>
                  <a:lnTo>
                    <a:pt x="623" y="755"/>
                  </a:lnTo>
                  <a:lnTo>
                    <a:pt x="625" y="761"/>
                  </a:lnTo>
                  <a:lnTo>
                    <a:pt x="625" y="766"/>
                  </a:lnTo>
                  <a:lnTo>
                    <a:pt x="625" y="770"/>
                  </a:lnTo>
                  <a:lnTo>
                    <a:pt x="623" y="776"/>
                  </a:lnTo>
                  <a:lnTo>
                    <a:pt x="619" y="778"/>
                  </a:lnTo>
                  <a:lnTo>
                    <a:pt x="617" y="780"/>
                  </a:lnTo>
                  <a:lnTo>
                    <a:pt x="614" y="784"/>
                  </a:lnTo>
                  <a:lnTo>
                    <a:pt x="610" y="787"/>
                  </a:lnTo>
                  <a:lnTo>
                    <a:pt x="604" y="791"/>
                  </a:lnTo>
                  <a:lnTo>
                    <a:pt x="596" y="797"/>
                  </a:lnTo>
                  <a:lnTo>
                    <a:pt x="589" y="803"/>
                  </a:lnTo>
                  <a:lnTo>
                    <a:pt x="583" y="808"/>
                  </a:lnTo>
                  <a:lnTo>
                    <a:pt x="577" y="810"/>
                  </a:lnTo>
                  <a:lnTo>
                    <a:pt x="574" y="814"/>
                  </a:lnTo>
                  <a:lnTo>
                    <a:pt x="570" y="816"/>
                  </a:lnTo>
                  <a:lnTo>
                    <a:pt x="564" y="820"/>
                  </a:lnTo>
                  <a:lnTo>
                    <a:pt x="558" y="822"/>
                  </a:lnTo>
                  <a:lnTo>
                    <a:pt x="555" y="827"/>
                  </a:lnTo>
                  <a:lnTo>
                    <a:pt x="549" y="829"/>
                  </a:lnTo>
                  <a:lnTo>
                    <a:pt x="545" y="833"/>
                  </a:lnTo>
                  <a:lnTo>
                    <a:pt x="538" y="835"/>
                  </a:lnTo>
                  <a:lnTo>
                    <a:pt x="534" y="839"/>
                  </a:lnTo>
                  <a:lnTo>
                    <a:pt x="526" y="841"/>
                  </a:lnTo>
                  <a:lnTo>
                    <a:pt x="520" y="844"/>
                  </a:lnTo>
                  <a:lnTo>
                    <a:pt x="515" y="848"/>
                  </a:lnTo>
                  <a:lnTo>
                    <a:pt x="509" y="850"/>
                  </a:lnTo>
                  <a:lnTo>
                    <a:pt x="503" y="854"/>
                  </a:lnTo>
                  <a:lnTo>
                    <a:pt x="498" y="858"/>
                  </a:lnTo>
                  <a:lnTo>
                    <a:pt x="492" y="860"/>
                  </a:lnTo>
                  <a:lnTo>
                    <a:pt x="484" y="862"/>
                  </a:lnTo>
                  <a:lnTo>
                    <a:pt x="479" y="863"/>
                  </a:lnTo>
                  <a:lnTo>
                    <a:pt x="471" y="867"/>
                  </a:lnTo>
                  <a:lnTo>
                    <a:pt x="463" y="869"/>
                  </a:lnTo>
                  <a:lnTo>
                    <a:pt x="458" y="871"/>
                  </a:lnTo>
                  <a:lnTo>
                    <a:pt x="450" y="873"/>
                  </a:lnTo>
                  <a:lnTo>
                    <a:pt x="444" y="875"/>
                  </a:lnTo>
                  <a:lnTo>
                    <a:pt x="437" y="877"/>
                  </a:lnTo>
                  <a:lnTo>
                    <a:pt x="431" y="879"/>
                  </a:lnTo>
                  <a:lnTo>
                    <a:pt x="424" y="881"/>
                  </a:lnTo>
                  <a:lnTo>
                    <a:pt x="418" y="882"/>
                  </a:lnTo>
                  <a:lnTo>
                    <a:pt x="412" y="882"/>
                  </a:lnTo>
                  <a:lnTo>
                    <a:pt x="403" y="884"/>
                  </a:lnTo>
                  <a:lnTo>
                    <a:pt x="397" y="884"/>
                  </a:lnTo>
                  <a:lnTo>
                    <a:pt x="391" y="886"/>
                  </a:lnTo>
                  <a:lnTo>
                    <a:pt x="384" y="886"/>
                  </a:lnTo>
                  <a:lnTo>
                    <a:pt x="378" y="886"/>
                  </a:lnTo>
                  <a:lnTo>
                    <a:pt x="368" y="886"/>
                  </a:lnTo>
                  <a:lnTo>
                    <a:pt x="363" y="886"/>
                  </a:lnTo>
                  <a:lnTo>
                    <a:pt x="355" y="884"/>
                  </a:lnTo>
                  <a:lnTo>
                    <a:pt x="349" y="884"/>
                  </a:lnTo>
                  <a:lnTo>
                    <a:pt x="342" y="882"/>
                  </a:lnTo>
                  <a:lnTo>
                    <a:pt x="334" y="882"/>
                  </a:lnTo>
                  <a:lnTo>
                    <a:pt x="329" y="881"/>
                  </a:lnTo>
                  <a:lnTo>
                    <a:pt x="321" y="877"/>
                  </a:lnTo>
                  <a:lnTo>
                    <a:pt x="315" y="875"/>
                  </a:lnTo>
                  <a:lnTo>
                    <a:pt x="310" y="873"/>
                  </a:lnTo>
                  <a:lnTo>
                    <a:pt x="302" y="871"/>
                  </a:lnTo>
                  <a:lnTo>
                    <a:pt x="298" y="867"/>
                  </a:lnTo>
                  <a:lnTo>
                    <a:pt x="291" y="863"/>
                  </a:lnTo>
                  <a:lnTo>
                    <a:pt x="285" y="862"/>
                  </a:lnTo>
                  <a:lnTo>
                    <a:pt x="279" y="856"/>
                  </a:lnTo>
                  <a:lnTo>
                    <a:pt x="273" y="852"/>
                  </a:lnTo>
                  <a:lnTo>
                    <a:pt x="268" y="848"/>
                  </a:lnTo>
                  <a:lnTo>
                    <a:pt x="262" y="844"/>
                  </a:lnTo>
                  <a:lnTo>
                    <a:pt x="256" y="839"/>
                  </a:lnTo>
                  <a:lnTo>
                    <a:pt x="253" y="833"/>
                  </a:lnTo>
                  <a:lnTo>
                    <a:pt x="247" y="829"/>
                  </a:lnTo>
                  <a:lnTo>
                    <a:pt x="243" y="825"/>
                  </a:lnTo>
                  <a:lnTo>
                    <a:pt x="239" y="820"/>
                  </a:lnTo>
                  <a:lnTo>
                    <a:pt x="235" y="814"/>
                  </a:lnTo>
                  <a:lnTo>
                    <a:pt x="232" y="808"/>
                  </a:lnTo>
                  <a:lnTo>
                    <a:pt x="228" y="804"/>
                  </a:lnTo>
                  <a:lnTo>
                    <a:pt x="224" y="797"/>
                  </a:lnTo>
                  <a:lnTo>
                    <a:pt x="220" y="793"/>
                  </a:lnTo>
                  <a:lnTo>
                    <a:pt x="218" y="787"/>
                  </a:lnTo>
                  <a:lnTo>
                    <a:pt x="216" y="784"/>
                  </a:lnTo>
                  <a:lnTo>
                    <a:pt x="213" y="776"/>
                  </a:lnTo>
                  <a:lnTo>
                    <a:pt x="211" y="770"/>
                  </a:lnTo>
                  <a:lnTo>
                    <a:pt x="209" y="763"/>
                  </a:lnTo>
                  <a:lnTo>
                    <a:pt x="207" y="757"/>
                  </a:lnTo>
                  <a:lnTo>
                    <a:pt x="205" y="751"/>
                  </a:lnTo>
                  <a:lnTo>
                    <a:pt x="205" y="747"/>
                  </a:lnTo>
                  <a:lnTo>
                    <a:pt x="201" y="740"/>
                  </a:lnTo>
                  <a:lnTo>
                    <a:pt x="201" y="734"/>
                  </a:lnTo>
                  <a:lnTo>
                    <a:pt x="199" y="728"/>
                  </a:lnTo>
                  <a:lnTo>
                    <a:pt x="197" y="723"/>
                  </a:lnTo>
                  <a:lnTo>
                    <a:pt x="197" y="715"/>
                  </a:lnTo>
                  <a:lnTo>
                    <a:pt x="197" y="711"/>
                  </a:lnTo>
                  <a:lnTo>
                    <a:pt x="196" y="704"/>
                  </a:lnTo>
                  <a:lnTo>
                    <a:pt x="196" y="698"/>
                  </a:lnTo>
                  <a:lnTo>
                    <a:pt x="196" y="692"/>
                  </a:lnTo>
                  <a:lnTo>
                    <a:pt x="196" y="687"/>
                  </a:lnTo>
                  <a:lnTo>
                    <a:pt x="196" y="679"/>
                  </a:lnTo>
                  <a:lnTo>
                    <a:pt x="196" y="673"/>
                  </a:lnTo>
                  <a:lnTo>
                    <a:pt x="196" y="668"/>
                  </a:lnTo>
                  <a:lnTo>
                    <a:pt x="196" y="662"/>
                  </a:lnTo>
                  <a:lnTo>
                    <a:pt x="196" y="654"/>
                  </a:lnTo>
                  <a:lnTo>
                    <a:pt x="197" y="649"/>
                  </a:lnTo>
                  <a:lnTo>
                    <a:pt x="197" y="643"/>
                  </a:lnTo>
                  <a:lnTo>
                    <a:pt x="199" y="637"/>
                  </a:lnTo>
                  <a:lnTo>
                    <a:pt x="199" y="631"/>
                  </a:lnTo>
                  <a:lnTo>
                    <a:pt x="201" y="626"/>
                  </a:lnTo>
                  <a:lnTo>
                    <a:pt x="201" y="620"/>
                  </a:lnTo>
                  <a:lnTo>
                    <a:pt x="205" y="614"/>
                  </a:lnTo>
                  <a:lnTo>
                    <a:pt x="205" y="609"/>
                  </a:lnTo>
                  <a:lnTo>
                    <a:pt x="207" y="603"/>
                  </a:lnTo>
                  <a:lnTo>
                    <a:pt x="207" y="595"/>
                  </a:lnTo>
                  <a:lnTo>
                    <a:pt x="209" y="592"/>
                  </a:lnTo>
                  <a:lnTo>
                    <a:pt x="211" y="586"/>
                  </a:lnTo>
                  <a:lnTo>
                    <a:pt x="213" y="580"/>
                  </a:lnTo>
                  <a:lnTo>
                    <a:pt x="213" y="574"/>
                  </a:lnTo>
                  <a:lnTo>
                    <a:pt x="216" y="571"/>
                  </a:lnTo>
                  <a:lnTo>
                    <a:pt x="218" y="563"/>
                  </a:lnTo>
                  <a:lnTo>
                    <a:pt x="218" y="559"/>
                  </a:lnTo>
                  <a:lnTo>
                    <a:pt x="220" y="553"/>
                  </a:lnTo>
                  <a:lnTo>
                    <a:pt x="224" y="550"/>
                  </a:lnTo>
                  <a:lnTo>
                    <a:pt x="224" y="544"/>
                  </a:lnTo>
                  <a:lnTo>
                    <a:pt x="226" y="540"/>
                  </a:lnTo>
                  <a:lnTo>
                    <a:pt x="228" y="536"/>
                  </a:lnTo>
                  <a:lnTo>
                    <a:pt x="230" y="531"/>
                  </a:lnTo>
                  <a:lnTo>
                    <a:pt x="235" y="523"/>
                  </a:lnTo>
                  <a:lnTo>
                    <a:pt x="241" y="515"/>
                  </a:lnTo>
                  <a:lnTo>
                    <a:pt x="243" y="508"/>
                  </a:lnTo>
                  <a:lnTo>
                    <a:pt x="247" y="500"/>
                  </a:lnTo>
                  <a:lnTo>
                    <a:pt x="253" y="493"/>
                  </a:lnTo>
                  <a:lnTo>
                    <a:pt x="254" y="485"/>
                  </a:lnTo>
                  <a:lnTo>
                    <a:pt x="258" y="479"/>
                  </a:lnTo>
                  <a:lnTo>
                    <a:pt x="262" y="472"/>
                  </a:lnTo>
                  <a:lnTo>
                    <a:pt x="266" y="464"/>
                  </a:lnTo>
                  <a:lnTo>
                    <a:pt x="270" y="458"/>
                  </a:lnTo>
                  <a:lnTo>
                    <a:pt x="273" y="451"/>
                  </a:lnTo>
                  <a:lnTo>
                    <a:pt x="277" y="445"/>
                  </a:lnTo>
                  <a:lnTo>
                    <a:pt x="279" y="437"/>
                  </a:lnTo>
                  <a:lnTo>
                    <a:pt x="283" y="430"/>
                  </a:lnTo>
                  <a:lnTo>
                    <a:pt x="285" y="422"/>
                  </a:lnTo>
                  <a:lnTo>
                    <a:pt x="289" y="417"/>
                  </a:lnTo>
                  <a:lnTo>
                    <a:pt x="291" y="411"/>
                  </a:lnTo>
                  <a:lnTo>
                    <a:pt x="294" y="403"/>
                  </a:lnTo>
                  <a:lnTo>
                    <a:pt x="296" y="398"/>
                  </a:lnTo>
                  <a:lnTo>
                    <a:pt x="298" y="390"/>
                  </a:lnTo>
                  <a:lnTo>
                    <a:pt x="298" y="382"/>
                  </a:lnTo>
                  <a:lnTo>
                    <a:pt x="302" y="377"/>
                  </a:lnTo>
                  <a:lnTo>
                    <a:pt x="304" y="369"/>
                  </a:lnTo>
                  <a:lnTo>
                    <a:pt x="306" y="363"/>
                  </a:lnTo>
                  <a:lnTo>
                    <a:pt x="306" y="356"/>
                  </a:lnTo>
                  <a:lnTo>
                    <a:pt x="308" y="350"/>
                  </a:lnTo>
                  <a:lnTo>
                    <a:pt x="308" y="340"/>
                  </a:lnTo>
                  <a:lnTo>
                    <a:pt x="310" y="335"/>
                  </a:lnTo>
                  <a:lnTo>
                    <a:pt x="310" y="327"/>
                  </a:lnTo>
                  <a:lnTo>
                    <a:pt x="311" y="321"/>
                  </a:lnTo>
                  <a:lnTo>
                    <a:pt x="311" y="312"/>
                  </a:lnTo>
                  <a:lnTo>
                    <a:pt x="311" y="306"/>
                  </a:lnTo>
                  <a:lnTo>
                    <a:pt x="311" y="299"/>
                  </a:lnTo>
                  <a:lnTo>
                    <a:pt x="311" y="293"/>
                  </a:lnTo>
                  <a:lnTo>
                    <a:pt x="311" y="285"/>
                  </a:lnTo>
                  <a:lnTo>
                    <a:pt x="310" y="276"/>
                  </a:lnTo>
                  <a:lnTo>
                    <a:pt x="308" y="270"/>
                  </a:lnTo>
                  <a:lnTo>
                    <a:pt x="308" y="263"/>
                  </a:lnTo>
                  <a:lnTo>
                    <a:pt x="308" y="257"/>
                  </a:lnTo>
                  <a:lnTo>
                    <a:pt x="308" y="249"/>
                  </a:lnTo>
                  <a:lnTo>
                    <a:pt x="308" y="244"/>
                  </a:lnTo>
                  <a:lnTo>
                    <a:pt x="308" y="238"/>
                  </a:lnTo>
                  <a:lnTo>
                    <a:pt x="306" y="232"/>
                  </a:lnTo>
                  <a:lnTo>
                    <a:pt x="306" y="226"/>
                  </a:lnTo>
                  <a:lnTo>
                    <a:pt x="304" y="221"/>
                  </a:lnTo>
                  <a:lnTo>
                    <a:pt x="304" y="217"/>
                  </a:lnTo>
                  <a:lnTo>
                    <a:pt x="302" y="211"/>
                  </a:lnTo>
                  <a:lnTo>
                    <a:pt x="300" y="205"/>
                  </a:lnTo>
                  <a:lnTo>
                    <a:pt x="298" y="202"/>
                  </a:lnTo>
                  <a:lnTo>
                    <a:pt x="298" y="196"/>
                  </a:lnTo>
                  <a:lnTo>
                    <a:pt x="294" y="190"/>
                  </a:lnTo>
                  <a:lnTo>
                    <a:pt x="292" y="186"/>
                  </a:lnTo>
                  <a:lnTo>
                    <a:pt x="291" y="181"/>
                  </a:lnTo>
                  <a:lnTo>
                    <a:pt x="287" y="177"/>
                  </a:lnTo>
                  <a:lnTo>
                    <a:pt x="285" y="173"/>
                  </a:lnTo>
                  <a:lnTo>
                    <a:pt x="283" y="167"/>
                  </a:lnTo>
                  <a:lnTo>
                    <a:pt x="277" y="162"/>
                  </a:lnTo>
                  <a:lnTo>
                    <a:pt x="275" y="158"/>
                  </a:lnTo>
                  <a:lnTo>
                    <a:pt x="270" y="154"/>
                  </a:lnTo>
                  <a:lnTo>
                    <a:pt x="264" y="150"/>
                  </a:lnTo>
                  <a:lnTo>
                    <a:pt x="260" y="145"/>
                  </a:lnTo>
                  <a:lnTo>
                    <a:pt x="254" y="141"/>
                  </a:lnTo>
                  <a:lnTo>
                    <a:pt x="249" y="135"/>
                  </a:lnTo>
                  <a:lnTo>
                    <a:pt x="243" y="131"/>
                  </a:lnTo>
                  <a:lnTo>
                    <a:pt x="237" y="126"/>
                  </a:lnTo>
                  <a:lnTo>
                    <a:pt x="230" y="122"/>
                  </a:lnTo>
                  <a:lnTo>
                    <a:pt x="222" y="116"/>
                  </a:lnTo>
                  <a:lnTo>
                    <a:pt x="215" y="112"/>
                  </a:lnTo>
                  <a:lnTo>
                    <a:pt x="207" y="109"/>
                  </a:lnTo>
                  <a:lnTo>
                    <a:pt x="197" y="109"/>
                  </a:lnTo>
                  <a:lnTo>
                    <a:pt x="194" y="107"/>
                  </a:lnTo>
                  <a:lnTo>
                    <a:pt x="192" y="107"/>
                  </a:lnTo>
                  <a:lnTo>
                    <a:pt x="186" y="105"/>
                  </a:lnTo>
                  <a:lnTo>
                    <a:pt x="182" y="105"/>
                  </a:lnTo>
                  <a:lnTo>
                    <a:pt x="177" y="103"/>
                  </a:lnTo>
                  <a:lnTo>
                    <a:pt x="175" y="103"/>
                  </a:lnTo>
                  <a:lnTo>
                    <a:pt x="169" y="103"/>
                  </a:lnTo>
                  <a:lnTo>
                    <a:pt x="165" y="103"/>
                  </a:lnTo>
                  <a:lnTo>
                    <a:pt x="161" y="103"/>
                  </a:lnTo>
                  <a:lnTo>
                    <a:pt x="156" y="103"/>
                  </a:lnTo>
                  <a:lnTo>
                    <a:pt x="152" y="103"/>
                  </a:lnTo>
                  <a:lnTo>
                    <a:pt x="146" y="105"/>
                  </a:lnTo>
                  <a:lnTo>
                    <a:pt x="142" y="105"/>
                  </a:lnTo>
                  <a:lnTo>
                    <a:pt x="139" y="107"/>
                  </a:lnTo>
                  <a:lnTo>
                    <a:pt x="133" y="107"/>
                  </a:lnTo>
                  <a:lnTo>
                    <a:pt x="129" y="109"/>
                  </a:lnTo>
                  <a:lnTo>
                    <a:pt x="125" y="109"/>
                  </a:lnTo>
                  <a:lnTo>
                    <a:pt x="120" y="109"/>
                  </a:lnTo>
                  <a:lnTo>
                    <a:pt x="116" y="110"/>
                  </a:lnTo>
                  <a:lnTo>
                    <a:pt x="112" y="112"/>
                  </a:lnTo>
                  <a:lnTo>
                    <a:pt x="102" y="114"/>
                  </a:lnTo>
                  <a:lnTo>
                    <a:pt x="95" y="118"/>
                  </a:lnTo>
                  <a:lnTo>
                    <a:pt x="89" y="118"/>
                  </a:lnTo>
                  <a:lnTo>
                    <a:pt x="85" y="120"/>
                  </a:lnTo>
                  <a:lnTo>
                    <a:pt x="82" y="120"/>
                  </a:lnTo>
                  <a:lnTo>
                    <a:pt x="78" y="122"/>
                  </a:lnTo>
                  <a:lnTo>
                    <a:pt x="70" y="124"/>
                  </a:lnTo>
                  <a:lnTo>
                    <a:pt x="63" y="128"/>
                  </a:lnTo>
                  <a:lnTo>
                    <a:pt x="57" y="131"/>
                  </a:lnTo>
                  <a:lnTo>
                    <a:pt x="51" y="135"/>
                  </a:lnTo>
                  <a:lnTo>
                    <a:pt x="43" y="137"/>
                  </a:lnTo>
                  <a:lnTo>
                    <a:pt x="40" y="141"/>
                  </a:lnTo>
                  <a:lnTo>
                    <a:pt x="34" y="143"/>
                  </a:lnTo>
                  <a:lnTo>
                    <a:pt x="28" y="145"/>
                  </a:lnTo>
                  <a:lnTo>
                    <a:pt x="24" y="147"/>
                  </a:lnTo>
                  <a:lnTo>
                    <a:pt x="23" y="148"/>
                  </a:lnTo>
                  <a:lnTo>
                    <a:pt x="17" y="150"/>
                  </a:lnTo>
                  <a:lnTo>
                    <a:pt x="17" y="154"/>
                  </a:lnTo>
                  <a:lnTo>
                    <a:pt x="0" y="53"/>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6" name="Freeform 14"/>
            <p:cNvSpPr>
              <a:spLocks/>
            </p:cNvSpPr>
            <p:nvPr/>
          </p:nvSpPr>
          <p:spPr bwMode="auto">
            <a:xfrm>
              <a:off x="2598" y="1850"/>
              <a:ext cx="383" cy="130"/>
            </a:xfrm>
            <a:custGeom>
              <a:avLst/>
              <a:gdLst>
                <a:gd name="T0" fmla="*/ 1 w 765"/>
                <a:gd name="T1" fmla="*/ 7 h 261"/>
                <a:gd name="T2" fmla="*/ 1 w 765"/>
                <a:gd name="T3" fmla="*/ 6 h 261"/>
                <a:gd name="T4" fmla="*/ 2 w 765"/>
                <a:gd name="T5" fmla="*/ 6 h 261"/>
                <a:gd name="T6" fmla="*/ 3 w 765"/>
                <a:gd name="T7" fmla="*/ 6 h 261"/>
                <a:gd name="T8" fmla="*/ 4 w 765"/>
                <a:gd name="T9" fmla="*/ 6 h 261"/>
                <a:gd name="T10" fmla="*/ 5 w 765"/>
                <a:gd name="T11" fmla="*/ 5 h 261"/>
                <a:gd name="T12" fmla="*/ 6 w 765"/>
                <a:gd name="T13" fmla="*/ 5 h 261"/>
                <a:gd name="T14" fmla="*/ 7 w 765"/>
                <a:gd name="T15" fmla="*/ 4 h 261"/>
                <a:gd name="T16" fmla="*/ 8 w 765"/>
                <a:gd name="T17" fmla="*/ 4 h 261"/>
                <a:gd name="T18" fmla="*/ 10 w 765"/>
                <a:gd name="T19" fmla="*/ 3 h 261"/>
                <a:gd name="T20" fmla="*/ 11 w 765"/>
                <a:gd name="T21" fmla="*/ 3 h 261"/>
                <a:gd name="T22" fmla="*/ 12 w 765"/>
                <a:gd name="T23" fmla="*/ 2 h 261"/>
                <a:gd name="T24" fmla="*/ 14 w 765"/>
                <a:gd name="T25" fmla="*/ 2 h 261"/>
                <a:gd name="T26" fmla="*/ 15 w 765"/>
                <a:gd name="T27" fmla="*/ 1 h 261"/>
                <a:gd name="T28" fmla="*/ 16 w 765"/>
                <a:gd name="T29" fmla="*/ 1 h 261"/>
                <a:gd name="T30" fmla="*/ 17 w 765"/>
                <a:gd name="T31" fmla="*/ 0 h 261"/>
                <a:gd name="T32" fmla="*/ 18 w 765"/>
                <a:gd name="T33" fmla="*/ 0 h 261"/>
                <a:gd name="T34" fmla="*/ 18 w 765"/>
                <a:gd name="T35" fmla="*/ 0 h 261"/>
                <a:gd name="T36" fmla="*/ 19 w 765"/>
                <a:gd name="T37" fmla="*/ 0 h 261"/>
                <a:gd name="T38" fmla="*/ 19 w 765"/>
                <a:gd name="T39" fmla="*/ 0 h 261"/>
                <a:gd name="T40" fmla="*/ 20 w 765"/>
                <a:gd name="T41" fmla="*/ 0 h 261"/>
                <a:gd name="T42" fmla="*/ 20 w 765"/>
                <a:gd name="T43" fmla="*/ 0 h 261"/>
                <a:gd name="T44" fmla="*/ 21 w 765"/>
                <a:gd name="T45" fmla="*/ 0 h 261"/>
                <a:gd name="T46" fmla="*/ 21 w 765"/>
                <a:gd name="T47" fmla="*/ 0 h 261"/>
                <a:gd name="T48" fmla="*/ 22 w 765"/>
                <a:gd name="T49" fmla="*/ 0 h 261"/>
                <a:gd name="T50" fmla="*/ 23 w 765"/>
                <a:gd name="T51" fmla="*/ 0 h 261"/>
                <a:gd name="T52" fmla="*/ 23 w 765"/>
                <a:gd name="T53" fmla="*/ 0 h 261"/>
                <a:gd name="T54" fmla="*/ 24 w 765"/>
                <a:gd name="T55" fmla="*/ 0 h 261"/>
                <a:gd name="T56" fmla="*/ 24 w 765"/>
                <a:gd name="T57" fmla="*/ 1 h 261"/>
                <a:gd name="T58" fmla="*/ 24 w 765"/>
                <a:gd name="T59" fmla="*/ 1 h 261"/>
                <a:gd name="T60" fmla="*/ 24 w 765"/>
                <a:gd name="T61" fmla="*/ 1 h 261"/>
                <a:gd name="T62" fmla="*/ 24 w 765"/>
                <a:gd name="T63" fmla="*/ 1 h 261"/>
                <a:gd name="T64" fmla="*/ 23 w 765"/>
                <a:gd name="T65" fmla="*/ 1 h 261"/>
                <a:gd name="T66" fmla="*/ 22 w 765"/>
                <a:gd name="T67" fmla="*/ 2 h 261"/>
                <a:gd name="T68" fmla="*/ 21 w 765"/>
                <a:gd name="T69" fmla="*/ 2 h 261"/>
                <a:gd name="T70" fmla="*/ 21 w 765"/>
                <a:gd name="T71" fmla="*/ 2 h 261"/>
                <a:gd name="T72" fmla="*/ 20 w 765"/>
                <a:gd name="T73" fmla="*/ 3 h 261"/>
                <a:gd name="T74" fmla="*/ 19 w 765"/>
                <a:gd name="T75" fmla="*/ 3 h 261"/>
                <a:gd name="T76" fmla="*/ 18 w 765"/>
                <a:gd name="T77" fmla="*/ 4 h 261"/>
                <a:gd name="T78" fmla="*/ 17 w 765"/>
                <a:gd name="T79" fmla="*/ 4 h 261"/>
                <a:gd name="T80" fmla="*/ 16 w 765"/>
                <a:gd name="T81" fmla="*/ 5 h 261"/>
                <a:gd name="T82" fmla="*/ 15 w 765"/>
                <a:gd name="T83" fmla="*/ 5 h 261"/>
                <a:gd name="T84" fmla="*/ 14 w 765"/>
                <a:gd name="T85" fmla="*/ 6 h 261"/>
                <a:gd name="T86" fmla="*/ 13 w 765"/>
                <a:gd name="T87" fmla="*/ 6 h 261"/>
                <a:gd name="T88" fmla="*/ 12 w 765"/>
                <a:gd name="T89" fmla="*/ 7 h 261"/>
                <a:gd name="T90" fmla="*/ 12 w 765"/>
                <a:gd name="T91" fmla="*/ 7 h 261"/>
                <a:gd name="T92" fmla="*/ 11 w 765"/>
                <a:gd name="T93" fmla="*/ 7 h 261"/>
                <a:gd name="T94" fmla="*/ 11 w 765"/>
                <a:gd name="T95" fmla="*/ 7 h 261"/>
                <a:gd name="T96" fmla="*/ 10 w 765"/>
                <a:gd name="T97" fmla="*/ 8 h 261"/>
                <a:gd name="T98" fmla="*/ 0 w 765"/>
                <a:gd name="T99" fmla="*/ 7 h 2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65" h="261">
                  <a:moveTo>
                    <a:pt x="0" y="234"/>
                  </a:moveTo>
                  <a:lnTo>
                    <a:pt x="3" y="232"/>
                  </a:lnTo>
                  <a:lnTo>
                    <a:pt x="9" y="230"/>
                  </a:lnTo>
                  <a:lnTo>
                    <a:pt x="13" y="228"/>
                  </a:lnTo>
                  <a:lnTo>
                    <a:pt x="19" y="226"/>
                  </a:lnTo>
                  <a:lnTo>
                    <a:pt x="24" y="223"/>
                  </a:lnTo>
                  <a:lnTo>
                    <a:pt x="32" y="221"/>
                  </a:lnTo>
                  <a:lnTo>
                    <a:pt x="38" y="219"/>
                  </a:lnTo>
                  <a:lnTo>
                    <a:pt x="43" y="215"/>
                  </a:lnTo>
                  <a:lnTo>
                    <a:pt x="53" y="211"/>
                  </a:lnTo>
                  <a:lnTo>
                    <a:pt x="60" y="209"/>
                  </a:lnTo>
                  <a:lnTo>
                    <a:pt x="72" y="205"/>
                  </a:lnTo>
                  <a:lnTo>
                    <a:pt x="79" y="202"/>
                  </a:lnTo>
                  <a:lnTo>
                    <a:pt x="91" y="198"/>
                  </a:lnTo>
                  <a:lnTo>
                    <a:pt x="102" y="194"/>
                  </a:lnTo>
                  <a:lnTo>
                    <a:pt x="112" y="190"/>
                  </a:lnTo>
                  <a:lnTo>
                    <a:pt x="123" y="185"/>
                  </a:lnTo>
                  <a:lnTo>
                    <a:pt x="135" y="181"/>
                  </a:lnTo>
                  <a:lnTo>
                    <a:pt x="148" y="177"/>
                  </a:lnTo>
                  <a:lnTo>
                    <a:pt x="159" y="171"/>
                  </a:lnTo>
                  <a:lnTo>
                    <a:pt x="173" y="167"/>
                  </a:lnTo>
                  <a:lnTo>
                    <a:pt x="186" y="162"/>
                  </a:lnTo>
                  <a:lnTo>
                    <a:pt x="199" y="156"/>
                  </a:lnTo>
                  <a:lnTo>
                    <a:pt x="212" y="150"/>
                  </a:lnTo>
                  <a:lnTo>
                    <a:pt x="226" y="145"/>
                  </a:lnTo>
                  <a:lnTo>
                    <a:pt x="239" y="139"/>
                  </a:lnTo>
                  <a:lnTo>
                    <a:pt x="252" y="135"/>
                  </a:lnTo>
                  <a:lnTo>
                    <a:pt x="268" y="131"/>
                  </a:lnTo>
                  <a:lnTo>
                    <a:pt x="281" y="126"/>
                  </a:lnTo>
                  <a:lnTo>
                    <a:pt x="294" y="120"/>
                  </a:lnTo>
                  <a:lnTo>
                    <a:pt x="309" y="114"/>
                  </a:lnTo>
                  <a:lnTo>
                    <a:pt x="323" y="108"/>
                  </a:lnTo>
                  <a:lnTo>
                    <a:pt x="338" y="103"/>
                  </a:lnTo>
                  <a:lnTo>
                    <a:pt x="351" y="97"/>
                  </a:lnTo>
                  <a:lnTo>
                    <a:pt x="364" y="93"/>
                  </a:lnTo>
                  <a:lnTo>
                    <a:pt x="378" y="88"/>
                  </a:lnTo>
                  <a:lnTo>
                    <a:pt x="391" y="82"/>
                  </a:lnTo>
                  <a:lnTo>
                    <a:pt x="404" y="76"/>
                  </a:lnTo>
                  <a:lnTo>
                    <a:pt x="420" y="72"/>
                  </a:lnTo>
                  <a:lnTo>
                    <a:pt x="431" y="67"/>
                  </a:lnTo>
                  <a:lnTo>
                    <a:pt x="444" y="61"/>
                  </a:lnTo>
                  <a:lnTo>
                    <a:pt x="456" y="57"/>
                  </a:lnTo>
                  <a:lnTo>
                    <a:pt x="467" y="53"/>
                  </a:lnTo>
                  <a:lnTo>
                    <a:pt x="478" y="48"/>
                  </a:lnTo>
                  <a:lnTo>
                    <a:pt x="490" y="44"/>
                  </a:lnTo>
                  <a:lnTo>
                    <a:pt x="501" y="40"/>
                  </a:lnTo>
                  <a:lnTo>
                    <a:pt x="513" y="36"/>
                  </a:lnTo>
                  <a:lnTo>
                    <a:pt x="522" y="31"/>
                  </a:lnTo>
                  <a:lnTo>
                    <a:pt x="532" y="29"/>
                  </a:lnTo>
                  <a:lnTo>
                    <a:pt x="541" y="23"/>
                  </a:lnTo>
                  <a:lnTo>
                    <a:pt x="551" y="21"/>
                  </a:lnTo>
                  <a:lnTo>
                    <a:pt x="558" y="17"/>
                  </a:lnTo>
                  <a:lnTo>
                    <a:pt x="566" y="15"/>
                  </a:lnTo>
                  <a:lnTo>
                    <a:pt x="574" y="13"/>
                  </a:lnTo>
                  <a:lnTo>
                    <a:pt x="581" y="10"/>
                  </a:lnTo>
                  <a:lnTo>
                    <a:pt x="585" y="8"/>
                  </a:lnTo>
                  <a:lnTo>
                    <a:pt x="591" y="6"/>
                  </a:lnTo>
                  <a:lnTo>
                    <a:pt x="594" y="4"/>
                  </a:lnTo>
                  <a:lnTo>
                    <a:pt x="600" y="2"/>
                  </a:lnTo>
                  <a:lnTo>
                    <a:pt x="604" y="0"/>
                  </a:lnTo>
                  <a:lnTo>
                    <a:pt x="606" y="0"/>
                  </a:lnTo>
                  <a:lnTo>
                    <a:pt x="613" y="2"/>
                  </a:lnTo>
                  <a:lnTo>
                    <a:pt x="615" y="2"/>
                  </a:lnTo>
                  <a:lnTo>
                    <a:pt x="621" y="2"/>
                  </a:lnTo>
                  <a:lnTo>
                    <a:pt x="625" y="4"/>
                  </a:lnTo>
                  <a:lnTo>
                    <a:pt x="632" y="6"/>
                  </a:lnTo>
                  <a:lnTo>
                    <a:pt x="636" y="6"/>
                  </a:lnTo>
                  <a:lnTo>
                    <a:pt x="644" y="8"/>
                  </a:lnTo>
                  <a:lnTo>
                    <a:pt x="650" y="8"/>
                  </a:lnTo>
                  <a:lnTo>
                    <a:pt x="659" y="10"/>
                  </a:lnTo>
                  <a:lnTo>
                    <a:pt x="665" y="10"/>
                  </a:lnTo>
                  <a:lnTo>
                    <a:pt x="672" y="13"/>
                  </a:lnTo>
                  <a:lnTo>
                    <a:pt x="680" y="13"/>
                  </a:lnTo>
                  <a:lnTo>
                    <a:pt x="688" y="17"/>
                  </a:lnTo>
                  <a:lnTo>
                    <a:pt x="695" y="17"/>
                  </a:lnTo>
                  <a:lnTo>
                    <a:pt x="703" y="19"/>
                  </a:lnTo>
                  <a:lnTo>
                    <a:pt x="710" y="21"/>
                  </a:lnTo>
                  <a:lnTo>
                    <a:pt x="718" y="21"/>
                  </a:lnTo>
                  <a:lnTo>
                    <a:pt x="726" y="23"/>
                  </a:lnTo>
                  <a:lnTo>
                    <a:pt x="731" y="25"/>
                  </a:lnTo>
                  <a:lnTo>
                    <a:pt x="737" y="27"/>
                  </a:lnTo>
                  <a:lnTo>
                    <a:pt x="743" y="29"/>
                  </a:lnTo>
                  <a:lnTo>
                    <a:pt x="748" y="29"/>
                  </a:lnTo>
                  <a:lnTo>
                    <a:pt x="752" y="31"/>
                  </a:lnTo>
                  <a:lnTo>
                    <a:pt x="756" y="31"/>
                  </a:lnTo>
                  <a:lnTo>
                    <a:pt x="762" y="32"/>
                  </a:lnTo>
                  <a:lnTo>
                    <a:pt x="764" y="32"/>
                  </a:lnTo>
                  <a:lnTo>
                    <a:pt x="765" y="34"/>
                  </a:lnTo>
                  <a:lnTo>
                    <a:pt x="764" y="34"/>
                  </a:lnTo>
                  <a:lnTo>
                    <a:pt x="758" y="36"/>
                  </a:lnTo>
                  <a:lnTo>
                    <a:pt x="754" y="38"/>
                  </a:lnTo>
                  <a:lnTo>
                    <a:pt x="752" y="40"/>
                  </a:lnTo>
                  <a:lnTo>
                    <a:pt x="746" y="42"/>
                  </a:lnTo>
                  <a:lnTo>
                    <a:pt x="743" y="44"/>
                  </a:lnTo>
                  <a:lnTo>
                    <a:pt x="737" y="46"/>
                  </a:lnTo>
                  <a:lnTo>
                    <a:pt x="731" y="50"/>
                  </a:lnTo>
                  <a:lnTo>
                    <a:pt x="726" y="53"/>
                  </a:lnTo>
                  <a:lnTo>
                    <a:pt x="718" y="55"/>
                  </a:lnTo>
                  <a:lnTo>
                    <a:pt x="712" y="57"/>
                  </a:lnTo>
                  <a:lnTo>
                    <a:pt x="705" y="61"/>
                  </a:lnTo>
                  <a:lnTo>
                    <a:pt x="697" y="67"/>
                  </a:lnTo>
                  <a:lnTo>
                    <a:pt x="691" y="70"/>
                  </a:lnTo>
                  <a:lnTo>
                    <a:pt x="680" y="74"/>
                  </a:lnTo>
                  <a:lnTo>
                    <a:pt x="672" y="78"/>
                  </a:lnTo>
                  <a:lnTo>
                    <a:pt x="663" y="84"/>
                  </a:lnTo>
                  <a:lnTo>
                    <a:pt x="655" y="88"/>
                  </a:lnTo>
                  <a:lnTo>
                    <a:pt x="644" y="91"/>
                  </a:lnTo>
                  <a:lnTo>
                    <a:pt x="636" y="97"/>
                  </a:lnTo>
                  <a:lnTo>
                    <a:pt x="627" y="101"/>
                  </a:lnTo>
                  <a:lnTo>
                    <a:pt x="617" y="107"/>
                  </a:lnTo>
                  <a:lnTo>
                    <a:pt x="606" y="112"/>
                  </a:lnTo>
                  <a:lnTo>
                    <a:pt x="596" y="116"/>
                  </a:lnTo>
                  <a:lnTo>
                    <a:pt x="585" y="122"/>
                  </a:lnTo>
                  <a:lnTo>
                    <a:pt x="575" y="127"/>
                  </a:lnTo>
                  <a:lnTo>
                    <a:pt x="566" y="131"/>
                  </a:lnTo>
                  <a:lnTo>
                    <a:pt x="554" y="137"/>
                  </a:lnTo>
                  <a:lnTo>
                    <a:pt x="545" y="143"/>
                  </a:lnTo>
                  <a:lnTo>
                    <a:pt x="535" y="148"/>
                  </a:lnTo>
                  <a:lnTo>
                    <a:pt x="524" y="152"/>
                  </a:lnTo>
                  <a:lnTo>
                    <a:pt x="513" y="158"/>
                  </a:lnTo>
                  <a:lnTo>
                    <a:pt x="503" y="164"/>
                  </a:lnTo>
                  <a:lnTo>
                    <a:pt x="492" y="169"/>
                  </a:lnTo>
                  <a:lnTo>
                    <a:pt x="482" y="173"/>
                  </a:lnTo>
                  <a:lnTo>
                    <a:pt x="471" y="179"/>
                  </a:lnTo>
                  <a:lnTo>
                    <a:pt x="461" y="185"/>
                  </a:lnTo>
                  <a:lnTo>
                    <a:pt x="452" y="190"/>
                  </a:lnTo>
                  <a:lnTo>
                    <a:pt x="442" y="194"/>
                  </a:lnTo>
                  <a:lnTo>
                    <a:pt x="431" y="198"/>
                  </a:lnTo>
                  <a:lnTo>
                    <a:pt x="421" y="204"/>
                  </a:lnTo>
                  <a:lnTo>
                    <a:pt x="414" y="207"/>
                  </a:lnTo>
                  <a:lnTo>
                    <a:pt x="404" y="211"/>
                  </a:lnTo>
                  <a:lnTo>
                    <a:pt x="397" y="217"/>
                  </a:lnTo>
                  <a:lnTo>
                    <a:pt x="387" y="221"/>
                  </a:lnTo>
                  <a:lnTo>
                    <a:pt x="382" y="226"/>
                  </a:lnTo>
                  <a:lnTo>
                    <a:pt x="372" y="228"/>
                  </a:lnTo>
                  <a:lnTo>
                    <a:pt x="364" y="232"/>
                  </a:lnTo>
                  <a:lnTo>
                    <a:pt x="359" y="236"/>
                  </a:lnTo>
                  <a:lnTo>
                    <a:pt x="353" y="240"/>
                  </a:lnTo>
                  <a:lnTo>
                    <a:pt x="345" y="242"/>
                  </a:lnTo>
                  <a:lnTo>
                    <a:pt x="340" y="245"/>
                  </a:lnTo>
                  <a:lnTo>
                    <a:pt x="334" y="249"/>
                  </a:lnTo>
                  <a:lnTo>
                    <a:pt x="330" y="251"/>
                  </a:lnTo>
                  <a:lnTo>
                    <a:pt x="326" y="253"/>
                  </a:lnTo>
                  <a:lnTo>
                    <a:pt x="323" y="255"/>
                  </a:lnTo>
                  <a:lnTo>
                    <a:pt x="319" y="257"/>
                  </a:lnTo>
                  <a:lnTo>
                    <a:pt x="317" y="257"/>
                  </a:lnTo>
                  <a:lnTo>
                    <a:pt x="313" y="261"/>
                  </a:lnTo>
                  <a:lnTo>
                    <a:pt x="311" y="261"/>
                  </a:lnTo>
                  <a:lnTo>
                    <a:pt x="0" y="23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7" name="Freeform 15"/>
            <p:cNvSpPr>
              <a:spLocks/>
            </p:cNvSpPr>
            <p:nvPr/>
          </p:nvSpPr>
          <p:spPr bwMode="auto">
            <a:xfrm>
              <a:off x="2630" y="2073"/>
              <a:ext cx="99" cy="202"/>
            </a:xfrm>
            <a:custGeom>
              <a:avLst/>
              <a:gdLst>
                <a:gd name="T0" fmla="*/ 2 w 198"/>
                <a:gd name="T1" fmla="*/ 2 h 403"/>
                <a:gd name="T2" fmla="*/ 2 w 198"/>
                <a:gd name="T3" fmla="*/ 2 h 403"/>
                <a:gd name="T4" fmla="*/ 3 w 198"/>
                <a:gd name="T5" fmla="*/ 3 h 403"/>
                <a:gd name="T6" fmla="*/ 3 w 198"/>
                <a:gd name="T7" fmla="*/ 3 h 403"/>
                <a:gd name="T8" fmla="*/ 3 w 198"/>
                <a:gd name="T9" fmla="*/ 4 h 403"/>
                <a:gd name="T10" fmla="*/ 4 w 198"/>
                <a:gd name="T11" fmla="*/ 4 h 403"/>
                <a:gd name="T12" fmla="*/ 4 w 198"/>
                <a:gd name="T13" fmla="*/ 5 h 403"/>
                <a:gd name="T14" fmla="*/ 4 w 198"/>
                <a:gd name="T15" fmla="*/ 6 h 403"/>
                <a:gd name="T16" fmla="*/ 4 w 198"/>
                <a:gd name="T17" fmla="*/ 6 h 403"/>
                <a:gd name="T18" fmla="*/ 4 w 198"/>
                <a:gd name="T19" fmla="*/ 7 h 403"/>
                <a:gd name="T20" fmla="*/ 4 w 198"/>
                <a:gd name="T21" fmla="*/ 7 h 403"/>
                <a:gd name="T22" fmla="*/ 4 w 198"/>
                <a:gd name="T23" fmla="*/ 8 h 403"/>
                <a:gd name="T24" fmla="*/ 4 w 198"/>
                <a:gd name="T25" fmla="*/ 8 h 403"/>
                <a:gd name="T26" fmla="*/ 4 w 198"/>
                <a:gd name="T27" fmla="*/ 9 h 403"/>
                <a:gd name="T28" fmla="*/ 4 w 198"/>
                <a:gd name="T29" fmla="*/ 9 h 403"/>
                <a:gd name="T30" fmla="*/ 3 w 198"/>
                <a:gd name="T31" fmla="*/ 10 h 403"/>
                <a:gd name="T32" fmla="*/ 3 w 198"/>
                <a:gd name="T33" fmla="*/ 10 h 403"/>
                <a:gd name="T34" fmla="*/ 3 w 198"/>
                <a:gd name="T35" fmla="*/ 11 h 403"/>
                <a:gd name="T36" fmla="*/ 2 w 198"/>
                <a:gd name="T37" fmla="*/ 11 h 403"/>
                <a:gd name="T38" fmla="*/ 2 w 198"/>
                <a:gd name="T39" fmla="*/ 12 h 403"/>
                <a:gd name="T40" fmla="*/ 1 w 198"/>
                <a:gd name="T41" fmla="*/ 12 h 403"/>
                <a:gd name="T42" fmla="*/ 1 w 198"/>
                <a:gd name="T43" fmla="*/ 12 h 403"/>
                <a:gd name="T44" fmla="*/ 1 w 198"/>
                <a:gd name="T45" fmla="*/ 12 h 403"/>
                <a:gd name="T46" fmla="*/ 2 w 198"/>
                <a:gd name="T47" fmla="*/ 12 h 403"/>
                <a:gd name="T48" fmla="*/ 2 w 198"/>
                <a:gd name="T49" fmla="*/ 13 h 403"/>
                <a:gd name="T50" fmla="*/ 3 w 198"/>
                <a:gd name="T51" fmla="*/ 13 h 403"/>
                <a:gd name="T52" fmla="*/ 4 w 198"/>
                <a:gd name="T53" fmla="*/ 13 h 403"/>
                <a:gd name="T54" fmla="*/ 4 w 198"/>
                <a:gd name="T55" fmla="*/ 13 h 403"/>
                <a:gd name="T56" fmla="*/ 5 w 198"/>
                <a:gd name="T57" fmla="*/ 13 h 403"/>
                <a:gd name="T58" fmla="*/ 6 w 198"/>
                <a:gd name="T59" fmla="*/ 13 h 403"/>
                <a:gd name="T60" fmla="*/ 6 w 198"/>
                <a:gd name="T61" fmla="*/ 13 h 403"/>
                <a:gd name="T62" fmla="*/ 7 w 198"/>
                <a:gd name="T63" fmla="*/ 13 h 403"/>
                <a:gd name="T64" fmla="*/ 6 w 198"/>
                <a:gd name="T65" fmla="*/ 2 h 403"/>
                <a:gd name="T66" fmla="*/ 5 w 198"/>
                <a:gd name="T67" fmla="*/ 2 h 403"/>
                <a:gd name="T68" fmla="*/ 5 w 198"/>
                <a:gd name="T69" fmla="*/ 1 h 403"/>
                <a:gd name="T70" fmla="*/ 4 w 198"/>
                <a:gd name="T71" fmla="*/ 1 h 403"/>
                <a:gd name="T72" fmla="*/ 3 w 198"/>
                <a:gd name="T73" fmla="*/ 1 h 403"/>
                <a:gd name="T74" fmla="*/ 3 w 198"/>
                <a:gd name="T75" fmla="*/ 1 h 403"/>
                <a:gd name="T76" fmla="*/ 2 w 198"/>
                <a:gd name="T77" fmla="*/ 1 h 403"/>
                <a:gd name="T78" fmla="*/ 2 w 198"/>
                <a:gd name="T79" fmla="*/ 1 h 403"/>
                <a:gd name="T80" fmla="*/ 1 w 198"/>
                <a:gd name="T81" fmla="*/ 1 h 403"/>
                <a:gd name="T82" fmla="*/ 1 w 198"/>
                <a:gd name="T83" fmla="*/ 0 h 403"/>
                <a:gd name="T84" fmla="*/ 2 w 198"/>
                <a:gd name="T85" fmla="*/ 1 h 4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8" h="403">
                  <a:moveTo>
                    <a:pt x="36" y="28"/>
                  </a:moveTo>
                  <a:lnTo>
                    <a:pt x="44" y="34"/>
                  </a:lnTo>
                  <a:lnTo>
                    <a:pt x="53" y="42"/>
                  </a:lnTo>
                  <a:lnTo>
                    <a:pt x="55" y="46"/>
                  </a:lnTo>
                  <a:lnTo>
                    <a:pt x="61" y="49"/>
                  </a:lnTo>
                  <a:lnTo>
                    <a:pt x="63" y="53"/>
                  </a:lnTo>
                  <a:lnTo>
                    <a:pt x="69" y="59"/>
                  </a:lnTo>
                  <a:lnTo>
                    <a:pt x="71" y="63"/>
                  </a:lnTo>
                  <a:lnTo>
                    <a:pt x="74" y="68"/>
                  </a:lnTo>
                  <a:lnTo>
                    <a:pt x="78" y="72"/>
                  </a:lnTo>
                  <a:lnTo>
                    <a:pt x="82" y="78"/>
                  </a:lnTo>
                  <a:lnTo>
                    <a:pt x="86" y="84"/>
                  </a:lnTo>
                  <a:lnTo>
                    <a:pt x="88" y="87"/>
                  </a:lnTo>
                  <a:lnTo>
                    <a:pt x="91" y="93"/>
                  </a:lnTo>
                  <a:lnTo>
                    <a:pt x="93" y="101"/>
                  </a:lnTo>
                  <a:lnTo>
                    <a:pt x="95" y="106"/>
                  </a:lnTo>
                  <a:lnTo>
                    <a:pt x="97" y="112"/>
                  </a:lnTo>
                  <a:lnTo>
                    <a:pt x="101" y="120"/>
                  </a:lnTo>
                  <a:lnTo>
                    <a:pt x="103" y="127"/>
                  </a:lnTo>
                  <a:lnTo>
                    <a:pt x="105" y="133"/>
                  </a:lnTo>
                  <a:lnTo>
                    <a:pt x="107" y="141"/>
                  </a:lnTo>
                  <a:lnTo>
                    <a:pt x="107" y="148"/>
                  </a:lnTo>
                  <a:lnTo>
                    <a:pt x="109" y="156"/>
                  </a:lnTo>
                  <a:lnTo>
                    <a:pt x="110" y="165"/>
                  </a:lnTo>
                  <a:lnTo>
                    <a:pt x="110" y="173"/>
                  </a:lnTo>
                  <a:lnTo>
                    <a:pt x="110" y="179"/>
                  </a:lnTo>
                  <a:lnTo>
                    <a:pt x="110" y="183"/>
                  </a:lnTo>
                  <a:lnTo>
                    <a:pt x="110" y="186"/>
                  </a:lnTo>
                  <a:lnTo>
                    <a:pt x="112" y="192"/>
                  </a:lnTo>
                  <a:lnTo>
                    <a:pt x="112" y="196"/>
                  </a:lnTo>
                  <a:lnTo>
                    <a:pt x="112" y="202"/>
                  </a:lnTo>
                  <a:lnTo>
                    <a:pt x="112" y="207"/>
                  </a:lnTo>
                  <a:lnTo>
                    <a:pt x="112" y="211"/>
                  </a:lnTo>
                  <a:lnTo>
                    <a:pt x="112" y="217"/>
                  </a:lnTo>
                  <a:lnTo>
                    <a:pt x="112" y="222"/>
                  </a:lnTo>
                  <a:lnTo>
                    <a:pt x="112" y="226"/>
                  </a:lnTo>
                  <a:lnTo>
                    <a:pt x="112" y="234"/>
                  </a:lnTo>
                  <a:lnTo>
                    <a:pt x="110" y="238"/>
                  </a:lnTo>
                  <a:lnTo>
                    <a:pt x="110" y="245"/>
                  </a:lnTo>
                  <a:lnTo>
                    <a:pt x="109" y="249"/>
                  </a:lnTo>
                  <a:lnTo>
                    <a:pt x="109" y="255"/>
                  </a:lnTo>
                  <a:lnTo>
                    <a:pt x="107" y="259"/>
                  </a:lnTo>
                  <a:lnTo>
                    <a:pt x="107" y="262"/>
                  </a:lnTo>
                  <a:lnTo>
                    <a:pt x="105" y="266"/>
                  </a:lnTo>
                  <a:lnTo>
                    <a:pt x="105" y="270"/>
                  </a:lnTo>
                  <a:lnTo>
                    <a:pt x="101" y="279"/>
                  </a:lnTo>
                  <a:lnTo>
                    <a:pt x="97" y="289"/>
                  </a:lnTo>
                  <a:lnTo>
                    <a:pt x="93" y="297"/>
                  </a:lnTo>
                  <a:lnTo>
                    <a:pt x="90" y="302"/>
                  </a:lnTo>
                  <a:lnTo>
                    <a:pt x="86" y="310"/>
                  </a:lnTo>
                  <a:lnTo>
                    <a:pt x="82" y="316"/>
                  </a:lnTo>
                  <a:lnTo>
                    <a:pt x="78" y="321"/>
                  </a:lnTo>
                  <a:lnTo>
                    <a:pt x="72" y="327"/>
                  </a:lnTo>
                  <a:lnTo>
                    <a:pt x="69" y="333"/>
                  </a:lnTo>
                  <a:lnTo>
                    <a:pt x="65" y="338"/>
                  </a:lnTo>
                  <a:lnTo>
                    <a:pt x="61" y="342"/>
                  </a:lnTo>
                  <a:lnTo>
                    <a:pt x="55" y="346"/>
                  </a:lnTo>
                  <a:lnTo>
                    <a:pt x="52" y="350"/>
                  </a:lnTo>
                  <a:lnTo>
                    <a:pt x="48" y="354"/>
                  </a:lnTo>
                  <a:lnTo>
                    <a:pt x="42" y="357"/>
                  </a:lnTo>
                  <a:lnTo>
                    <a:pt x="38" y="359"/>
                  </a:lnTo>
                  <a:lnTo>
                    <a:pt x="31" y="363"/>
                  </a:lnTo>
                  <a:lnTo>
                    <a:pt x="25" y="371"/>
                  </a:lnTo>
                  <a:lnTo>
                    <a:pt x="19" y="373"/>
                  </a:lnTo>
                  <a:lnTo>
                    <a:pt x="17" y="375"/>
                  </a:lnTo>
                  <a:lnTo>
                    <a:pt x="15" y="376"/>
                  </a:lnTo>
                  <a:lnTo>
                    <a:pt x="17" y="378"/>
                  </a:lnTo>
                  <a:lnTo>
                    <a:pt x="19" y="378"/>
                  </a:lnTo>
                  <a:lnTo>
                    <a:pt x="27" y="380"/>
                  </a:lnTo>
                  <a:lnTo>
                    <a:pt x="31" y="380"/>
                  </a:lnTo>
                  <a:lnTo>
                    <a:pt x="36" y="380"/>
                  </a:lnTo>
                  <a:lnTo>
                    <a:pt x="42" y="382"/>
                  </a:lnTo>
                  <a:lnTo>
                    <a:pt x="50" y="384"/>
                  </a:lnTo>
                  <a:lnTo>
                    <a:pt x="55" y="384"/>
                  </a:lnTo>
                  <a:lnTo>
                    <a:pt x="63" y="386"/>
                  </a:lnTo>
                  <a:lnTo>
                    <a:pt x="71" y="386"/>
                  </a:lnTo>
                  <a:lnTo>
                    <a:pt x="78" y="388"/>
                  </a:lnTo>
                  <a:lnTo>
                    <a:pt x="86" y="388"/>
                  </a:lnTo>
                  <a:lnTo>
                    <a:pt x="93" y="390"/>
                  </a:lnTo>
                  <a:lnTo>
                    <a:pt x="97" y="390"/>
                  </a:lnTo>
                  <a:lnTo>
                    <a:pt x="103" y="392"/>
                  </a:lnTo>
                  <a:lnTo>
                    <a:pt x="107" y="392"/>
                  </a:lnTo>
                  <a:lnTo>
                    <a:pt x="112" y="392"/>
                  </a:lnTo>
                  <a:lnTo>
                    <a:pt x="120" y="394"/>
                  </a:lnTo>
                  <a:lnTo>
                    <a:pt x="128" y="394"/>
                  </a:lnTo>
                  <a:lnTo>
                    <a:pt x="133" y="395"/>
                  </a:lnTo>
                  <a:lnTo>
                    <a:pt x="143" y="395"/>
                  </a:lnTo>
                  <a:lnTo>
                    <a:pt x="150" y="395"/>
                  </a:lnTo>
                  <a:lnTo>
                    <a:pt x="156" y="397"/>
                  </a:lnTo>
                  <a:lnTo>
                    <a:pt x="164" y="399"/>
                  </a:lnTo>
                  <a:lnTo>
                    <a:pt x="171" y="399"/>
                  </a:lnTo>
                  <a:lnTo>
                    <a:pt x="175" y="399"/>
                  </a:lnTo>
                  <a:lnTo>
                    <a:pt x="181" y="401"/>
                  </a:lnTo>
                  <a:lnTo>
                    <a:pt x="185" y="401"/>
                  </a:lnTo>
                  <a:lnTo>
                    <a:pt x="190" y="403"/>
                  </a:lnTo>
                  <a:lnTo>
                    <a:pt x="196" y="403"/>
                  </a:lnTo>
                  <a:lnTo>
                    <a:pt x="198" y="403"/>
                  </a:lnTo>
                  <a:lnTo>
                    <a:pt x="183" y="42"/>
                  </a:lnTo>
                  <a:lnTo>
                    <a:pt x="177" y="38"/>
                  </a:lnTo>
                  <a:lnTo>
                    <a:pt x="171" y="36"/>
                  </a:lnTo>
                  <a:lnTo>
                    <a:pt x="166" y="36"/>
                  </a:lnTo>
                  <a:lnTo>
                    <a:pt x="160" y="34"/>
                  </a:lnTo>
                  <a:lnTo>
                    <a:pt x="152" y="32"/>
                  </a:lnTo>
                  <a:lnTo>
                    <a:pt x="148" y="30"/>
                  </a:lnTo>
                  <a:lnTo>
                    <a:pt x="141" y="28"/>
                  </a:lnTo>
                  <a:lnTo>
                    <a:pt x="133" y="28"/>
                  </a:lnTo>
                  <a:lnTo>
                    <a:pt x="126" y="27"/>
                  </a:lnTo>
                  <a:lnTo>
                    <a:pt x="118" y="25"/>
                  </a:lnTo>
                  <a:lnTo>
                    <a:pt x="110" y="23"/>
                  </a:lnTo>
                  <a:lnTo>
                    <a:pt x="103" y="21"/>
                  </a:lnTo>
                  <a:lnTo>
                    <a:pt x="93" y="19"/>
                  </a:lnTo>
                  <a:lnTo>
                    <a:pt x="86" y="17"/>
                  </a:lnTo>
                  <a:lnTo>
                    <a:pt x="82" y="15"/>
                  </a:lnTo>
                  <a:lnTo>
                    <a:pt x="78" y="15"/>
                  </a:lnTo>
                  <a:lnTo>
                    <a:pt x="72" y="13"/>
                  </a:lnTo>
                  <a:lnTo>
                    <a:pt x="71" y="13"/>
                  </a:lnTo>
                  <a:lnTo>
                    <a:pt x="61" y="11"/>
                  </a:lnTo>
                  <a:lnTo>
                    <a:pt x="53" y="9"/>
                  </a:lnTo>
                  <a:lnTo>
                    <a:pt x="46" y="8"/>
                  </a:lnTo>
                  <a:lnTo>
                    <a:pt x="38" y="8"/>
                  </a:lnTo>
                  <a:lnTo>
                    <a:pt x="31" y="6"/>
                  </a:lnTo>
                  <a:lnTo>
                    <a:pt x="27" y="4"/>
                  </a:lnTo>
                  <a:lnTo>
                    <a:pt x="19" y="2"/>
                  </a:lnTo>
                  <a:lnTo>
                    <a:pt x="14" y="2"/>
                  </a:lnTo>
                  <a:lnTo>
                    <a:pt x="10" y="0"/>
                  </a:lnTo>
                  <a:lnTo>
                    <a:pt x="8" y="0"/>
                  </a:lnTo>
                  <a:lnTo>
                    <a:pt x="2" y="0"/>
                  </a:lnTo>
                  <a:lnTo>
                    <a:pt x="0" y="0"/>
                  </a:lnTo>
                  <a:lnTo>
                    <a:pt x="36" y="2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8" name="Freeform 16"/>
            <p:cNvSpPr>
              <a:spLocks/>
            </p:cNvSpPr>
            <p:nvPr/>
          </p:nvSpPr>
          <p:spPr bwMode="auto">
            <a:xfrm>
              <a:off x="2790" y="1875"/>
              <a:ext cx="340" cy="413"/>
            </a:xfrm>
            <a:custGeom>
              <a:avLst/>
              <a:gdLst>
                <a:gd name="T0" fmla="*/ 0 w 681"/>
                <a:gd name="T1" fmla="*/ 11 h 827"/>
                <a:gd name="T2" fmla="*/ 0 w 681"/>
                <a:gd name="T3" fmla="*/ 11 h 827"/>
                <a:gd name="T4" fmla="*/ 0 w 681"/>
                <a:gd name="T5" fmla="*/ 11 h 827"/>
                <a:gd name="T6" fmla="*/ 0 w 681"/>
                <a:gd name="T7" fmla="*/ 11 h 827"/>
                <a:gd name="T8" fmla="*/ 0 w 681"/>
                <a:gd name="T9" fmla="*/ 12 h 827"/>
                <a:gd name="T10" fmla="*/ 0 w 681"/>
                <a:gd name="T11" fmla="*/ 12 h 827"/>
                <a:gd name="T12" fmla="*/ 0 w 681"/>
                <a:gd name="T13" fmla="*/ 12 h 827"/>
                <a:gd name="T14" fmla="*/ 0 w 681"/>
                <a:gd name="T15" fmla="*/ 12 h 827"/>
                <a:gd name="T16" fmla="*/ 0 w 681"/>
                <a:gd name="T17" fmla="*/ 12 h 827"/>
                <a:gd name="T18" fmla="*/ 0 w 681"/>
                <a:gd name="T19" fmla="*/ 12 h 827"/>
                <a:gd name="T20" fmla="*/ 0 w 681"/>
                <a:gd name="T21" fmla="*/ 13 h 827"/>
                <a:gd name="T22" fmla="*/ 0 w 681"/>
                <a:gd name="T23" fmla="*/ 13 h 827"/>
                <a:gd name="T24" fmla="*/ 0 w 681"/>
                <a:gd name="T25" fmla="*/ 13 h 827"/>
                <a:gd name="T26" fmla="*/ 0 w 681"/>
                <a:gd name="T27" fmla="*/ 13 h 827"/>
                <a:gd name="T28" fmla="*/ 0 w 681"/>
                <a:gd name="T29" fmla="*/ 14 h 827"/>
                <a:gd name="T30" fmla="*/ 0 w 681"/>
                <a:gd name="T31" fmla="*/ 14 h 827"/>
                <a:gd name="T32" fmla="*/ 0 w 681"/>
                <a:gd name="T33" fmla="*/ 14 h 827"/>
                <a:gd name="T34" fmla="*/ 0 w 681"/>
                <a:gd name="T35" fmla="*/ 15 h 827"/>
                <a:gd name="T36" fmla="*/ 0 w 681"/>
                <a:gd name="T37" fmla="*/ 15 h 827"/>
                <a:gd name="T38" fmla="*/ 0 w 681"/>
                <a:gd name="T39" fmla="*/ 15 h 827"/>
                <a:gd name="T40" fmla="*/ 0 w 681"/>
                <a:gd name="T41" fmla="*/ 15 h 827"/>
                <a:gd name="T42" fmla="*/ 0 w 681"/>
                <a:gd name="T43" fmla="*/ 16 h 827"/>
                <a:gd name="T44" fmla="*/ 0 w 681"/>
                <a:gd name="T45" fmla="*/ 16 h 827"/>
                <a:gd name="T46" fmla="*/ 0 w 681"/>
                <a:gd name="T47" fmla="*/ 16 h 827"/>
                <a:gd name="T48" fmla="*/ 0 w 681"/>
                <a:gd name="T49" fmla="*/ 17 h 827"/>
                <a:gd name="T50" fmla="*/ 0 w 681"/>
                <a:gd name="T51" fmla="*/ 17 h 827"/>
                <a:gd name="T52" fmla="*/ 0 w 681"/>
                <a:gd name="T53" fmla="*/ 17 h 827"/>
                <a:gd name="T54" fmla="*/ 0 w 681"/>
                <a:gd name="T55" fmla="*/ 18 h 827"/>
                <a:gd name="T56" fmla="*/ 0 w 681"/>
                <a:gd name="T57" fmla="*/ 18 h 827"/>
                <a:gd name="T58" fmla="*/ 0 w 681"/>
                <a:gd name="T59" fmla="*/ 18 h 827"/>
                <a:gd name="T60" fmla="*/ 0 w 681"/>
                <a:gd name="T61" fmla="*/ 19 h 827"/>
                <a:gd name="T62" fmla="*/ 0 w 681"/>
                <a:gd name="T63" fmla="*/ 19 h 827"/>
                <a:gd name="T64" fmla="*/ 0 w 681"/>
                <a:gd name="T65" fmla="*/ 19 h 827"/>
                <a:gd name="T66" fmla="*/ 0 w 681"/>
                <a:gd name="T67" fmla="*/ 20 h 827"/>
                <a:gd name="T68" fmla="*/ 0 w 681"/>
                <a:gd name="T69" fmla="*/ 20 h 827"/>
                <a:gd name="T70" fmla="*/ 0 w 681"/>
                <a:gd name="T71" fmla="*/ 20 h 827"/>
                <a:gd name="T72" fmla="*/ 0 w 681"/>
                <a:gd name="T73" fmla="*/ 20 h 827"/>
                <a:gd name="T74" fmla="*/ 0 w 681"/>
                <a:gd name="T75" fmla="*/ 21 h 827"/>
                <a:gd name="T76" fmla="*/ 0 w 681"/>
                <a:gd name="T77" fmla="*/ 21 h 827"/>
                <a:gd name="T78" fmla="*/ 0 w 681"/>
                <a:gd name="T79" fmla="*/ 21 h 827"/>
                <a:gd name="T80" fmla="*/ 0 w 681"/>
                <a:gd name="T81" fmla="*/ 22 h 827"/>
                <a:gd name="T82" fmla="*/ 0 w 681"/>
                <a:gd name="T83" fmla="*/ 22 h 827"/>
                <a:gd name="T84" fmla="*/ 0 w 681"/>
                <a:gd name="T85" fmla="*/ 22 h 827"/>
                <a:gd name="T86" fmla="*/ 0 w 681"/>
                <a:gd name="T87" fmla="*/ 22 h 827"/>
                <a:gd name="T88" fmla="*/ 0 w 681"/>
                <a:gd name="T89" fmla="*/ 23 h 827"/>
                <a:gd name="T90" fmla="*/ 0 w 681"/>
                <a:gd name="T91" fmla="*/ 23 h 827"/>
                <a:gd name="T92" fmla="*/ 0 w 681"/>
                <a:gd name="T93" fmla="*/ 23 h 827"/>
                <a:gd name="T94" fmla="*/ 0 w 681"/>
                <a:gd name="T95" fmla="*/ 24 h 827"/>
                <a:gd name="T96" fmla="*/ 0 w 681"/>
                <a:gd name="T97" fmla="*/ 24 h 827"/>
                <a:gd name="T98" fmla="*/ 0 w 681"/>
                <a:gd name="T99" fmla="*/ 24 h 827"/>
                <a:gd name="T100" fmla="*/ 0 w 681"/>
                <a:gd name="T101" fmla="*/ 24 h 827"/>
                <a:gd name="T102" fmla="*/ 0 w 681"/>
                <a:gd name="T103" fmla="*/ 24 h 827"/>
                <a:gd name="T104" fmla="*/ 0 w 681"/>
                <a:gd name="T105" fmla="*/ 24 h 827"/>
                <a:gd name="T106" fmla="*/ 0 w 681"/>
                <a:gd name="T107" fmla="*/ 25 h 827"/>
                <a:gd name="T108" fmla="*/ 0 w 681"/>
                <a:gd name="T109" fmla="*/ 25 h 827"/>
                <a:gd name="T110" fmla="*/ 0 w 681"/>
                <a:gd name="T111" fmla="*/ 25 h 827"/>
                <a:gd name="T112" fmla="*/ 0 w 681"/>
                <a:gd name="T113" fmla="*/ 25 h 827"/>
                <a:gd name="T114" fmla="*/ 0 w 681"/>
                <a:gd name="T115" fmla="*/ 25 h 827"/>
                <a:gd name="T116" fmla="*/ 0 w 681"/>
                <a:gd name="T117" fmla="*/ 25 h 827"/>
                <a:gd name="T118" fmla="*/ 21 w 681"/>
                <a:gd name="T119" fmla="*/ 11 h 827"/>
                <a:gd name="T120" fmla="*/ 20 w 681"/>
                <a:gd name="T121" fmla="*/ 0 h 827"/>
                <a:gd name="T122" fmla="*/ 0 w 681"/>
                <a:gd name="T123" fmla="*/ 11 h 827"/>
                <a:gd name="T124" fmla="*/ 0 w 681"/>
                <a:gd name="T125" fmla="*/ 11 h 8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1" h="827">
                  <a:moveTo>
                    <a:pt x="0" y="361"/>
                  </a:moveTo>
                  <a:lnTo>
                    <a:pt x="0" y="367"/>
                  </a:lnTo>
                  <a:lnTo>
                    <a:pt x="0" y="374"/>
                  </a:lnTo>
                  <a:lnTo>
                    <a:pt x="0" y="376"/>
                  </a:lnTo>
                  <a:lnTo>
                    <a:pt x="2" y="384"/>
                  </a:lnTo>
                  <a:lnTo>
                    <a:pt x="2" y="387"/>
                  </a:lnTo>
                  <a:lnTo>
                    <a:pt x="2" y="395"/>
                  </a:lnTo>
                  <a:lnTo>
                    <a:pt x="2" y="399"/>
                  </a:lnTo>
                  <a:lnTo>
                    <a:pt x="2" y="406"/>
                  </a:lnTo>
                  <a:lnTo>
                    <a:pt x="2" y="412"/>
                  </a:lnTo>
                  <a:lnTo>
                    <a:pt x="4" y="422"/>
                  </a:lnTo>
                  <a:lnTo>
                    <a:pt x="4" y="427"/>
                  </a:lnTo>
                  <a:lnTo>
                    <a:pt x="4" y="435"/>
                  </a:lnTo>
                  <a:lnTo>
                    <a:pt x="4" y="444"/>
                  </a:lnTo>
                  <a:lnTo>
                    <a:pt x="6" y="454"/>
                  </a:lnTo>
                  <a:lnTo>
                    <a:pt x="6" y="462"/>
                  </a:lnTo>
                  <a:lnTo>
                    <a:pt x="6" y="469"/>
                  </a:lnTo>
                  <a:lnTo>
                    <a:pt x="6" y="481"/>
                  </a:lnTo>
                  <a:lnTo>
                    <a:pt x="8" y="490"/>
                  </a:lnTo>
                  <a:lnTo>
                    <a:pt x="8" y="500"/>
                  </a:lnTo>
                  <a:lnTo>
                    <a:pt x="8" y="509"/>
                  </a:lnTo>
                  <a:lnTo>
                    <a:pt x="8" y="519"/>
                  </a:lnTo>
                  <a:lnTo>
                    <a:pt x="10" y="528"/>
                  </a:lnTo>
                  <a:lnTo>
                    <a:pt x="10" y="538"/>
                  </a:lnTo>
                  <a:lnTo>
                    <a:pt x="10" y="549"/>
                  </a:lnTo>
                  <a:lnTo>
                    <a:pt x="10" y="559"/>
                  </a:lnTo>
                  <a:lnTo>
                    <a:pt x="10" y="570"/>
                  </a:lnTo>
                  <a:lnTo>
                    <a:pt x="10" y="580"/>
                  </a:lnTo>
                  <a:lnTo>
                    <a:pt x="12" y="589"/>
                  </a:lnTo>
                  <a:lnTo>
                    <a:pt x="14" y="600"/>
                  </a:lnTo>
                  <a:lnTo>
                    <a:pt x="14" y="612"/>
                  </a:lnTo>
                  <a:lnTo>
                    <a:pt x="14" y="619"/>
                  </a:lnTo>
                  <a:lnTo>
                    <a:pt x="14" y="631"/>
                  </a:lnTo>
                  <a:lnTo>
                    <a:pt x="14" y="642"/>
                  </a:lnTo>
                  <a:lnTo>
                    <a:pt x="14" y="652"/>
                  </a:lnTo>
                  <a:lnTo>
                    <a:pt x="14" y="661"/>
                  </a:lnTo>
                  <a:lnTo>
                    <a:pt x="16" y="671"/>
                  </a:lnTo>
                  <a:lnTo>
                    <a:pt x="16" y="680"/>
                  </a:lnTo>
                  <a:lnTo>
                    <a:pt x="16" y="690"/>
                  </a:lnTo>
                  <a:lnTo>
                    <a:pt x="16" y="699"/>
                  </a:lnTo>
                  <a:lnTo>
                    <a:pt x="16" y="709"/>
                  </a:lnTo>
                  <a:lnTo>
                    <a:pt x="16" y="718"/>
                  </a:lnTo>
                  <a:lnTo>
                    <a:pt x="16" y="726"/>
                  </a:lnTo>
                  <a:lnTo>
                    <a:pt x="16" y="735"/>
                  </a:lnTo>
                  <a:lnTo>
                    <a:pt x="18" y="743"/>
                  </a:lnTo>
                  <a:lnTo>
                    <a:pt x="18" y="751"/>
                  </a:lnTo>
                  <a:lnTo>
                    <a:pt x="18" y="758"/>
                  </a:lnTo>
                  <a:lnTo>
                    <a:pt x="18" y="768"/>
                  </a:lnTo>
                  <a:lnTo>
                    <a:pt x="18" y="773"/>
                  </a:lnTo>
                  <a:lnTo>
                    <a:pt x="18" y="779"/>
                  </a:lnTo>
                  <a:lnTo>
                    <a:pt x="18" y="785"/>
                  </a:lnTo>
                  <a:lnTo>
                    <a:pt x="18" y="792"/>
                  </a:lnTo>
                  <a:lnTo>
                    <a:pt x="18" y="796"/>
                  </a:lnTo>
                  <a:lnTo>
                    <a:pt x="18" y="802"/>
                  </a:lnTo>
                  <a:lnTo>
                    <a:pt x="19" y="808"/>
                  </a:lnTo>
                  <a:lnTo>
                    <a:pt x="19" y="815"/>
                  </a:lnTo>
                  <a:lnTo>
                    <a:pt x="19" y="819"/>
                  </a:lnTo>
                  <a:lnTo>
                    <a:pt x="19" y="825"/>
                  </a:lnTo>
                  <a:lnTo>
                    <a:pt x="21" y="827"/>
                  </a:lnTo>
                  <a:lnTo>
                    <a:pt x="681" y="367"/>
                  </a:lnTo>
                  <a:lnTo>
                    <a:pt x="652" y="0"/>
                  </a:lnTo>
                  <a:lnTo>
                    <a:pt x="0"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9" name="Freeform 17"/>
            <p:cNvSpPr>
              <a:spLocks/>
            </p:cNvSpPr>
            <p:nvPr/>
          </p:nvSpPr>
          <p:spPr bwMode="auto">
            <a:xfrm>
              <a:off x="2826" y="1934"/>
              <a:ext cx="273" cy="281"/>
            </a:xfrm>
            <a:custGeom>
              <a:avLst/>
              <a:gdLst>
                <a:gd name="T0" fmla="*/ 0 w 545"/>
                <a:gd name="T1" fmla="*/ 9 h 563"/>
                <a:gd name="T2" fmla="*/ 1 w 545"/>
                <a:gd name="T3" fmla="*/ 9 h 563"/>
                <a:gd name="T4" fmla="*/ 1 w 545"/>
                <a:gd name="T5" fmla="*/ 9 h 563"/>
                <a:gd name="T6" fmla="*/ 1 w 545"/>
                <a:gd name="T7" fmla="*/ 9 h 563"/>
                <a:gd name="T8" fmla="*/ 1 w 545"/>
                <a:gd name="T9" fmla="*/ 10 h 563"/>
                <a:gd name="T10" fmla="*/ 1 w 545"/>
                <a:gd name="T11" fmla="*/ 10 h 563"/>
                <a:gd name="T12" fmla="*/ 1 w 545"/>
                <a:gd name="T13" fmla="*/ 10 h 563"/>
                <a:gd name="T14" fmla="*/ 1 w 545"/>
                <a:gd name="T15" fmla="*/ 11 h 563"/>
                <a:gd name="T16" fmla="*/ 1 w 545"/>
                <a:gd name="T17" fmla="*/ 11 h 563"/>
                <a:gd name="T18" fmla="*/ 1 w 545"/>
                <a:gd name="T19" fmla="*/ 11 h 563"/>
                <a:gd name="T20" fmla="*/ 1 w 545"/>
                <a:gd name="T21" fmla="*/ 12 h 563"/>
                <a:gd name="T22" fmla="*/ 1 w 545"/>
                <a:gd name="T23" fmla="*/ 12 h 563"/>
                <a:gd name="T24" fmla="*/ 1 w 545"/>
                <a:gd name="T25" fmla="*/ 13 h 563"/>
                <a:gd name="T26" fmla="*/ 1 w 545"/>
                <a:gd name="T27" fmla="*/ 13 h 563"/>
                <a:gd name="T28" fmla="*/ 1 w 545"/>
                <a:gd name="T29" fmla="*/ 13 h 563"/>
                <a:gd name="T30" fmla="*/ 1 w 545"/>
                <a:gd name="T31" fmla="*/ 14 h 563"/>
                <a:gd name="T32" fmla="*/ 1 w 545"/>
                <a:gd name="T33" fmla="*/ 14 h 563"/>
                <a:gd name="T34" fmla="*/ 1 w 545"/>
                <a:gd name="T35" fmla="*/ 14 h 563"/>
                <a:gd name="T36" fmla="*/ 1 w 545"/>
                <a:gd name="T37" fmla="*/ 15 h 563"/>
                <a:gd name="T38" fmla="*/ 1 w 545"/>
                <a:gd name="T39" fmla="*/ 15 h 563"/>
                <a:gd name="T40" fmla="*/ 1 w 545"/>
                <a:gd name="T41" fmla="*/ 15 h 563"/>
                <a:gd name="T42" fmla="*/ 1 w 545"/>
                <a:gd name="T43" fmla="*/ 16 h 563"/>
                <a:gd name="T44" fmla="*/ 1 w 545"/>
                <a:gd name="T45" fmla="*/ 16 h 563"/>
                <a:gd name="T46" fmla="*/ 1 w 545"/>
                <a:gd name="T47" fmla="*/ 17 h 563"/>
                <a:gd name="T48" fmla="*/ 1 w 545"/>
                <a:gd name="T49" fmla="*/ 17 h 563"/>
                <a:gd name="T50" fmla="*/ 1 w 545"/>
                <a:gd name="T51" fmla="*/ 17 h 563"/>
                <a:gd name="T52" fmla="*/ 2 w 545"/>
                <a:gd name="T53" fmla="*/ 17 h 563"/>
                <a:gd name="T54" fmla="*/ 2 w 545"/>
                <a:gd name="T55" fmla="*/ 17 h 563"/>
                <a:gd name="T56" fmla="*/ 2 w 545"/>
                <a:gd name="T57" fmla="*/ 17 h 563"/>
                <a:gd name="T58" fmla="*/ 2 w 545"/>
                <a:gd name="T59" fmla="*/ 16 h 563"/>
                <a:gd name="T60" fmla="*/ 3 w 545"/>
                <a:gd name="T61" fmla="*/ 16 h 563"/>
                <a:gd name="T62" fmla="*/ 3 w 545"/>
                <a:gd name="T63" fmla="*/ 16 h 563"/>
                <a:gd name="T64" fmla="*/ 4 w 545"/>
                <a:gd name="T65" fmla="*/ 16 h 563"/>
                <a:gd name="T66" fmla="*/ 4 w 545"/>
                <a:gd name="T67" fmla="*/ 15 h 563"/>
                <a:gd name="T68" fmla="*/ 5 w 545"/>
                <a:gd name="T69" fmla="*/ 15 h 563"/>
                <a:gd name="T70" fmla="*/ 6 w 545"/>
                <a:gd name="T71" fmla="*/ 14 h 563"/>
                <a:gd name="T72" fmla="*/ 6 w 545"/>
                <a:gd name="T73" fmla="*/ 14 h 563"/>
                <a:gd name="T74" fmla="*/ 7 w 545"/>
                <a:gd name="T75" fmla="*/ 13 h 563"/>
                <a:gd name="T76" fmla="*/ 8 w 545"/>
                <a:gd name="T77" fmla="*/ 13 h 563"/>
                <a:gd name="T78" fmla="*/ 8 w 545"/>
                <a:gd name="T79" fmla="*/ 13 h 563"/>
                <a:gd name="T80" fmla="*/ 9 w 545"/>
                <a:gd name="T81" fmla="*/ 12 h 563"/>
                <a:gd name="T82" fmla="*/ 10 w 545"/>
                <a:gd name="T83" fmla="*/ 12 h 563"/>
                <a:gd name="T84" fmla="*/ 11 w 545"/>
                <a:gd name="T85" fmla="*/ 11 h 563"/>
                <a:gd name="T86" fmla="*/ 11 w 545"/>
                <a:gd name="T87" fmla="*/ 11 h 563"/>
                <a:gd name="T88" fmla="*/ 12 w 545"/>
                <a:gd name="T89" fmla="*/ 10 h 563"/>
                <a:gd name="T90" fmla="*/ 13 w 545"/>
                <a:gd name="T91" fmla="*/ 10 h 563"/>
                <a:gd name="T92" fmla="*/ 13 w 545"/>
                <a:gd name="T93" fmla="*/ 9 h 563"/>
                <a:gd name="T94" fmla="*/ 14 w 545"/>
                <a:gd name="T95" fmla="*/ 9 h 563"/>
                <a:gd name="T96" fmla="*/ 15 w 545"/>
                <a:gd name="T97" fmla="*/ 8 h 563"/>
                <a:gd name="T98" fmla="*/ 15 w 545"/>
                <a:gd name="T99" fmla="*/ 8 h 563"/>
                <a:gd name="T100" fmla="*/ 16 w 545"/>
                <a:gd name="T101" fmla="*/ 8 h 563"/>
                <a:gd name="T102" fmla="*/ 16 w 545"/>
                <a:gd name="T103" fmla="*/ 7 h 563"/>
                <a:gd name="T104" fmla="*/ 17 w 545"/>
                <a:gd name="T105" fmla="*/ 7 h 563"/>
                <a:gd name="T106" fmla="*/ 17 w 545"/>
                <a:gd name="T107" fmla="*/ 7 h 563"/>
                <a:gd name="T108" fmla="*/ 17 w 545"/>
                <a:gd name="T109" fmla="*/ 7 h 563"/>
                <a:gd name="T110" fmla="*/ 17 w 545"/>
                <a:gd name="T111" fmla="*/ 7 h 563"/>
                <a:gd name="T112" fmla="*/ 17 w 545"/>
                <a:gd name="T113" fmla="*/ 0 h 563"/>
                <a:gd name="T114" fmla="*/ 0 w 545"/>
                <a:gd name="T115" fmla="*/ 9 h 5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5" h="563">
                  <a:moveTo>
                    <a:pt x="0" y="288"/>
                  </a:moveTo>
                  <a:lnTo>
                    <a:pt x="0" y="289"/>
                  </a:lnTo>
                  <a:lnTo>
                    <a:pt x="3" y="293"/>
                  </a:lnTo>
                  <a:lnTo>
                    <a:pt x="3" y="299"/>
                  </a:lnTo>
                  <a:lnTo>
                    <a:pt x="3" y="307"/>
                  </a:lnTo>
                  <a:lnTo>
                    <a:pt x="3" y="308"/>
                  </a:lnTo>
                  <a:lnTo>
                    <a:pt x="5" y="314"/>
                  </a:lnTo>
                  <a:lnTo>
                    <a:pt x="5" y="316"/>
                  </a:lnTo>
                  <a:lnTo>
                    <a:pt x="5" y="322"/>
                  </a:lnTo>
                  <a:lnTo>
                    <a:pt x="5" y="326"/>
                  </a:lnTo>
                  <a:lnTo>
                    <a:pt x="7" y="329"/>
                  </a:lnTo>
                  <a:lnTo>
                    <a:pt x="7" y="337"/>
                  </a:lnTo>
                  <a:lnTo>
                    <a:pt x="7" y="341"/>
                  </a:lnTo>
                  <a:lnTo>
                    <a:pt x="7" y="345"/>
                  </a:lnTo>
                  <a:lnTo>
                    <a:pt x="9" y="350"/>
                  </a:lnTo>
                  <a:lnTo>
                    <a:pt x="9" y="354"/>
                  </a:lnTo>
                  <a:lnTo>
                    <a:pt x="11" y="362"/>
                  </a:lnTo>
                  <a:lnTo>
                    <a:pt x="11" y="367"/>
                  </a:lnTo>
                  <a:lnTo>
                    <a:pt x="11" y="373"/>
                  </a:lnTo>
                  <a:lnTo>
                    <a:pt x="11" y="379"/>
                  </a:lnTo>
                  <a:lnTo>
                    <a:pt x="11" y="386"/>
                  </a:lnTo>
                  <a:lnTo>
                    <a:pt x="11" y="392"/>
                  </a:lnTo>
                  <a:lnTo>
                    <a:pt x="13" y="398"/>
                  </a:lnTo>
                  <a:lnTo>
                    <a:pt x="13" y="404"/>
                  </a:lnTo>
                  <a:lnTo>
                    <a:pt x="15" y="409"/>
                  </a:lnTo>
                  <a:lnTo>
                    <a:pt x="15" y="417"/>
                  </a:lnTo>
                  <a:lnTo>
                    <a:pt x="15" y="423"/>
                  </a:lnTo>
                  <a:lnTo>
                    <a:pt x="15" y="428"/>
                  </a:lnTo>
                  <a:lnTo>
                    <a:pt x="17" y="436"/>
                  </a:lnTo>
                  <a:lnTo>
                    <a:pt x="17" y="442"/>
                  </a:lnTo>
                  <a:lnTo>
                    <a:pt x="17" y="447"/>
                  </a:lnTo>
                  <a:lnTo>
                    <a:pt x="19" y="453"/>
                  </a:lnTo>
                  <a:lnTo>
                    <a:pt x="19" y="459"/>
                  </a:lnTo>
                  <a:lnTo>
                    <a:pt x="19" y="466"/>
                  </a:lnTo>
                  <a:lnTo>
                    <a:pt x="19" y="470"/>
                  </a:lnTo>
                  <a:lnTo>
                    <a:pt x="21" y="478"/>
                  </a:lnTo>
                  <a:lnTo>
                    <a:pt x="21" y="483"/>
                  </a:lnTo>
                  <a:lnTo>
                    <a:pt x="21" y="489"/>
                  </a:lnTo>
                  <a:lnTo>
                    <a:pt x="21" y="495"/>
                  </a:lnTo>
                  <a:lnTo>
                    <a:pt x="22" y="501"/>
                  </a:lnTo>
                  <a:lnTo>
                    <a:pt x="22" y="504"/>
                  </a:lnTo>
                  <a:lnTo>
                    <a:pt x="22" y="510"/>
                  </a:lnTo>
                  <a:lnTo>
                    <a:pt x="22" y="514"/>
                  </a:lnTo>
                  <a:lnTo>
                    <a:pt x="24" y="520"/>
                  </a:lnTo>
                  <a:lnTo>
                    <a:pt x="24" y="525"/>
                  </a:lnTo>
                  <a:lnTo>
                    <a:pt x="26" y="533"/>
                  </a:lnTo>
                  <a:lnTo>
                    <a:pt x="26" y="540"/>
                  </a:lnTo>
                  <a:lnTo>
                    <a:pt x="28" y="548"/>
                  </a:lnTo>
                  <a:lnTo>
                    <a:pt x="30" y="554"/>
                  </a:lnTo>
                  <a:lnTo>
                    <a:pt x="30" y="558"/>
                  </a:lnTo>
                  <a:lnTo>
                    <a:pt x="32" y="561"/>
                  </a:lnTo>
                  <a:lnTo>
                    <a:pt x="34" y="563"/>
                  </a:lnTo>
                  <a:lnTo>
                    <a:pt x="36" y="561"/>
                  </a:lnTo>
                  <a:lnTo>
                    <a:pt x="41" y="559"/>
                  </a:lnTo>
                  <a:lnTo>
                    <a:pt x="43" y="556"/>
                  </a:lnTo>
                  <a:lnTo>
                    <a:pt x="47" y="554"/>
                  </a:lnTo>
                  <a:lnTo>
                    <a:pt x="53" y="550"/>
                  </a:lnTo>
                  <a:lnTo>
                    <a:pt x="59" y="548"/>
                  </a:lnTo>
                  <a:lnTo>
                    <a:pt x="64" y="542"/>
                  </a:lnTo>
                  <a:lnTo>
                    <a:pt x="70" y="539"/>
                  </a:lnTo>
                  <a:lnTo>
                    <a:pt x="76" y="535"/>
                  </a:lnTo>
                  <a:lnTo>
                    <a:pt x="85" y="529"/>
                  </a:lnTo>
                  <a:lnTo>
                    <a:pt x="91" y="525"/>
                  </a:lnTo>
                  <a:lnTo>
                    <a:pt x="100" y="520"/>
                  </a:lnTo>
                  <a:lnTo>
                    <a:pt x="110" y="514"/>
                  </a:lnTo>
                  <a:lnTo>
                    <a:pt x="118" y="510"/>
                  </a:lnTo>
                  <a:lnTo>
                    <a:pt x="127" y="502"/>
                  </a:lnTo>
                  <a:lnTo>
                    <a:pt x="137" y="497"/>
                  </a:lnTo>
                  <a:lnTo>
                    <a:pt x="148" y="489"/>
                  </a:lnTo>
                  <a:lnTo>
                    <a:pt x="157" y="483"/>
                  </a:lnTo>
                  <a:lnTo>
                    <a:pt x="165" y="476"/>
                  </a:lnTo>
                  <a:lnTo>
                    <a:pt x="176" y="470"/>
                  </a:lnTo>
                  <a:lnTo>
                    <a:pt x="188" y="463"/>
                  </a:lnTo>
                  <a:lnTo>
                    <a:pt x="199" y="457"/>
                  </a:lnTo>
                  <a:lnTo>
                    <a:pt x="211" y="447"/>
                  </a:lnTo>
                  <a:lnTo>
                    <a:pt x="222" y="440"/>
                  </a:lnTo>
                  <a:lnTo>
                    <a:pt x="233" y="432"/>
                  </a:lnTo>
                  <a:lnTo>
                    <a:pt x="245" y="424"/>
                  </a:lnTo>
                  <a:lnTo>
                    <a:pt x="256" y="417"/>
                  </a:lnTo>
                  <a:lnTo>
                    <a:pt x="270" y="409"/>
                  </a:lnTo>
                  <a:lnTo>
                    <a:pt x="281" y="402"/>
                  </a:lnTo>
                  <a:lnTo>
                    <a:pt x="292" y="396"/>
                  </a:lnTo>
                  <a:lnTo>
                    <a:pt x="306" y="386"/>
                  </a:lnTo>
                  <a:lnTo>
                    <a:pt x="317" y="377"/>
                  </a:lnTo>
                  <a:lnTo>
                    <a:pt x="328" y="369"/>
                  </a:lnTo>
                  <a:lnTo>
                    <a:pt x="338" y="364"/>
                  </a:lnTo>
                  <a:lnTo>
                    <a:pt x="349" y="354"/>
                  </a:lnTo>
                  <a:lnTo>
                    <a:pt x="361" y="348"/>
                  </a:lnTo>
                  <a:lnTo>
                    <a:pt x="374" y="341"/>
                  </a:lnTo>
                  <a:lnTo>
                    <a:pt x="385" y="333"/>
                  </a:lnTo>
                  <a:lnTo>
                    <a:pt x="395" y="326"/>
                  </a:lnTo>
                  <a:lnTo>
                    <a:pt x="406" y="318"/>
                  </a:lnTo>
                  <a:lnTo>
                    <a:pt x="416" y="310"/>
                  </a:lnTo>
                  <a:lnTo>
                    <a:pt x="427" y="305"/>
                  </a:lnTo>
                  <a:lnTo>
                    <a:pt x="435" y="299"/>
                  </a:lnTo>
                  <a:lnTo>
                    <a:pt x="446" y="291"/>
                  </a:lnTo>
                  <a:lnTo>
                    <a:pt x="456" y="286"/>
                  </a:lnTo>
                  <a:lnTo>
                    <a:pt x="465" y="280"/>
                  </a:lnTo>
                  <a:lnTo>
                    <a:pt x="473" y="274"/>
                  </a:lnTo>
                  <a:lnTo>
                    <a:pt x="482" y="270"/>
                  </a:lnTo>
                  <a:lnTo>
                    <a:pt x="490" y="263"/>
                  </a:lnTo>
                  <a:lnTo>
                    <a:pt x="498" y="259"/>
                  </a:lnTo>
                  <a:lnTo>
                    <a:pt x="503" y="255"/>
                  </a:lnTo>
                  <a:lnTo>
                    <a:pt x="511" y="250"/>
                  </a:lnTo>
                  <a:lnTo>
                    <a:pt x="515" y="246"/>
                  </a:lnTo>
                  <a:lnTo>
                    <a:pt x="522" y="244"/>
                  </a:lnTo>
                  <a:lnTo>
                    <a:pt x="526" y="240"/>
                  </a:lnTo>
                  <a:lnTo>
                    <a:pt x="532" y="236"/>
                  </a:lnTo>
                  <a:lnTo>
                    <a:pt x="534" y="234"/>
                  </a:lnTo>
                  <a:lnTo>
                    <a:pt x="537" y="232"/>
                  </a:lnTo>
                  <a:lnTo>
                    <a:pt x="541" y="229"/>
                  </a:lnTo>
                  <a:lnTo>
                    <a:pt x="545" y="229"/>
                  </a:lnTo>
                  <a:lnTo>
                    <a:pt x="526" y="0"/>
                  </a:lnTo>
                  <a:lnTo>
                    <a:pt x="0" y="288"/>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0" name="Freeform 18"/>
            <p:cNvSpPr>
              <a:spLocks/>
            </p:cNvSpPr>
            <p:nvPr/>
          </p:nvSpPr>
          <p:spPr bwMode="auto">
            <a:xfrm>
              <a:off x="2375" y="2066"/>
              <a:ext cx="294" cy="281"/>
            </a:xfrm>
            <a:custGeom>
              <a:avLst/>
              <a:gdLst>
                <a:gd name="T0" fmla="*/ 10 w 589"/>
                <a:gd name="T1" fmla="*/ 1 h 563"/>
                <a:gd name="T2" fmla="*/ 11 w 589"/>
                <a:gd name="T3" fmla="*/ 1 h 563"/>
                <a:gd name="T4" fmla="*/ 11 w 589"/>
                <a:gd name="T5" fmla="*/ 1 h 563"/>
                <a:gd name="T6" fmla="*/ 12 w 589"/>
                <a:gd name="T7" fmla="*/ 2 h 563"/>
                <a:gd name="T8" fmla="*/ 13 w 589"/>
                <a:gd name="T9" fmla="*/ 2 h 563"/>
                <a:gd name="T10" fmla="*/ 14 w 589"/>
                <a:gd name="T11" fmla="*/ 2 h 563"/>
                <a:gd name="T12" fmla="*/ 15 w 589"/>
                <a:gd name="T13" fmla="*/ 3 h 563"/>
                <a:gd name="T14" fmla="*/ 15 w 589"/>
                <a:gd name="T15" fmla="*/ 4 h 563"/>
                <a:gd name="T16" fmla="*/ 15 w 589"/>
                <a:gd name="T17" fmla="*/ 4 h 563"/>
                <a:gd name="T18" fmla="*/ 15 w 589"/>
                <a:gd name="T19" fmla="*/ 5 h 563"/>
                <a:gd name="T20" fmla="*/ 16 w 589"/>
                <a:gd name="T21" fmla="*/ 5 h 563"/>
                <a:gd name="T22" fmla="*/ 16 w 589"/>
                <a:gd name="T23" fmla="*/ 6 h 563"/>
                <a:gd name="T24" fmla="*/ 16 w 589"/>
                <a:gd name="T25" fmla="*/ 7 h 563"/>
                <a:gd name="T26" fmla="*/ 15 w 589"/>
                <a:gd name="T27" fmla="*/ 8 h 563"/>
                <a:gd name="T28" fmla="*/ 15 w 589"/>
                <a:gd name="T29" fmla="*/ 9 h 563"/>
                <a:gd name="T30" fmla="*/ 15 w 589"/>
                <a:gd name="T31" fmla="*/ 9 h 563"/>
                <a:gd name="T32" fmla="*/ 6 w 589"/>
                <a:gd name="T33" fmla="*/ 17 h 563"/>
                <a:gd name="T34" fmla="*/ 7 w 589"/>
                <a:gd name="T35" fmla="*/ 17 h 563"/>
                <a:gd name="T36" fmla="*/ 8 w 589"/>
                <a:gd name="T37" fmla="*/ 16 h 563"/>
                <a:gd name="T38" fmla="*/ 8 w 589"/>
                <a:gd name="T39" fmla="*/ 16 h 563"/>
                <a:gd name="T40" fmla="*/ 9 w 589"/>
                <a:gd name="T41" fmla="*/ 15 h 563"/>
                <a:gd name="T42" fmla="*/ 9 w 589"/>
                <a:gd name="T43" fmla="*/ 15 h 563"/>
                <a:gd name="T44" fmla="*/ 10 w 589"/>
                <a:gd name="T45" fmla="*/ 14 h 563"/>
                <a:gd name="T46" fmla="*/ 11 w 589"/>
                <a:gd name="T47" fmla="*/ 14 h 563"/>
                <a:gd name="T48" fmla="*/ 11 w 589"/>
                <a:gd name="T49" fmla="*/ 14 h 563"/>
                <a:gd name="T50" fmla="*/ 12 w 589"/>
                <a:gd name="T51" fmla="*/ 13 h 563"/>
                <a:gd name="T52" fmla="*/ 13 w 589"/>
                <a:gd name="T53" fmla="*/ 13 h 563"/>
                <a:gd name="T54" fmla="*/ 13 w 589"/>
                <a:gd name="T55" fmla="*/ 12 h 563"/>
                <a:gd name="T56" fmla="*/ 14 w 589"/>
                <a:gd name="T57" fmla="*/ 12 h 563"/>
                <a:gd name="T58" fmla="*/ 15 w 589"/>
                <a:gd name="T59" fmla="*/ 11 h 563"/>
                <a:gd name="T60" fmla="*/ 15 w 589"/>
                <a:gd name="T61" fmla="*/ 11 h 563"/>
                <a:gd name="T62" fmla="*/ 16 w 589"/>
                <a:gd name="T63" fmla="*/ 11 h 563"/>
                <a:gd name="T64" fmla="*/ 16 w 589"/>
                <a:gd name="T65" fmla="*/ 10 h 563"/>
                <a:gd name="T66" fmla="*/ 17 w 589"/>
                <a:gd name="T67" fmla="*/ 10 h 563"/>
                <a:gd name="T68" fmla="*/ 17 w 589"/>
                <a:gd name="T69" fmla="*/ 9 h 563"/>
                <a:gd name="T70" fmla="*/ 18 w 589"/>
                <a:gd name="T71" fmla="*/ 8 h 563"/>
                <a:gd name="T72" fmla="*/ 18 w 589"/>
                <a:gd name="T73" fmla="*/ 7 h 563"/>
                <a:gd name="T74" fmla="*/ 18 w 589"/>
                <a:gd name="T75" fmla="*/ 7 h 563"/>
                <a:gd name="T76" fmla="*/ 18 w 589"/>
                <a:gd name="T77" fmla="*/ 6 h 563"/>
                <a:gd name="T78" fmla="*/ 18 w 589"/>
                <a:gd name="T79" fmla="*/ 5 h 563"/>
                <a:gd name="T80" fmla="*/ 18 w 589"/>
                <a:gd name="T81" fmla="*/ 4 h 563"/>
                <a:gd name="T82" fmla="*/ 17 w 589"/>
                <a:gd name="T83" fmla="*/ 4 h 563"/>
                <a:gd name="T84" fmla="*/ 17 w 589"/>
                <a:gd name="T85" fmla="*/ 3 h 563"/>
                <a:gd name="T86" fmla="*/ 17 w 589"/>
                <a:gd name="T87" fmla="*/ 2 h 563"/>
                <a:gd name="T88" fmla="*/ 16 w 589"/>
                <a:gd name="T89" fmla="*/ 2 h 563"/>
                <a:gd name="T90" fmla="*/ 16 w 589"/>
                <a:gd name="T91" fmla="*/ 1 h 563"/>
                <a:gd name="T92" fmla="*/ 15 w 589"/>
                <a:gd name="T93" fmla="*/ 1 h 563"/>
                <a:gd name="T94" fmla="*/ 14 w 589"/>
                <a:gd name="T95" fmla="*/ 0 h 563"/>
                <a:gd name="T96" fmla="*/ 14 w 589"/>
                <a:gd name="T97" fmla="*/ 0 h 563"/>
                <a:gd name="T98" fmla="*/ 13 w 589"/>
                <a:gd name="T99" fmla="*/ 0 h 563"/>
                <a:gd name="T100" fmla="*/ 13 w 589"/>
                <a:gd name="T101" fmla="*/ 0 h 563"/>
                <a:gd name="T102" fmla="*/ 12 w 589"/>
                <a:gd name="T103" fmla="*/ 0 h 563"/>
                <a:gd name="T104" fmla="*/ 11 w 589"/>
                <a:gd name="T105" fmla="*/ 0 h 563"/>
                <a:gd name="T106" fmla="*/ 10 w 589"/>
                <a:gd name="T107" fmla="*/ 0 h 563"/>
                <a:gd name="T108" fmla="*/ 10 w 589"/>
                <a:gd name="T109" fmla="*/ 0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9" h="563">
                  <a:moveTo>
                    <a:pt x="331" y="2"/>
                  </a:moveTo>
                  <a:lnTo>
                    <a:pt x="0" y="85"/>
                  </a:lnTo>
                  <a:lnTo>
                    <a:pt x="114" y="112"/>
                  </a:lnTo>
                  <a:lnTo>
                    <a:pt x="344" y="61"/>
                  </a:lnTo>
                  <a:lnTo>
                    <a:pt x="348" y="61"/>
                  </a:lnTo>
                  <a:lnTo>
                    <a:pt x="350" y="61"/>
                  </a:lnTo>
                  <a:lnTo>
                    <a:pt x="353" y="61"/>
                  </a:lnTo>
                  <a:lnTo>
                    <a:pt x="357" y="61"/>
                  </a:lnTo>
                  <a:lnTo>
                    <a:pt x="365" y="61"/>
                  </a:lnTo>
                  <a:lnTo>
                    <a:pt x="369" y="61"/>
                  </a:lnTo>
                  <a:lnTo>
                    <a:pt x="374" y="61"/>
                  </a:lnTo>
                  <a:lnTo>
                    <a:pt x="380" y="62"/>
                  </a:lnTo>
                  <a:lnTo>
                    <a:pt x="386" y="62"/>
                  </a:lnTo>
                  <a:lnTo>
                    <a:pt x="391" y="64"/>
                  </a:lnTo>
                  <a:lnTo>
                    <a:pt x="399" y="64"/>
                  </a:lnTo>
                  <a:lnTo>
                    <a:pt x="407" y="68"/>
                  </a:lnTo>
                  <a:lnTo>
                    <a:pt x="412" y="70"/>
                  </a:lnTo>
                  <a:lnTo>
                    <a:pt x="420" y="72"/>
                  </a:lnTo>
                  <a:lnTo>
                    <a:pt x="428" y="74"/>
                  </a:lnTo>
                  <a:lnTo>
                    <a:pt x="433" y="76"/>
                  </a:lnTo>
                  <a:lnTo>
                    <a:pt x="441" y="80"/>
                  </a:lnTo>
                  <a:lnTo>
                    <a:pt x="447" y="83"/>
                  </a:lnTo>
                  <a:lnTo>
                    <a:pt x="456" y="87"/>
                  </a:lnTo>
                  <a:lnTo>
                    <a:pt x="462" y="93"/>
                  </a:lnTo>
                  <a:lnTo>
                    <a:pt x="468" y="99"/>
                  </a:lnTo>
                  <a:lnTo>
                    <a:pt x="475" y="102"/>
                  </a:lnTo>
                  <a:lnTo>
                    <a:pt x="481" y="110"/>
                  </a:lnTo>
                  <a:lnTo>
                    <a:pt x="487" y="116"/>
                  </a:lnTo>
                  <a:lnTo>
                    <a:pt x="490" y="123"/>
                  </a:lnTo>
                  <a:lnTo>
                    <a:pt x="494" y="127"/>
                  </a:lnTo>
                  <a:lnTo>
                    <a:pt x="496" y="131"/>
                  </a:lnTo>
                  <a:lnTo>
                    <a:pt x="498" y="135"/>
                  </a:lnTo>
                  <a:lnTo>
                    <a:pt x="502" y="139"/>
                  </a:lnTo>
                  <a:lnTo>
                    <a:pt x="502" y="144"/>
                  </a:lnTo>
                  <a:lnTo>
                    <a:pt x="504" y="148"/>
                  </a:lnTo>
                  <a:lnTo>
                    <a:pt x="506" y="154"/>
                  </a:lnTo>
                  <a:lnTo>
                    <a:pt x="507" y="159"/>
                  </a:lnTo>
                  <a:lnTo>
                    <a:pt x="507" y="163"/>
                  </a:lnTo>
                  <a:lnTo>
                    <a:pt x="511" y="169"/>
                  </a:lnTo>
                  <a:lnTo>
                    <a:pt x="511" y="173"/>
                  </a:lnTo>
                  <a:lnTo>
                    <a:pt x="513" y="178"/>
                  </a:lnTo>
                  <a:lnTo>
                    <a:pt x="513" y="182"/>
                  </a:lnTo>
                  <a:lnTo>
                    <a:pt x="513" y="186"/>
                  </a:lnTo>
                  <a:lnTo>
                    <a:pt x="515" y="192"/>
                  </a:lnTo>
                  <a:lnTo>
                    <a:pt x="517" y="196"/>
                  </a:lnTo>
                  <a:lnTo>
                    <a:pt x="517" y="203"/>
                  </a:lnTo>
                  <a:lnTo>
                    <a:pt x="517" y="211"/>
                  </a:lnTo>
                  <a:lnTo>
                    <a:pt x="517" y="218"/>
                  </a:lnTo>
                  <a:lnTo>
                    <a:pt x="519" y="226"/>
                  </a:lnTo>
                  <a:lnTo>
                    <a:pt x="517" y="234"/>
                  </a:lnTo>
                  <a:lnTo>
                    <a:pt x="517" y="239"/>
                  </a:lnTo>
                  <a:lnTo>
                    <a:pt x="515" y="247"/>
                  </a:lnTo>
                  <a:lnTo>
                    <a:pt x="513" y="253"/>
                  </a:lnTo>
                  <a:lnTo>
                    <a:pt x="513" y="258"/>
                  </a:lnTo>
                  <a:lnTo>
                    <a:pt x="511" y="264"/>
                  </a:lnTo>
                  <a:lnTo>
                    <a:pt x="509" y="268"/>
                  </a:lnTo>
                  <a:lnTo>
                    <a:pt x="507" y="274"/>
                  </a:lnTo>
                  <a:lnTo>
                    <a:pt x="504" y="281"/>
                  </a:lnTo>
                  <a:lnTo>
                    <a:pt x="502" y="289"/>
                  </a:lnTo>
                  <a:lnTo>
                    <a:pt x="496" y="293"/>
                  </a:lnTo>
                  <a:lnTo>
                    <a:pt x="490" y="298"/>
                  </a:lnTo>
                  <a:lnTo>
                    <a:pt x="487" y="304"/>
                  </a:lnTo>
                  <a:lnTo>
                    <a:pt x="485" y="306"/>
                  </a:lnTo>
                  <a:lnTo>
                    <a:pt x="232" y="462"/>
                  </a:lnTo>
                  <a:lnTo>
                    <a:pt x="207" y="563"/>
                  </a:lnTo>
                  <a:lnTo>
                    <a:pt x="209" y="561"/>
                  </a:lnTo>
                  <a:lnTo>
                    <a:pt x="215" y="557"/>
                  </a:lnTo>
                  <a:lnTo>
                    <a:pt x="219" y="553"/>
                  </a:lnTo>
                  <a:lnTo>
                    <a:pt x="224" y="549"/>
                  </a:lnTo>
                  <a:lnTo>
                    <a:pt x="230" y="547"/>
                  </a:lnTo>
                  <a:lnTo>
                    <a:pt x="236" y="544"/>
                  </a:lnTo>
                  <a:lnTo>
                    <a:pt x="241" y="538"/>
                  </a:lnTo>
                  <a:lnTo>
                    <a:pt x="251" y="532"/>
                  </a:lnTo>
                  <a:lnTo>
                    <a:pt x="253" y="528"/>
                  </a:lnTo>
                  <a:lnTo>
                    <a:pt x="258" y="526"/>
                  </a:lnTo>
                  <a:lnTo>
                    <a:pt x="262" y="525"/>
                  </a:lnTo>
                  <a:lnTo>
                    <a:pt x="266" y="521"/>
                  </a:lnTo>
                  <a:lnTo>
                    <a:pt x="270" y="517"/>
                  </a:lnTo>
                  <a:lnTo>
                    <a:pt x="274" y="515"/>
                  </a:lnTo>
                  <a:lnTo>
                    <a:pt x="279" y="511"/>
                  </a:lnTo>
                  <a:lnTo>
                    <a:pt x="285" y="509"/>
                  </a:lnTo>
                  <a:lnTo>
                    <a:pt x="289" y="506"/>
                  </a:lnTo>
                  <a:lnTo>
                    <a:pt x="295" y="504"/>
                  </a:lnTo>
                  <a:lnTo>
                    <a:pt x="298" y="500"/>
                  </a:lnTo>
                  <a:lnTo>
                    <a:pt x="306" y="496"/>
                  </a:lnTo>
                  <a:lnTo>
                    <a:pt x="310" y="492"/>
                  </a:lnTo>
                  <a:lnTo>
                    <a:pt x="314" y="490"/>
                  </a:lnTo>
                  <a:lnTo>
                    <a:pt x="319" y="485"/>
                  </a:lnTo>
                  <a:lnTo>
                    <a:pt x="325" y="483"/>
                  </a:lnTo>
                  <a:lnTo>
                    <a:pt x="331" y="479"/>
                  </a:lnTo>
                  <a:lnTo>
                    <a:pt x="334" y="475"/>
                  </a:lnTo>
                  <a:lnTo>
                    <a:pt x="342" y="471"/>
                  </a:lnTo>
                  <a:lnTo>
                    <a:pt x="346" y="469"/>
                  </a:lnTo>
                  <a:lnTo>
                    <a:pt x="352" y="466"/>
                  </a:lnTo>
                  <a:lnTo>
                    <a:pt x="357" y="462"/>
                  </a:lnTo>
                  <a:lnTo>
                    <a:pt x="363" y="458"/>
                  </a:lnTo>
                  <a:lnTo>
                    <a:pt x="367" y="454"/>
                  </a:lnTo>
                  <a:lnTo>
                    <a:pt x="372" y="450"/>
                  </a:lnTo>
                  <a:lnTo>
                    <a:pt x="378" y="449"/>
                  </a:lnTo>
                  <a:lnTo>
                    <a:pt x="384" y="445"/>
                  </a:lnTo>
                  <a:lnTo>
                    <a:pt x="390" y="441"/>
                  </a:lnTo>
                  <a:lnTo>
                    <a:pt x="393" y="435"/>
                  </a:lnTo>
                  <a:lnTo>
                    <a:pt x="399" y="433"/>
                  </a:lnTo>
                  <a:lnTo>
                    <a:pt x="405" y="429"/>
                  </a:lnTo>
                  <a:lnTo>
                    <a:pt x="410" y="426"/>
                  </a:lnTo>
                  <a:lnTo>
                    <a:pt x="414" y="422"/>
                  </a:lnTo>
                  <a:lnTo>
                    <a:pt x="420" y="418"/>
                  </a:lnTo>
                  <a:lnTo>
                    <a:pt x="426" y="414"/>
                  </a:lnTo>
                  <a:lnTo>
                    <a:pt x="431" y="412"/>
                  </a:lnTo>
                  <a:lnTo>
                    <a:pt x="435" y="409"/>
                  </a:lnTo>
                  <a:lnTo>
                    <a:pt x="441" y="407"/>
                  </a:lnTo>
                  <a:lnTo>
                    <a:pt x="445" y="403"/>
                  </a:lnTo>
                  <a:lnTo>
                    <a:pt x="449" y="399"/>
                  </a:lnTo>
                  <a:lnTo>
                    <a:pt x="452" y="395"/>
                  </a:lnTo>
                  <a:lnTo>
                    <a:pt x="458" y="393"/>
                  </a:lnTo>
                  <a:lnTo>
                    <a:pt x="462" y="391"/>
                  </a:lnTo>
                  <a:lnTo>
                    <a:pt x="468" y="390"/>
                  </a:lnTo>
                  <a:lnTo>
                    <a:pt x="475" y="384"/>
                  </a:lnTo>
                  <a:lnTo>
                    <a:pt x="481" y="380"/>
                  </a:lnTo>
                  <a:lnTo>
                    <a:pt x="487" y="378"/>
                  </a:lnTo>
                  <a:lnTo>
                    <a:pt x="492" y="376"/>
                  </a:lnTo>
                  <a:lnTo>
                    <a:pt x="498" y="374"/>
                  </a:lnTo>
                  <a:lnTo>
                    <a:pt x="502" y="374"/>
                  </a:lnTo>
                  <a:lnTo>
                    <a:pt x="506" y="372"/>
                  </a:lnTo>
                  <a:lnTo>
                    <a:pt x="509" y="371"/>
                  </a:lnTo>
                  <a:lnTo>
                    <a:pt x="513" y="365"/>
                  </a:lnTo>
                  <a:lnTo>
                    <a:pt x="517" y="361"/>
                  </a:lnTo>
                  <a:lnTo>
                    <a:pt x="521" y="355"/>
                  </a:lnTo>
                  <a:lnTo>
                    <a:pt x="525" y="352"/>
                  </a:lnTo>
                  <a:lnTo>
                    <a:pt x="530" y="346"/>
                  </a:lnTo>
                  <a:lnTo>
                    <a:pt x="536" y="342"/>
                  </a:lnTo>
                  <a:lnTo>
                    <a:pt x="540" y="336"/>
                  </a:lnTo>
                  <a:lnTo>
                    <a:pt x="545" y="333"/>
                  </a:lnTo>
                  <a:lnTo>
                    <a:pt x="547" y="327"/>
                  </a:lnTo>
                  <a:lnTo>
                    <a:pt x="553" y="321"/>
                  </a:lnTo>
                  <a:lnTo>
                    <a:pt x="557" y="315"/>
                  </a:lnTo>
                  <a:lnTo>
                    <a:pt x="561" y="308"/>
                  </a:lnTo>
                  <a:lnTo>
                    <a:pt x="564" y="304"/>
                  </a:lnTo>
                  <a:lnTo>
                    <a:pt x="570" y="296"/>
                  </a:lnTo>
                  <a:lnTo>
                    <a:pt x="572" y="289"/>
                  </a:lnTo>
                  <a:lnTo>
                    <a:pt x="578" y="283"/>
                  </a:lnTo>
                  <a:lnTo>
                    <a:pt x="580" y="275"/>
                  </a:lnTo>
                  <a:lnTo>
                    <a:pt x="582" y="268"/>
                  </a:lnTo>
                  <a:lnTo>
                    <a:pt x="583" y="260"/>
                  </a:lnTo>
                  <a:lnTo>
                    <a:pt x="585" y="253"/>
                  </a:lnTo>
                  <a:lnTo>
                    <a:pt x="585" y="247"/>
                  </a:lnTo>
                  <a:lnTo>
                    <a:pt x="585" y="241"/>
                  </a:lnTo>
                  <a:lnTo>
                    <a:pt x="587" y="237"/>
                  </a:lnTo>
                  <a:lnTo>
                    <a:pt x="589" y="234"/>
                  </a:lnTo>
                  <a:lnTo>
                    <a:pt x="589" y="230"/>
                  </a:lnTo>
                  <a:lnTo>
                    <a:pt x="589" y="224"/>
                  </a:lnTo>
                  <a:lnTo>
                    <a:pt x="589" y="220"/>
                  </a:lnTo>
                  <a:lnTo>
                    <a:pt x="589" y="217"/>
                  </a:lnTo>
                  <a:lnTo>
                    <a:pt x="589" y="211"/>
                  </a:lnTo>
                  <a:lnTo>
                    <a:pt x="587" y="205"/>
                  </a:lnTo>
                  <a:lnTo>
                    <a:pt x="585" y="199"/>
                  </a:lnTo>
                  <a:lnTo>
                    <a:pt x="585" y="194"/>
                  </a:lnTo>
                  <a:lnTo>
                    <a:pt x="585" y="188"/>
                  </a:lnTo>
                  <a:lnTo>
                    <a:pt x="583" y="182"/>
                  </a:lnTo>
                  <a:lnTo>
                    <a:pt x="583" y="178"/>
                  </a:lnTo>
                  <a:lnTo>
                    <a:pt x="582" y="173"/>
                  </a:lnTo>
                  <a:lnTo>
                    <a:pt x="582" y="167"/>
                  </a:lnTo>
                  <a:lnTo>
                    <a:pt x="580" y="159"/>
                  </a:lnTo>
                  <a:lnTo>
                    <a:pt x="578" y="154"/>
                  </a:lnTo>
                  <a:lnTo>
                    <a:pt x="576" y="148"/>
                  </a:lnTo>
                  <a:lnTo>
                    <a:pt x="574" y="142"/>
                  </a:lnTo>
                  <a:lnTo>
                    <a:pt x="572" y="137"/>
                  </a:lnTo>
                  <a:lnTo>
                    <a:pt x="570" y="131"/>
                  </a:lnTo>
                  <a:lnTo>
                    <a:pt x="566" y="123"/>
                  </a:lnTo>
                  <a:lnTo>
                    <a:pt x="564" y="118"/>
                  </a:lnTo>
                  <a:lnTo>
                    <a:pt x="561" y="110"/>
                  </a:lnTo>
                  <a:lnTo>
                    <a:pt x="559" y="104"/>
                  </a:lnTo>
                  <a:lnTo>
                    <a:pt x="555" y="99"/>
                  </a:lnTo>
                  <a:lnTo>
                    <a:pt x="549" y="93"/>
                  </a:lnTo>
                  <a:lnTo>
                    <a:pt x="547" y="87"/>
                  </a:lnTo>
                  <a:lnTo>
                    <a:pt x="542" y="83"/>
                  </a:lnTo>
                  <a:lnTo>
                    <a:pt x="540" y="78"/>
                  </a:lnTo>
                  <a:lnTo>
                    <a:pt x="536" y="72"/>
                  </a:lnTo>
                  <a:lnTo>
                    <a:pt x="530" y="68"/>
                  </a:lnTo>
                  <a:lnTo>
                    <a:pt x="526" y="62"/>
                  </a:lnTo>
                  <a:lnTo>
                    <a:pt x="523" y="59"/>
                  </a:lnTo>
                  <a:lnTo>
                    <a:pt x="519" y="53"/>
                  </a:lnTo>
                  <a:lnTo>
                    <a:pt x="513" y="51"/>
                  </a:lnTo>
                  <a:lnTo>
                    <a:pt x="507" y="47"/>
                  </a:lnTo>
                  <a:lnTo>
                    <a:pt x="506" y="45"/>
                  </a:lnTo>
                  <a:lnTo>
                    <a:pt x="500" y="42"/>
                  </a:lnTo>
                  <a:lnTo>
                    <a:pt x="494" y="38"/>
                  </a:lnTo>
                  <a:lnTo>
                    <a:pt x="490" y="34"/>
                  </a:lnTo>
                  <a:lnTo>
                    <a:pt x="487" y="30"/>
                  </a:lnTo>
                  <a:lnTo>
                    <a:pt x="481" y="28"/>
                  </a:lnTo>
                  <a:lnTo>
                    <a:pt x="475" y="26"/>
                  </a:lnTo>
                  <a:lnTo>
                    <a:pt x="469" y="24"/>
                  </a:lnTo>
                  <a:lnTo>
                    <a:pt x="466" y="23"/>
                  </a:lnTo>
                  <a:lnTo>
                    <a:pt x="460" y="21"/>
                  </a:lnTo>
                  <a:lnTo>
                    <a:pt x="456" y="17"/>
                  </a:lnTo>
                  <a:lnTo>
                    <a:pt x="450" y="15"/>
                  </a:lnTo>
                  <a:lnTo>
                    <a:pt x="445" y="15"/>
                  </a:lnTo>
                  <a:lnTo>
                    <a:pt x="441" y="13"/>
                  </a:lnTo>
                  <a:lnTo>
                    <a:pt x="435" y="13"/>
                  </a:lnTo>
                  <a:lnTo>
                    <a:pt x="431" y="9"/>
                  </a:lnTo>
                  <a:lnTo>
                    <a:pt x="428" y="9"/>
                  </a:lnTo>
                  <a:lnTo>
                    <a:pt x="422" y="7"/>
                  </a:lnTo>
                  <a:lnTo>
                    <a:pt x="416" y="7"/>
                  </a:lnTo>
                  <a:lnTo>
                    <a:pt x="412" y="5"/>
                  </a:lnTo>
                  <a:lnTo>
                    <a:pt x="409" y="5"/>
                  </a:lnTo>
                  <a:lnTo>
                    <a:pt x="403" y="4"/>
                  </a:lnTo>
                  <a:lnTo>
                    <a:pt x="399" y="2"/>
                  </a:lnTo>
                  <a:lnTo>
                    <a:pt x="393" y="2"/>
                  </a:lnTo>
                  <a:lnTo>
                    <a:pt x="390" y="2"/>
                  </a:lnTo>
                  <a:lnTo>
                    <a:pt x="382" y="0"/>
                  </a:lnTo>
                  <a:lnTo>
                    <a:pt x="374" y="0"/>
                  </a:lnTo>
                  <a:lnTo>
                    <a:pt x="367" y="0"/>
                  </a:lnTo>
                  <a:lnTo>
                    <a:pt x="361" y="0"/>
                  </a:lnTo>
                  <a:lnTo>
                    <a:pt x="353" y="0"/>
                  </a:lnTo>
                  <a:lnTo>
                    <a:pt x="348" y="0"/>
                  </a:lnTo>
                  <a:lnTo>
                    <a:pt x="344" y="0"/>
                  </a:lnTo>
                  <a:lnTo>
                    <a:pt x="338" y="0"/>
                  </a:lnTo>
                  <a:lnTo>
                    <a:pt x="333" y="0"/>
                  </a:lnTo>
                  <a:lnTo>
                    <a:pt x="331" y="2"/>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1" name="Freeform 19"/>
            <p:cNvSpPr>
              <a:spLocks/>
            </p:cNvSpPr>
            <p:nvPr/>
          </p:nvSpPr>
          <p:spPr bwMode="auto">
            <a:xfrm>
              <a:off x="2308" y="2092"/>
              <a:ext cx="258" cy="259"/>
            </a:xfrm>
            <a:custGeom>
              <a:avLst/>
              <a:gdLst>
                <a:gd name="T0" fmla="*/ 6 w 517"/>
                <a:gd name="T1" fmla="*/ 0 h 519"/>
                <a:gd name="T2" fmla="*/ 8 w 517"/>
                <a:gd name="T3" fmla="*/ 0 h 519"/>
                <a:gd name="T4" fmla="*/ 9 w 517"/>
                <a:gd name="T5" fmla="*/ 0 h 519"/>
                <a:gd name="T6" fmla="*/ 10 w 517"/>
                <a:gd name="T7" fmla="*/ 0 h 519"/>
                <a:gd name="T8" fmla="*/ 11 w 517"/>
                <a:gd name="T9" fmla="*/ 0 h 519"/>
                <a:gd name="T10" fmla="*/ 12 w 517"/>
                <a:gd name="T11" fmla="*/ 1 h 519"/>
                <a:gd name="T12" fmla="*/ 13 w 517"/>
                <a:gd name="T13" fmla="*/ 1 h 519"/>
                <a:gd name="T14" fmla="*/ 13 w 517"/>
                <a:gd name="T15" fmla="*/ 2 h 519"/>
                <a:gd name="T16" fmla="*/ 14 w 517"/>
                <a:gd name="T17" fmla="*/ 3 h 519"/>
                <a:gd name="T18" fmla="*/ 14 w 517"/>
                <a:gd name="T19" fmla="*/ 3 h 519"/>
                <a:gd name="T20" fmla="*/ 15 w 517"/>
                <a:gd name="T21" fmla="*/ 4 h 519"/>
                <a:gd name="T22" fmla="*/ 15 w 517"/>
                <a:gd name="T23" fmla="*/ 5 h 519"/>
                <a:gd name="T24" fmla="*/ 15 w 517"/>
                <a:gd name="T25" fmla="*/ 6 h 519"/>
                <a:gd name="T26" fmla="*/ 16 w 517"/>
                <a:gd name="T27" fmla="*/ 7 h 519"/>
                <a:gd name="T28" fmla="*/ 16 w 517"/>
                <a:gd name="T29" fmla="*/ 7 h 519"/>
                <a:gd name="T30" fmla="*/ 16 w 517"/>
                <a:gd name="T31" fmla="*/ 8 h 519"/>
                <a:gd name="T32" fmla="*/ 16 w 517"/>
                <a:gd name="T33" fmla="*/ 9 h 519"/>
                <a:gd name="T34" fmla="*/ 15 w 517"/>
                <a:gd name="T35" fmla="*/ 9 h 519"/>
                <a:gd name="T36" fmla="*/ 15 w 517"/>
                <a:gd name="T37" fmla="*/ 10 h 519"/>
                <a:gd name="T38" fmla="*/ 15 w 517"/>
                <a:gd name="T39" fmla="*/ 11 h 519"/>
                <a:gd name="T40" fmla="*/ 15 w 517"/>
                <a:gd name="T41" fmla="*/ 11 h 519"/>
                <a:gd name="T42" fmla="*/ 15 w 517"/>
                <a:gd name="T43" fmla="*/ 12 h 519"/>
                <a:gd name="T44" fmla="*/ 15 w 517"/>
                <a:gd name="T45" fmla="*/ 13 h 519"/>
                <a:gd name="T46" fmla="*/ 14 w 517"/>
                <a:gd name="T47" fmla="*/ 13 h 519"/>
                <a:gd name="T48" fmla="*/ 13 w 517"/>
                <a:gd name="T49" fmla="*/ 14 h 519"/>
                <a:gd name="T50" fmla="*/ 12 w 517"/>
                <a:gd name="T51" fmla="*/ 15 h 519"/>
                <a:gd name="T52" fmla="*/ 12 w 517"/>
                <a:gd name="T53" fmla="*/ 15 h 519"/>
                <a:gd name="T54" fmla="*/ 11 w 517"/>
                <a:gd name="T55" fmla="*/ 15 h 519"/>
                <a:gd name="T56" fmla="*/ 10 w 517"/>
                <a:gd name="T57" fmla="*/ 15 h 519"/>
                <a:gd name="T58" fmla="*/ 9 w 517"/>
                <a:gd name="T59" fmla="*/ 16 h 519"/>
                <a:gd name="T60" fmla="*/ 8 w 517"/>
                <a:gd name="T61" fmla="*/ 16 h 519"/>
                <a:gd name="T62" fmla="*/ 7 w 517"/>
                <a:gd name="T63" fmla="*/ 16 h 519"/>
                <a:gd name="T64" fmla="*/ 6 w 517"/>
                <a:gd name="T65" fmla="*/ 16 h 519"/>
                <a:gd name="T66" fmla="*/ 5 w 517"/>
                <a:gd name="T67" fmla="*/ 15 h 519"/>
                <a:gd name="T68" fmla="*/ 4 w 517"/>
                <a:gd name="T69" fmla="*/ 15 h 519"/>
                <a:gd name="T70" fmla="*/ 4 w 517"/>
                <a:gd name="T71" fmla="*/ 15 h 519"/>
                <a:gd name="T72" fmla="*/ 3 w 517"/>
                <a:gd name="T73" fmla="*/ 14 h 519"/>
                <a:gd name="T74" fmla="*/ 2 w 517"/>
                <a:gd name="T75" fmla="*/ 13 h 519"/>
                <a:gd name="T76" fmla="*/ 1 w 517"/>
                <a:gd name="T77" fmla="*/ 13 h 519"/>
                <a:gd name="T78" fmla="*/ 1 w 517"/>
                <a:gd name="T79" fmla="*/ 12 h 519"/>
                <a:gd name="T80" fmla="*/ 0 w 517"/>
                <a:gd name="T81" fmla="*/ 11 h 519"/>
                <a:gd name="T82" fmla="*/ 0 w 517"/>
                <a:gd name="T83" fmla="*/ 10 h 519"/>
                <a:gd name="T84" fmla="*/ 0 w 517"/>
                <a:gd name="T85" fmla="*/ 9 h 519"/>
                <a:gd name="T86" fmla="*/ 0 w 517"/>
                <a:gd name="T87" fmla="*/ 8 h 519"/>
                <a:gd name="T88" fmla="*/ 0 w 517"/>
                <a:gd name="T89" fmla="*/ 7 h 519"/>
                <a:gd name="T90" fmla="*/ 0 w 517"/>
                <a:gd name="T91" fmla="*/ 6 h 519"/>
                <a:gd name="T92" fmla="*/ 0 w 517"/>
                <a:gd name="T93" fmla="*/ 5 h 519"/>
                <a:gd name="T94" fmla="*/ 0 w 517"/>
                <a:gd name="T95" fmla="*/ 4 h 519"/>
                <a:gd name="T96" fmla="*/ 1 w 517"/>
                <a:gd name="T97" fmla="*/ 3 h 519"/>
                <a:gd name="T98" fmla="*/ 1 w 517"/>
                <a:gd name="T99" fmla="*/ 3 h 519"/>
                <a:gd name="T100" fmla="*/ 1 w 517"/>
                <a:gd name="T101" fmla="*/ 2 h 519"/>
                <a:gd name="T102" fmla="*/ 2 w 517"/>
                <a:gd name="T103" fmla="*/ 1 h 519"/>
                <a:gd name="T104" fmla="*/ 3 w 517"/>
                <a:gd name="T105" fmla="*/ 1 h 519"/>
                <a:gd name="T106" fmla="*/ 4 w 517"/>
                <a:gd name="T107" fmla="*/ 0 h 519"/>
                <a:gd name="T108" fmla="*/ 5 w 517"/>
                <a:gd name="T109" fmla="*/ 0 h 519"/>
                <a:gd name="T110" fmla="*/ 5 w 517"/>
                <a:gd name="T111" fmla="*/ 0 h 5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7" h="519">
                  <a:moveTo>
                    <a:pt x="190" y="11"/>
                  </a:moveTo>
                  <a:lnTo>
                    <a:pt x="200" y="8"/>
                  </a:lnTo>
                  <a:lnTo>
                    <a:pt x="211" y="6"/>
                  </a:lnTo>
                  <a:lnTo>
                    <a:pt x="220" y="2"/>
                  </a:lnTo>
                  <a:lnTo>
                    <a:pt x="230" y="2"/>
                  </a:lnTo>
                  <a:lnTo>
                    <a:pt x="239" y="0"/>
                  </a:lnTo>
                  <a:lnTo>
                    <a:pt x="249" y="0"/>
                  </a:lnTo>
                  <a:lnTo>
                    <a:pt x="260" y="0"/>
                  </a:lnTo>
                  <a:lnTo>
                    <a:pt x="270" y="0"/>
                  </a:lnTo>
                  <a:lnTo>
                    <a:pt x="279" y="0"/>
                  </a:lnTo>
                  <a:lnTo>
                    <a:pt x="287" y="0"/>
                  </a:lnTo>
                  <a:lnTo>
                    <a:pt x="295" y="0"/>
                  </a:lnTo>
                  <a:lnTo>
                    <a:pt x="306" y="2"/>
                  </a:lnTo>
                  <a:lnTo>
                    <a:pt x="314" y="4"/>
                  </a:lnTo>
                  <a:lnTo>
                    <a:pt x="323" y="6"/>
                  </a:lnTo>
                  <a:lnTo>
                    <a:pt x="331" y="10"/>
                  </a:lnTo>
                  <a:lnTo>
                    <a:pt x="340" y="11"/>
                  </a:lnTo>
                  <a:lnTo>
                    <a:pt x="346" y="13"/>
                  </a:lnTo>
                  <a:lnTo>
                    <a:pt x="353" y="17"/>
                  </a:lnTo>
                  <a:lnTo>
                    <a:pt x="363" y="21"/>
                  </a:lnTo>
                  <a:lnTo>
                    <a:pt x="369" y="25"/>
                  </a:lnTo>
                  <a:lnTo>
                    <a:pt x="376" y="27"/>
                  </a:lnTo>
                  <a:lnTo>
                    <a:pt x="384" y="32"/>
                  </a:lnTo>
                  <a:lnTo>
                    <a:pt x="391" y="36"/>
                  </a:lnTo>
                  <a:lnTo>
                    <a:pt x="397" y="42"/>
                  </a:lnTo>
                  <a:lnTo>
                    <a:pt x="403" y="46"/>
                  </a:lnTo>
                  <a:lnTo>
                    <a:pt x="409" y="50"/>
                  </a:lnTo>
                  <a:lnTo>
                    <a:pt x="416" y="55"/>
                  </a:lnTo>
                  <a:lnTo>
                    <a:pt x="422" y="61"/>
                  </a:lnTo>
                  <a:lnTo>
                    <a:pt x="428" y="65"/>
                  </a:lnTo>
                  <a:lnTo>
                    <a:pt x="431" y="70"/>
                  </a:lnTo>
                  <a:lnTo>
                    <a:pt x="439" y="76"/>
                  </a:lnTo>
                  <a:lnTo>
                    <a:pt x="445" y="84"/>
                  </a:lnTo>
                  <a:lnTo>
                    <a:pt x="450" y="89"/>
                  </a:lnTo>
                  <a:lnTo>
                    <a:pt x="454" y="95"/>
                  </a:lnTo>
                  <a:lnTo>
                    <a:pt x="458" y="101"/>
                  </a:lnTo>
                  <a:lnTo>
                    <a:pt x="464" y="108"/>
                  </a:lnTo>
                  <a:lnTo>
                    <a:pt x="466" y="114"/>
                  </a:lnTo>
                  <a:lnTo>
                    <a:pt x="471" y="120"/>
                  </a:lnTo>
                  <a:lnTo>
                    <a:pt x="475" y="127"/>
                  </a:lnTo>
                  <a:lnTo>
                    <a:pt x="479" y="135"/>
                  </a:lnTo>
                  <a:lnTo>
                    <a:pt x="483" y="141"/>
                  </a:lnTo>
                  <a:lnTo>
                    <a:pt x="486" y="147"/>
                  </a:lnTo>
                  <a:lnTo>
                    <a:pt x="488" y="154"/>
                  </a:lnTo>
                  <a:lnTo>
                    <a:pt x="492" y="160"/>
                  </a:lnTo>
                  <a:lnTo>
                    <a:pt x="496" y="167"/>
                  </a:lnTo>
                  <a:lnTo>
                    <a:pt x="498" y="173"/>
                  </a:lnTo>
                  <a:lnTo>
                    <a:pt x="500" y="181"/>
                  </a:lnTo>
                  <a:lnTo>
                    <a:pt x="504" y="186"/>
                  </a:lnTo>
                  <a:lnTo>
                    <a:pt x="505" y="194"/>
                  </a:lnTo>
                  <a:lnTo>
                    <a:pt x="507" y="200"/>
                  </a:lnTo>
                  <a:lnTo>
                    <a:pt x="507" y="205"/>
                  </a:lnTo>
                  <a:lnTo>
                    <a:pt x="509" y="213"/>
                  </a:lnTo>
                  <a:lnTo>
                    <a:pt x="511" y="219"/>
                  </a:lnTo>
                  <a:lnTo>
                    <a:pt x="513" y="224"/>
                  </a:lnTo>
                  <a:lnTo>
                    <a:pt x="513" y="232"/>
                  </a:lnTo>
                  <a:lnTo>
                    <a:pt x="515" y="238"/>
                  </a:lnTo>
                  <a:lnTo>
                    <a:pt x="515" y="245"/>
                  </a:lnTo>
                  <a:lnTo>
                    <a:pt x="517" y="249"/>
                  </a:lnTo>
                  <a:lnTo>
                    <a:pt x="517" y="255"/>
                  </a:lnTo>
                  <a:lnTo>
                    <a:pt x="517" y="263"/>
                  </a:lnTo>
                  <a:lnTo>
                    <a:pt x="517" y="266"/>
                  </a:lnTo>
                  <a:lnTo>
                    <a:pt x="517" y="272"/>
                  </a:lnTo>
                  <a:lnTo>
                    <a:pt x="517" y="278"/>
                  </a:lnTo>
                  <a:lnTo>
                    <a:pt x="517" y="285"/>
                  </a:lnTo>
                  <a:lnTo>
                    <a:pt x="515" y="289"/>
                  </a:lnTo>
                  <a:lnTo>
                    <a:pt x="515" y="293"/>
                  </a:lnTo>
                  <a:lnTo>
                    <a:pt x="513" y="299"/>
                  </a:lnTo>
                  <a:lnTo>
                    <a:pt x="513" y="302"/>
                  </a:lnTo>
                  <a:lnTo>
                    <a:pt x="513" y="308"/>
                  </a:lnTo>
                  <a:lnTo>
                    <a:pt x="513" y="312"/>
                  </a:lnTo>
                  <a:lnTo>
                    <a:pt x="511" y="316"/>
                  </a:lnTo>
                  <a:lnTo>
                    <a:pt x="511" y="323"/>
                  </a:lnTo>
                  <a:lnTo>
                    <a:pt x="509" y="325"/>
                  </a:lnTo>
                  <a:lnTo>
                    <a:pt x="509" y="331"/>
                  </a:lnTo>
                  <a:lnTo>
                    <a:pt x="507" y="337"/>
                  </a:lnTo>
                  <a:lnTo>
                    <a:pt x="507" y="340"/>
                  </a:lnTo>
                  <a:lnTo>
                    <a:pt x="505" y="344"/>
                  </a:lnTo>
                  <a:lnTo>
                    <a:pt x="505" y="350"/>
                  </a:lnTo>
                  <a:lnTo>
                    <a:pt x="505" y="354"/>
                  </a:lnTo>
                  <a:lnTo>
                    <a:pt x="505" y="359"/>
                  </a:lnTo>
                  <a:lnTo>
                    <a:pt x="502" y="363"/>
                  </a:lnTo>
                  <a:lnTo>
                    <a:pt x="502" y="367"/>
                  </a:lnTo>
                  <a:lnTo>
                    <a:pt x="500" y="371"/>
                  </a:lnTo>
                  <a:lnTo>
                    <a:pt x="500" y="375"/>
                  </a:lnTo>
                  <a:lnTo>
                    <a:pt x="498" y="380"/>
                  </a:lnTo>
                  <a:lnTo>
                    <a:pt x="496" y="384"/>
                  </a:lnTo>
                  <a:lnTo>
                    <a:pt x="494" y="388"/>
                  </a:lnTo>
                  <a:lnTo>
                    <a:pt x="494" y="394"/>
                  </a:lnTo>
                  <a:lnTo>
                    <a:pt x="490" y="399"/>
                  </a:lnTo>
                  <a:lnTo>
                    <a:pt x="486" y="409"/>
                  </a:lnTo>
                  <a:lnTo>
                    <a:pt x="483" y="417"/>
                  </a:lnTo>
                  <a:lnTo>
                    <a:pt x="479" y="424"/>
                  </a:lnTo>
                  <a:lnTo>
                    <a:pt x="473" y="432"/>
                  </a:lnTo>
                  <a:lnTo>
                    <a:pt x="467" y="437"/>
                  </a:lnTo>
                  <a:lnTo>
                    <a:pt x="462" y="445"/>
                  </a:lnTo>
                  <a:lnTo>
                    <a:pt x="454" y="451"/>
                  </a:lnTo>
                  <a:lnTo>
                    <a:pt x="447" y="458"/>
                  </a:lnTo>
                  <a:lnTo>
                    <a:pt x="441" y="464"/>
                  </a:lnTo>
                  <a:lnTo>
                    <a:pt x="431" y="470"/>
                  </a:lnTo>
                  <a:lnTo>
                    <a:pt x="424" y="475"/>
                  </a:lnTo>
                  <a:lnTo>
                    <a:pt x="420" y="477"/>
                  </a:lnTo>
                  <a:lnTo>
                    <a:pt x="414" y="481"/>
                  </a:lnTo>
                  <a:lnTo>
                    <a:pt x="409" y="483"/>
                  </a:lnTo>
                  <a:lnTo>
                    <a:pt x="405" y="487"/>
                  </a:lnTo>
                  <a:lnTo>
                    <a:pt x="399" y="489"/>
                  </a:lnTo>
                  <a:lnTo>
                    <a:pt x="393" y="491"/>
                  </a:lnTo>
                  <a:lnTo>
                    <a:pt x="388" y="493"/>
                  </a:lnTo>
                  <a:lnTo>
                    <a:pt x="384" y="496"/>
                  </a:lnTo>
                  <a:lnTo>
                    <a:pt x="376" y="498"/>
                  </a:lnTo>
                  <a:lnTo>
                    <a:pt x="371" y="500"/>
                  </a:lnTo>
                  <a:lnTo>
                    <a:pt x="363" y="502"/>
                  </a:lnTo>
                  <a:lnTo>
                    <a:pt x="357" y="504"/>
                  </a:lnTo>
                  <a:lnTo>
                    <a:pt x="350" y="508"/>
                  </a:lnTo>
                  <a:lnTo>
                    <a:pt x="342" y="510"/>
                  </a:lnTo>
                  <a:lnTo>
                    <a:pt x="336" y="510"/>
                  </a:lnTo>
                  <a:lnTo>
                    <a:pt x="329" y="512"/>
                  </a:lnTo>
                  <a:lnTo>
                    <a:pt x="321" y="514"/>
                  </a:lnTo>
                  <a:lnTo>
                    <a:pt x="314" y="515"/>
                  </a:lnTo>
                  <a:lnTo>
                    <a:pt x="306" y="515"/>
                  </a:lnTo>
                  <a:lnTo>
                    <a:pt x="298" y="517"/>
                  </a:lnTo>
                  <a:lnTo>
                    <a:pt x="289" y="517"/>
                  </a:lnTo>
                  <a:lnTo>
                    <a:pt x="283" y="517"/>
                  </a:lnTo>
                  <a:lnTo>
                    <a:pt x="274" y="517"/>
                  </a:lnTo>
                  <a:lnTo>
                    <a:pt x="268" y="519"/>
                  </a:lnTo>
                  <a:lnTo>
                    <a:pt x="258" y="517"/>
                  </a:lnTo>
                  <a:lnTo>
                    <a:pt x="251" y="517"/>
                  </a:lnTo>
                  <a:lnTo>
                    <a:pt x="243" y="517"/>
                  </a:lnTo>
                  <a:lnTo>
                    <a:pt x="236" y="515"/>
                  </a:lnTo>
                  <a:lnTo>
                    <a:pt x="228" y="515"/>
                  </a:lnTo>
                  <a:lnTo>
                    <a:pt x="220" y="514"/>
                  </a:lnTo>
                  <a:lnTo>
                    <a:pt x="213" y="512"/>
                  </a:lnTo>
                  <a:lnTo>
                    <a:pt x="207" y="512"/>
                  </a:lnTo>
                  <a:lnTo>
                    <a:pt x="198" y="510"/>
                  </a:lnTo>
                  <a:lnTo>
                    <a:pt x="192" y="508"/>
                  </a:lnTo>
                  <a:lnTo>
                    <a:pt x="184" y="504"/>
                  </a:lnTo>
                  <a:lnTo>
                    <a:pt x="177" y="502"/>
                  </a:lnTo>
                  <a:lnTo>
                    <a:pt x="169" y="498"/>
                  </a:lnTo>
                  <a:lnTo>
                    <a:pt x="162" y="496"/>
                  </a:lnTo>
                  <a:lnTo>
                    <a:pt x="156" y="493"/>
                  </a:lnTo>
                  <a:lnTo>
                    <a:pt x="150" y="491"/>
                  </a:lnTo>
                  <a:lnTo>
                    <a:pt x="143" y="487"/>
                  </a:lnTo>
                  <a:lnTo>
                    <a:pt x="135" y="485"/>
                  </a:lnTo>
                  <a:lnTo>
                    <a:pt x="129" y="481"/>
                  </a:lnTo>
                  <a:lnTo>
                    <a:pt x="124" y="477"/>
                  </a:lnTo>
                  <a:lnTo>
                    <a:pt x="116" y="474"/>
                  </a:lnTo>
                  <a:lnTo>
                    <a:pt x="110" y="468"/>
                  </a:lnTo>
                  <a:lnTo>
                    <a:pt x="103" y="464"/>
                  </a:lnTo>
                  <a:lnTo>
                    <a:pt x="99" y="460"/>
                  </a:lnTo>
                  <a:lnTo>
                    <a:pt x="91" y="456"/>
                  </a:lnTo>
                  <a:lnTo>
                    <a:pt x="87" y="451"/>
                  </a:lnTo>
                  <a:lnTo>
                    <a:pt x="80" y="445"/>
                  </a:lnTo>
                  <a:lnTo>
                    <a:pt x="74" y="441"/>
                  </a:lnTo>
                  <a:lnTo>
                    <a:pt x="70" y="434"/>
                  </a:lnTo>
                  <a:lnTo>
                    <a:pt x="65" y="428"/>
                  </a:lnTo>
                  <a:lnTo>
                    <a:pt x="59" y="424"/>
                  </a:lnTo>
                  <a:lnTo>
                    <a:pt x="55" y="418"/>
                  </a:lnTo>
                  <a:lnTo>
                    <a:pt x="51" y="411"/>
                  </a:lnTo>
                  <a:lnTo>
                    <a:pt x="44" y="405"/>
                  </a:lnTo>
                  <a:lnTo>
                    <a:pt x="40" y="399"/>
                  </a:lnTo>
                  <a:lnTo>
                    <a:pt x="36" y="394"/>
                  </a:lnTo>
                  <a:lnTo>
                    <a:pt x="32" y="386"/>
                  </a:lnTo>
                  <a:lnTo>
                    <a:pt x="29" y="380"/>
                  </a:lnTo>
                  <a:lnTo>
                    <a:pt x="27" y="373"/>
                  </a:lnTo>
                  <a:lnTo>
                    <a:pt x="23" y="367"/>
                  </a:lnTo>
                  <a:lnTo>
                    <a:pt x="19" y="359"/>
                  </a:lnTo>
                  <a:lnTo>
                    <a:pt x="17" y="352"/>
                  </a:lnTo>
                  <a:lnTo>
                    <a:pt x="13" y="344"/>
                  </a:lnTo>
                  <a:lnTo>
                    <a:pt x="11" y="339"/>
                  </a:lnTo>
                  <a:lnTo>
                    <a:pt x="10" y="331"/>
                  </a:lnTo>
                  <a:lnTo>
                    <a:pt x="6" y="323"/>
                  </a:lnTo>
                  <a:lnTo>
                    <a:pt x="4" y="314"/>
                  </a:lnTo>
                  <a:lnTo>
                    <a:pt x="4" y="306"/>
                  </a:lnTo>
                  <a:lnTo>
                    <a:pt x="2" y="299"/>
                  </a:lnTo>
                  <a:lnTo>
                    <a:pt x="2" y="289"/>
                  </a:lnTo>
                  <a:lnTo>
                    <a:pt x="0" y="282"/>
                  </a:lnTo>
                  <a:lnTo>
                    <a:pt x="0" y="274"/>
                  </a:lnTo>
                  <a:lnTo>
                    <a:pt x="0" y="264"/>
                  </a:lnTo>
                  <a:lnTo>
                    <a:pt x="0" y="255"/>
                  </a:lnTo>
                  <a:lnTo>
                    <a:pt x="0" y="247"/>
                  </a:lnTo>
                  <a:lnTo>
                    <a:pt x="2" y="238"/>
                  </a:lnTo>
                  <a:lnTo>
                    <a:pt x="2" y="230"/>
                  </a:lnTo>
                  <a:lnTo>
                    <a:pt x="2" y="221"/>
                  </a:lnTo>
                  <a:lnTo>
                    <a:pt x="4" y="211"/>
                  </a:lnTo>
                  <a:lnTo>
                    <a:pt x="6" y="204"/>
                  </a:lnTo>
                  <a:lnTo>
                    <a:pt x="6" y="196"/>
                  </a:lnTo>
                  <a:lnTo>
                    <a:pt x="10" y="186"/>
                  </a:lnTo>
                  <a:lnTo>
                    <a:pt x="11" y="179"/>
                  </a:lnTo>
                  <a:lnTo>
                    <a:pt x="13" y="173"/>
                  </a:lnTo>
                  <a:lnTo>
                    <a:pt x="15" y="166"/>
                  </a:lnTo>
                  <a:lnTo>
                    <a:pt x="17" y="158"/>
                  </a:lnTo>
                  <a:lnTo>
                    <a:pt x="19" y="150"/>
                  </a:lnTo>
                  <a:lnTo>
                    <a:pt x="23" y="145"/>
                  </a:lnTo>
                  <a:lnTo>
                    <a:pt x="27" y="137"/>
                  </a:lnTo>
                  <a:lnTo>
                    <a:pt x="29" y="131"/>
                  </a:lnTo>
                  <a:lnTo>
                    <a:pt x="32" y="127"/>
                  </a:lnTo>
                  <a:lnTo>
                    <a:pt x="36" y="122"/>
                  </a:lnTo>
                  <a:lnTo>
                    <a:pt x="40" y="116"/>
                  </a:lnTo>
                  <a:lnTo>
                    <a:pt x="42" y="110"/>
                  </a:lnTo>
                  <a:lnTo>
                    <a:pt x="46" y="105"/>
                  </a:lnTo>
                  <a:lnTo>
                    <a:pt x="51" y="101"/>
                  </a:lnTo>
                  <a:lnTo>
                    <a:pt x="53" y="93"/>
                  </a:lnTo>
                  <a:lnTo>
                    <a:pt x="57" y="91"/>
                  </a:lnTo>
                  <a:lnTo>
                    <a:pt x="63" y="86"/>
                  </a:lnTo>
                  <a:lnTo>
                    <a:pt x="67" y="82"/>
                  </a:lnTo>
                  <a:lnTo>
                    <a:pt x="74" y="72"/>
                  </a:lnTo>
                  <a:lnTo>
                    <a:pt x="82" y="67"/>
                  </a:lnTo>
                  <a:lnTo>
                    <a:pt x="87" y="61"/>
                  </a:lnTo>
                  <a:lnTo>
                    <a:pt x="91" y="59"/>
                  </a:lnTo>
                  <a:lnTo>
                    <a:pt x="95" y="55"/>
                  </a:lnTo>
                  <a:lnTo>
                    <a:pt x="101" y="53"/>
                  </a:lnTo>
                  <a:lnTo>
                    <a:pt x="108" y="46"/>
                  </a:lnTo>
                  <a:lnTo>
                    <a:pt x="116" y="42"/>
                  </a:lnTo>
                  <a:lnTo>
                    <a:pt x="124" y="36"/>
                  </a:lnTo>
                  <a:lnTo>
                    <a:pt x="133" y="32"/>
                  </a:lnTo>
                  <a:lnTo>
                    <a:pt x="141" y="27"/>
                  </a:lnTo>
                  <a:lnTo>
                    <a:pt x="148" y="25"/>
                  </a:lnTo>
                  <a:lnTo>
                    <a:pt x="154" y="23"/>
                  </a:lnTo>
                  <a:lnTo>
                    <a:pt x="162" y="21"/>
                  </a:lnTo>
                  <a:lnTo>
                    <a:pt x="167" y="17"/>
                  </a:lnTo>
                  <a:lnTo>
                    <a:pt x="173" y="13"/>
                  </a:lnTo>
                  <a:lnTo>
                    <a:pt x="177" y="13"/>
                  </a:lnTo>
                  <a:lnTo>
                    <a:pt x="181" y="13"/>
                  </a:lnTo>
                  <a:lnTo>
                    <a:pt x="188" y="11"/>
                  </a:lnTo>
                  <a:lnTo>
                    <a:pt x="190" y="11"/>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2" name="Freeform 20"/>
            <p:cNvSpPr>
              <a:spLocks/>
            </p:cNvSpPr>
            <p:nvPr/>
          </p:nvSpPr>
          <p:spPr bwMode="auto">
            <a:xfrm>
              <a:off x="2340" y="2128"/>
              <a:ext cx="189" cy="184"/>
            </a:xfrm>
            <a:custGeom>
              <a:avLst/>
              <a:gdLst>
                <a:gd name="T0" fmla="*/ 6 w 378"/>
                <a:gd name="T1" fmla="*/ 0 h 369"/>
                <a:gd name="T2" fmla="*/ 6 w 378"/>
                <a:gd name="T3" fmla="*/ 0 h 369"/>
                <a:gd name="T4" fmla="*/ 5 w 378"/>
                <a:gd name="T5" fmla="*/ 0 h 369"/>
                <a:gd name="T6" fmla="*/ 4 w 378"/>
                <a:gd name="T7" fmla="*/ 0 h 369"/>
                <a:gd name="T8" fmla="*/ 4 w 378"/>
                <a:gd name="T9" fmla="*/ 0 h 369"/>
                <a:gd name="T10" fmla="*/ 3 w 378"/>
                <a:gd name="T11" fmla="*/ 0 h 369"/>
                <a:gd name="T12" fmla="*/ 2 w 378"/>
                <a:gd name="T13" fmla="*/ 1 h 369"/>
                <a:gd name="T14" fmla="*/ 1 w 378"/>
                <a:gd name="T15" fmla="*/ 2 h 369"/>
                <a:gd name="T16" fmla="*/ 1 w 378"/>
                <a:gd name="T17" fmla="*/ 3 h 369"/>
                <a:gd name="T18" fmla="*/ 1 w 378"/>
                <a:gd name="T19" fmla="*/ 3 h 369"/>
                <a:gd name="T20" fmla="*/ 1 w 378"/>
                <a:gd name="T21" fmla="*/ 4 h 369"/>
                <a:gd name="T22" fmla="*/ 1 w 378"/>
                <a:gd name="T23" fmla="*/ 4 h 369"/>
                <a:gd name="T24" fmla="*/ 0 w 378"/>
                <a:gd name="T25" fmla="*/ 5 h 369"/>
                <a:gd name="T26" fmla="*/ 0 w 378"/>
                <a:gd name="T27" fmla="*/ 6 h 369"/>
                <a:gd name="T28" fmla="*/ 0 w 378"/>
                <a:gd name="T29" fmla="*/ 6 h 369"/>
                <a:gd name="T30" fmla="*/ 1 w 378"/>
                <a:gd name="T31" fmla="*/ 7 h 369"/>
                <a:gd name="T32" fmla="*/ 1 w 378"/>
                <a:gd name="T33" fmla="*/ 7 h 369"/>
                <a:gd name="T34" fmla="*/ 1 w 378"/>
                <a:gd name="T35" fmla="*/ 8 h 369"/>
                <a:gd name="T36" fmla="*/ 2 w 378"/>
                <a:gd name="T37" fmla="*/ 9 h 369"/>
                <a:gd name="T38" fmla="*/ 2 w 378"/>
                <a:gd name="T39" fmla="*/ 10 h 369"/>
                <a:gd name="T40" fmla="*/ 3 w 378"/>
                <a:gd name="T41" fmla="*/ 10 h 369"/>
                <a:gd name="T42" fmla="*/ 4 w 378"/>
                <a:gd name="T43" fmla="*/ 11 h 369"/>
                <a:gd name="T44" fmla="*/ 5 w 378"/>
                <a:gd name="T45" fmla="*/ 11 h 369"/>
                <a:gd name="T46" fmla="*/ 6 w 378"/>
                <a:gd name="T47" fmla="*/ 11 h 369"/>
                <a:gd name="T48" fmla="*/ 7 w 378"/>
                <a:gd name="T49" fmla="*/ 11 h 369"/>
                <a:gd name="T50" fmla="*/ 7 w 378"/>
                <a:gd name="T51" fmla="*/ 11 h 369"/>
                <a:gd name="T52" fmla="*/ 8 w 378"/>
                <a:gd name="T53" fmla="*/ 11 h 369"/>
                <a:gd name="T54" fmla="*/ 9 w 378"/>
                <a:gd name="T55" fmla="*/ 11 h 369"/>
                <a:gd name="T56" fmla="*/ 10 w 378"/>
                <a:gd name="T57" fmla="*/ 10 h 369"/>
                <a:gd name="T58" fmla="*/ 11 w 378"/>
                <a:gd name="T59" fmla="*/ 10 h 369"/>
                <a:gd name="T60" fmla="*/ 11 w 378"/>
                <a:gd name="T61" fmla="*/ 9 h 369"/>
                <a:gd name="T62" fmla="*/ 12 w 378"/>
                <a:gd name="T63" fmla="*/ 8 h 369"/>
                <a:gd name="T64" fmla="*/ 12 w 378"/>
                <a:gd name="T65" fmla="*/ 7 h 369"/>
                <a:gd name="T66" fmla="*/ 12 w 378"/>
                <a:gd name="T67" fmla="*/ 7 h 369"/>
                <a:gd name="T68" fmla="*/ 12 w 378"/>
                <a:gd name="T69" fmla="*/ 6 h 369"/>
                <a:gd name="T70" fmla="*/ 12 w 378"/>
                <a:gd name="T71" fmla="*/ 6 h 369"/>
                <a:gd name="T72" fmla="*/ 12 w 378"/>
                <a:gd name="T73" fmla="*/ 5 h 369"/>
                <a:gd name="T74" fmla="*/ 12 w 378"/>
                <a:gd name="T75" fmla="*/ 4 h 369"/>
                <a:gd name="T76" fmla="*/ 12 w 378"/>
                <a:gd name="T77" fmla="*/ 3 h 369"/>
                <a:gd name="T78" fmla="*/ 11 w 378"/>
                <a:gd name="T79" fmla="*/ 2 h 369"/>
                <a:gd name="T80" fmla="*/ 11 w 378"/>
                <a:gd name="T81" fmla="*/ 2 h 369"/>
                <a:gd name="T82" fmla="*/ 10 w 378"/>
                <a:gd name="T83" fmla="*/ 1 h 369"/>
                <a:gd name="T84" fmla="*/ 10 w 378"/>
                <a:gd name="T85" fmla="*/ 1 h 369"/>
                <a:gd name="T86" fmla="*/ 9 w 378"/>
                <a:gd name="T87" fmla="*/ 0 h 369"/>
                <a:gd name="T88" fmla="*/ 9 w 378"/>
                <a:gd name="T89" fmla="*/ 0 h 369"/>
                <a:gd name="T90" fmla="*/ 8 w 378"/>
                <a:gd name="T91" fmla="*/ 0 h 369"/>
                <a:gd name="T92" fmla="*/ 7 w 378"/>
                <a:gd name="T93" fmla="*/ 0 h 369"/>
                <a:gd name="T94" fmla="*/ 7 w 378"/>
                <a:gd name="T95" fmla="*/ 0 h 3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8" h="369">
                  <a:moveTo>
                    <a:pt x="197" y="2"/>
                  </a:moveTo>
                  <a:lnTo>
                    <a:pt x="192" y="0"/>
                  </a:lnTo>
                  <a:lnTo>
                    <a:pt x="188" y="0"/>
                  </a:lnTo>
                  <a:lnTo>
                    <a:pt x="182" y="0"/>
                  </a:lnTo>
                  <a:lnTo>
                    <a:pt x="178" y="0"/>
                  </a:lnTo>
                  <a:lnTo>
                    <a:pt x="173" y="0"/>
                  </a:lnTo>
                  <a:lnTo>
                    <a:pt x="169" y="0"/>
                  </a:lnTo>
                  <a:lnTo>
                    <a:pt x="163" y="0"/>
                  </a:lnTo>
                  <a:lnTo>
                    <a:pt x="159" y="2"/>
                  </a:lnTo>
                  <a:lnTo>
                    <a:pt x="155" y="2"/>
                  </a:lnTo>
                  <a:lnTo>
                    <a:pt x="150" y="2"/>
                  </a:lnTo>
                  <a:lnTo>
                    <a:pt x="146" y="4"/>
                  </a:lnTo>
                  <a:lnTo>
                    <a:pt x="142" y="4"/>
                  </a:lnTo>
                  <a:lnTo>
                    <a:pt x="136" y="4"/>
                  </a:lnTo>
                  <a:lnTo>
                    <a:pt x="133" y="8"/>
                  </a:lnTo>
                  <a:lnTo>
                    <a:pt x="127" y="8"/>
                  </a:lnTo>
                  <a:lnTo>
                    <a:pt x="125" y="10"/>
                  </a:lnTo>
                  <a:lnTo>
                    <a:pt x="119" y="10"/>
                  </a:lnTo>
                  <a:lnTo>
                    <a:pt x="114" y="12"/>
                  </a:lnTo>
                  <a:lnTo>
                    <a:pt x="112" y="12"/>
                  </a:lnTo>
                  <a:lnTo>
                    <a:pt x="108" y="16"/>
                  </a:lnTo>
                  <a:lnTo>
                    <a:pt x="98" y="19"/>
                  </a:lnTo>
                  <a:lnTo>
                    <a:pt x="91" y="21"/>
                  </a:lnTo>
                  <a:lnTo>
                    <a:pt x="83" y="27"/>
                  </a:lnTo>
                  <a:lnTo>
                    <a:pt x="76" y="33"/>
                  </a:lnTo>
                  <a:lnTo>
                    <a:pt x="68" y="36"/>
                  </a:lnTo>
                  <a:lnTo>
                    <a:pt x="64" y="44"/>
                  </a:lnTo>
                  <a:lnTo>
                    <a:pt x="55" y="48"/>
                  </a:lnTo>
                  <a:lnTo>
                    <a:pt x="49" y="55"/>
                  </a:lnTo>
                  <a:lnTo>
                    <a:pt x="43" y="63"/>
                  </a:lnTo>
                  <a:lnTo>
                    <a:pt x="38" y="69"/>
                  </a:lnTo>
                  <a:lnTo>
                    <a:pt x="32" y="76"/>
                  </a:lnTo>
                  <a:lnTo>
                    <a:pt x="26" y="84"/>
                  </a:lnTo>
                  <a:lnTo>
                    <a:pt x="24" y="88"/>
                  </a:lnTo>
                  <a:lnTo>
                    <a:pt x="22" y="94"/>
                  </a:lnTo>
                  <a:lnTo>
                    <a:pt x="21" y="97"/>
                  </a:lnTo>
                  <a:lnTo>
                    <a:pt x="19" y="101"/>
                  </a:lnTo>
                  <a:lnTo>
                    <a:pt x="17" y="105"/>
                  </a:lnTo>
                  <a:lnTo>
                    <a:pt x="15" y="111"/>
                  </a:lnTo>
                  <a:lnTo>
                    <a:pt x="13" y="114"/>
                  </a:lnTo>
                  <a:lnTo>
                    <a:pt x="11" y="118"/>
                  </a:lnTo>
                  <a:lnTo>
                    <a:pt x="9" y="124"/>
                  </a:lnTo>
                  <a:lnTo>
                    <a:pt x="9" y="130"/>
                  </a:lnTo>
                  <a:lnTo>
                    <a:pt x="7" y="133"/>
                  </a:lnTo>
                  <a:lnTo>
                    <a:pt x="5" y="137"/>
                  </a:lnTo>
                  <a:lnTo>
                    <a:pt x="5" y="143"/>
                  </a:lnTo>
                  <a:lnTo>
                    <a:pt x="3" y="149"/>
                  </a:lnTo>
                  <a:lnTo>
                    <a:pt x="2" y="152"/>
                  </a:lnTo>
                  <a:lnTo>
                    <a:pt x="2" y="158"/>
                  </a:lnTo>
                  <a:lnTo>
                    <a:pt x="2" y="162"/>
                  </a:lnTo>
                  <a:lnTo>
                    <a:pt x="0" y="170"/>
                  </a:lnTo>
                  <a:lnTo>
                    <a:pt x="0" y="173"/>
                  </a:lnTo>
                  <a:lnTo>
                    <a:pt x="0" y="181"/>
                  </a:lnTo>
                  <a:lnTo>
                    <a:pt x="0" y="185"/>
                  </a:lnTo>
                  <a:lnTo>
                    <a:pt x="0" y="191"/>
                  </a:lnTo>
                  <a:lnTo>
                    <a:pt x="0" y="194"/>
                  </a:lnTo>
                  <a:lnTo>
                    <a:pt x="0" y="200"/>
                  </a:lnTo>
                  <a:lnTo>
                    <a:pt x="0" y="206"/>
                  </a:lnTo>
                  <a:lnTo>
                    <a:pt x="0" y="210"/>
                  </a:lnTo>
                  <a:lnTo>
                    <a:pt x="0" y="215"/>
                  </a:lnTo>
                  <a:lnTo>
                    <a:pt x="2" y="221"/>
                  </a:lnTo>
                  <a:lnTo>
                    <a:pt x="2" y="225"/>
                  </a:lnTo>
                  <a:lnTo>
                    <a:pt x="2" y="230"/>
                  </a:lnTo>
                  <a:lnTo>
                    <a:pt x="2" y="234"/>
                  </a:lnTo>
                  <a:lnTo>
                    <a:pt x="5" y="238"/>
                  </a:lnTo>
                  <a:lnTo>
                    <a:pt x="5" y="242"/>
                  </a:lnTo>
                  <a:lnTo>
                    <a:pt x="7" y="248"/>
                  </a:lnTo>
                  <a:lnTo>
                    <a:pt x="9" y="251"/>
                  </a:lnTo>
                  <a:lnTo>
                    <a:pt x="9" y="255"/>
                  </a:lnTo>
                  <a:lnTo>
                    <a:pt x="13" y="265"/>
                  </a:lnTo>
                  <a:lnTo>
                    <a:pt x="17" y="272"/>
                  </a:lnTo>
                  <a:lnTo>
                    <a:pt x="21" y="280"/>
                  </a:lnTo>
                  <a:lnTo>
                    <a:pt x="24" y="287"/>
                  </a:lnTo>
                  <a:lnTo>
                    <a:pt x="30" y="295"/>
                  </a:lnTo>
                  <a:lnTo>
                    <a:pt x="36" y="301"/>
                  </a:lnTo>
                  <a:lnTo>
                    <a:pt x="41" y="308"/>
                  </a:lnTo>
                  <a:lnTo>
                    <a:pt x="45" y="314"/>
                  </a:lnTo>
                  <a:lnTo>
                    <a:pt x="53" y="322"/>
                  </a:lnTo>
                  <a:lnTo>
                    <a:pt x="59" y="326"/>
                  </a:lnTo>
                  <a:lnTo>
                    <a:pt x="64" y="329"/>
                  </a:lnTo>
                  <a:lnTo>
                    <a:pt x="72" y="335"/>
                  </a:lnTo>
                  <a:lnTo>
                    <a:pt x="78" y="339"/>
                  </a:lnTo>
                  <a:lnTo>
                    <a:pt x="85" y="345"/>
                  </a:lnTo>
                  <a:lnTo>
                    <a:pt x="93" y="346"/>
                  </a:lnTo>
                  <a:lnTo>
                    <a:pt x="102" y="352"/>
                  </a:lnTo>
                  <a:lnTo>
                    <a:pt x="108" y="354"/>
                  </a:lnTo>
                  <a:lnTo>
                    <a:pt x="116" y="356"/>
                  </a:lnTo>
                  <a:lnTo>
                    <a:pt x="125" y="360"/>
                  </a:lnTo>
                  <a:lnTo>
                    <a:pt x="133" y="362"/>
                  </a:lnTo>
                  <a:lnTo>
                    <a:pt x="140" y="365"/>
                  </a:lnTo>
                  <a:lnTo>
                    <a:pt x="148" y="365"/>
                  </a:lnTo>
                  <a:lnTo>
                    <a:pt x="152" y="365"/>
                  </a:lnTo>
                  <a:lnTo>
                    <a:pt x="155" y="367"/>
                  </a:lnTo>
                  <a:lnTo>
                    <a:pt x="161" y="367"/>
                  </a:lnTo>
                  <a:lnTo>
                    <a:pt x="165" y="369"/>
                  </a:lnTo>
                  <a:lnTo>
                    <a:pt x="173" y="369"/>
                  </a:lnTo>
                  <a:lnTo>
                    <a:pt x="182" y="369"/>
                  </a:lnTo>
                  <a:lnTo>
                    <a:pt x="190" y="369"/>
                  </a:lnTo>
                  <a:lnTo>
                    <a:pt x="197" y="369"/>
                  </a:lnTo>
                  <a:lnTo>
                    <a:pt x="203" y="367"/>
                  </a:lnTo>
                  <a:lnTo>
                    <a:pt x="205" y="367"/>
                  </a:lnTo>
                  <a:lnTo>
                    <a:pt x="211" y="367"/>
                  </a:lnTo>
                  <a:lnTo>
                    <a:pt x="214" y="367"/>
                  </a:lnTo>
                  <a:lnTo>
                    <a:pt x="218" y="367"/>
                  </a:lnTo>
                  <a:lnTo>
                    <a:pt x="222" y="367"/>
                  </a:lnTo>
                  <a:lnTo>
                    <a:pt x="228" y="365"/>
                  </a:lnTo>
                  <a:lnTo>
                    <a:pt x="231" y="365"/>
                  </a:lnTo>
                  <a:lnTo>
                    <a:pt x="241" y="364"/>
                  </a:lnTo>
                  <a:lnTo>
                    <a:pt x="249" y="362"/>
                  </a:lnTo>
                  <a:lnTo>
                    <a:pt x="256" y="360"/>
                  </a:lnTo>
                  <a:lnTo>
                    <a:pt x="264" y="356"/>
                  </a:lnTo>
                  <a:lnTo>
                    <a:pt x="273" y="354"/>
                  </a:lnTo>
                  <a:lnTo>
                    <a:pt x="281" y="350"/>
                  </a:lnTo>
                  <a:lnTo>
                    <a:pt x="287" y="346"/>
                  </a:lnTo>
                  <a:lnTo>
                    <a:pt x="296" y="345"/>
                  </a:lnTo>
                  <a:lnTo>
                    <a:pt x="302" y="339"/>
                  </a:lnTo>
                  <a:lnTo>
                    <a:pt x="307" y="335"/>
                  </a:lnTo>
                  <a:lnTo>
                    <a:pt x="317" y="331"/>
                  </a:lnTo>
                  <a:lnTo>
                    <a:pt x="323" y="326"/>
                  </a:lnTo>
                  <a:lnTo>
                    <a:pt x="328" y="322"/>
                  </a:lnTo>
                  <a:lnTo>
                    <a:pt x="336" y="314"/>
                  </a:lnTo>
                  <a:lnTo>
                    <a:pt x="340" y="308"/>
                  </a:lnTo>
                  <a:lnTo>
                    <a:pt x="347" y="303"/>
                  </a:lnTo>
                  <a:lnTo>
                    <a:pt x="351" y="295"/>
                  </a:lnTo>
                  <a:lnTo>
                    <a:pt x="355" y="287"/>
                  </a:lnTo>
                  <a:lnTo>
                    <a:pt x="359" y="280"/>
                  </a:lnTo>
                  <a:lnTo>
                    <a:pt x="364" y="272"/>
                  </a:lnTo>
                  <a:lnTo>
                    <a:pt x="364" y="268"/>
                  </a:lnTo>
                  <a:lnTo>
                    <a:pt x="366" y="265"/>
                  </a:lnTo>
                  <a:lnTo>
                    <a:pt x="366" y="261"/>
                  </a:lnTo>
                  <a:lnTo>
                    <a:pt x="370" y="255"/>
                  </a:lnTo>
                  <a:lnTo>
                    <a:pt x="370" y="251"/>
                  </a:lnTo>
                  <a:lnTo>
                    <a:pt x="374" y="248"/>
                  </a:lnTo>
                  <a:lnTo>
                    <a:pt x="374" y="244"/>
                  </a:lnTo>
                  <a:lnTo>
                    <a:pt x="376" y="238"/>
                  </a:lnTo>
                  <a:lnTo>
                    <a:pt x="376" y="234"/>
                  </a:lnTo>
                  <a:lnTo>
                    <a:pt x="376" y="230"/>
                  </a:lnTo>
                  <a:lnTo>
                    <a:pt x="376" y="225"/>
                  </a:lnTo>
                  <a:lnTo>
                    <a:pt x="376" y="219"/>
                  </a:lnTo>
                  <a:lnTo>
                    <a:pt x="376" y="215"/>
                  </a:lnTo>
                  <a:lnTo>
                    <a:pt x="376" y="210"/>
                  </a:lnTo>
                  <a:lnTo>
                    <a:pt x="376" y="206"/>
                  </a:lnTo>
                  <a:lnTo>
                    <a:pt x="378" y="204"/>
                  </a:lnTo>
                  <a:lnTo>
                    <a:pt x="378" y="194"/>
                  </a:lnTo>
                  <a:lnTo>
                    <a:pt x="378" y="185"/>
                  </a:lnTo>
                  <a:lnTo>
                    <a:pt x="376" y="177"/>
                  </a:lnTo>
                  <a:lnTo>
                    <a:pt x="376" y="171"/>
                  </a:lnTo>
                  <a:lnTo>
                    <a:pt x="374" y="162"/>
                  </a:lnTo>
                  <a:lnTo>
                    <a:pt x="374" y="156"/>
                  </a:lnTo>
                  <a:lnTo>
                    <a:pt x="370" y="149"/>
                  </a:lnTo>
                  <a:lnTo>
                    <a:pt x="370" y="141"/>
                  </a:lnTo>
                  <a:lnTo>
                    <a:pt x="366" y="135"/>
                  </a:lnTo>
                  <a:lnTo>
                    <a:pt x="364" y="130"/>
                  </a:lnTo>
                  <a:lnTo>
                    <a:pt x="363" y="124"/>
                  </a:lnTo>
                  <a:lnTo>
                    <a:pt x="363" y="118"/>
                  </a:lnTo>
                  <a:lnTo>
                    <a:pt x="359" y="113"/>
                  </a:lnTo>
                  <a:lnTo>
                    <a:pt x="355" y="107"/>
                  </a:lnTo>
                  <a:lnTo>
                    <a:pt x="353" y="101"/>
                  </a:lnTo>
                  <a:lnTo>
                    <a:pt x="351" y="95"/>
                  </a:lnTo>
                  <a:lnTo>
                    <a:pt x="347" y="92"/>
                  </a:lnTo>
                  <a:lnTo>
                    <a:pt x="344" y="86"/>
                  </a:lnTo>
                  <a:lnTo>
                    <a:pt x="340" y="82"/>
                  </a:lnTo>
                  <a:lnTo>
                    <a:pt x="338" y="78"/>
                  </a:lnTo>
                  <a:lnTo>
                    <a:pt x="330" y="69"/>
                  </a:lnTo>
                  <a:lnTo>
                    <a:pt x="326" y="63"/>
                  </a:lnTo>
                  <a:lnTo>
                    <a:pt x="319" y="55"/>
                  </a:lnTo>
                  <a:lnTo>
                    <a:pt x="315" y="52"/>
                  </a:lnTo>
                  <a:lnTo>
                    <a:pt x="309" y="48"/>
                  </a:lnTo>
                  <a:lnTo>
                    <a:pt x="306" y="46"/>
                  </a:lnTo>
                  <a:lnTo>
                    <a:pt x="302" y="42"/>
                  </a:lnTo>
                  <a:lnTo>
                    <a:pt x="298" y="40"/>
                  </a:lnTo>
                  <a:lnTo>
                    <a:pt x="294" y="36"/>
                  </a:lnTo>
                  <a:lnTo>
                    <a:pt x="288" y="35"/>
                  </a:lnTo>
                  <a:lnTo>
                    <a:pt x="285" y="33"/>
                  </a:lnTo>
                  <a:lnTo>
                    <a:pt x="281" y="31"/>
                  </a:lnTo>
                  <a:lnTo>
                    <a:pt x="275" y="29"/>
                  </a:lnTo>
                  <a:lnTo>
                    <a:pt x="271" y="25"/>
                  </a:lnTo>
                  <a:lnTo>
                    <a:pt x="268" y="23"/>
                  </a:lnTo>
                  <a:lnTo>
                    <a:pt x="262" y="21"/>
                  </a:lnTo>
                  <a:lnTo>
                    <a:pt x="258" y="19"/>
                  </a:lnTo>
                  <a:lnTo>
                    <a:pt x="252" y="19"/>
                  </a:lnTo>
                  <a:lnTo>
                    <a:pt x="249" y="16"/>
                  </a:lnTo>
                  <a:lnTo>
                    <a:pt x="243" y="16"/>
                  </a:lnTo>
                  <a:lnTo>
                    <a:pt x="239" y="14"/>
                  </a:lnTo>
                  <a:lnTo>
                    <a:pt x="233" y="12"/>
                  </a:lnTo>
                  <a:lnTo>
                    <a:pt x="228" y="10"/>
                  </a:lnTo>
                  <a:lnTo>
                    <a:pt x="226" y="10"/>
                  </a:lnTo>
                  <a:lnTo>
                    <a:pt x="216" y="8"/>
                  </a:lnTo>
                  <a:lnTo>
                    <a:pt x="211" y="6"/>
                  </a:lnTo>
                  <a:lnTo>
                    <a:pt x="205" y="4"/>
                  </a:lnTo>
                  <a:lnTo>
                    <a:pt x="201" y="2"/>
                  </a:lnTo>
                  <a:lnTo>
                    <a:pt x="19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3" name="Freeform 21"/>
            <p:cNvSpPr>
              <a:spLocks/>
            </p:cNvSpPr>
            <p:nvPr/>
          </p:nvSpPr>
          <p:spPr bwMode="auto">
            <a:xfrm>
              <a:off x="2383" y="2153"/>
              <a:ext cx="128" cy="130"/>
            </a:xfrm>
            <a:custGeom>
              <a:avLst/>
              <a:gdLst>
                <a:gd name="T0" fmla="*/ 6 w 257"/>
                <a:gd name="T1" fmla="*/ 1 h 258"/>
                <a:gd name="T2" fmla="*/ 6 w 257"/>
                <a:gd name="T3" fmla="*/ 1 h 258"/>
                <a:gd name="T4" fmla="*/ 5 w 257"/>
                <a:gd name="T5" fmla="*/ 1 h 258"/>
                <a:gd name="T6" fmla="*/ 5 w 257"/>
                <a:gd name="T7" fmla="*/ 1 h 258"/>
                <a:gd name="T8" fmla="*/ 4 w 257"/>
                <a:gd name="T9" fmla="*/ 0 h 258"/>
                <a:gd name="T10" fmla="*/ 3 w 257"/>
                <a:gd name="T11" fmla="*/ 0 h 258"/>
                <a:gd name="T12" fmla="*/ 3 w 257"/>
                <a:gd name="T13" fmla="*/ 1 h 258"/>
                <a:gd name="T14" fmla="*/ 2 w 257"/>
                <a:gd name="T15" fmla="*/ 1 h 258"/>
                <a:gd name="T16" fmla="*/ 1 w 257"/>
                <a:gd name="T17" fmla="*/ 1 h 258"/>
                <a:gd name="T18" fmla="*/ 1 w 257"/>
                <a:gd name="T19" fmla="*/ 2 h 258"/>
                <a:gd name="T20" fmla="*/ 0 w 257"/>
                <a:gd name="T21" fmla="*/ 2 h 258"/>
                <a:gd name="T22" fmla="*/ 0 w 257"/>
                <a:gd name="T23" fmla="*/ 3 h 258"/>
                <a:gd name="T24" fmla="*/ 0 w 257"/>
                <a:gd name="T25" fmla="*/ 3 h 258"/>
                <a:gd name="T26" fmla="*/ 0 w 257"/>
                <a:gd name="T27" fmla="*/ 4 h 258"/>
                <a:gd name="T28" fmla="*/ 0 w 257"/>
                <a:gd name="T29" fmla="*/ 4 h 258"/>
                <a:gd name="T30" fmla="*/ 0 w 257"/>
                <a:gd name="T31" fmla="*/ 5 h 258"/>
                <a:gd name="T32" fmla="*/ 0 w 257"/>
                <a:gd name="T33" fmla="*/ 5 h 258"/>
                <a:gd name="T34" fmla="*/ 0 w 257"/>
                <a:gd name="T35" fmla="*/ 5 h 258"/>
                <a:gd name="T36" fmla="*/ 0 w 257"/>
                <a:gd name="T37" fmla="*/ 6 h 258"/>
                <a:gd name="T38" fmla="*/ 0 w 257"/>
                <a:gd name="T39" fmla="*/ 6 h 258"/>
                <a:gd name="T40" fmla="*/ 0 w 257"/>
                <a:gd name="T41" fmla="*/ 7 h 258"/>
                <a:gd name="T42" fmla="*/ 1 w 257"/>
                <a:gd name="T43" fmla="*/ 8 h 258"/>
                <a:gd name="T44" fmla="*/ 2 w 257"/>
                <a:gd name="T45" fmla="*/ 8 h 258"/>
                <a:gd name="T46" fmla="*/ 2 w 257"/>
                <a:gd name="T47" fmla="*/ 8 h 258"/>
                <a:gd name="T48" fmla="*/ 3 w 257"/>
                <a:gd name="T49" fmla="*/ 9 h 258"/>
                <a:gd name="T50" fmla="*/ 3 w 257"/>
                <a:gd name="T51" fmla="*/ 9 h 258"/>
                <a:gd name="T52" fmla="*/ 3 w 257"/>
                <a:gd name="T53" fmla="*/ 9 h 258"/>
                <a:gd name="T54" fmla="*/ 4 w 257"/>
                <a:gd name="T55" fmla="*/ 9 h 258"/>
                <a:gd name="T56" fmla="*/ 4 w 257"/>
                <a:gd name="T57" fmla="*/ 9 h 258"/>
                <a:gd name="T58" fmla="*/ 5 w 257"/>
                <a:gd name="T59" fmla="*/ 8 h 258"/>
                <a:gd name="T60" fmla="*/ 6 w 257"/>
                <a:gd name="T61" fmla="*/ 8 h 258"/>
                <a:gd name="T62" fmla="*/ 6 w 257"/>
                <a:gd name="T63" fmla="*/ 8 h 258"/>
                <a:gd name="T64" fmla="*/ 7 w 257"/>
                <a:gd name="T65" fmla="*/ 7 h 258"/>
                <a:gd name="T66" fmla="*/ 7 w 257"/>
                <a:gd name="T67" fmla="*/ 7 h 258"/>
                <a:gd name="T68" fmla="*/ 7 w 257"/>
                <a:gd name="T69" fmla="*/ 6 h 258"/>
                <a:gd name="T70" fmla="*/ 7 w 257"/>
                <a:gd name="T71" fmla="*/ 6 h 258"/>
                <a:gd name="T72" fmla="*/ 7 w 257"/>
                <a:gd name="T73" fmla="*/ 5 h 258"/>
                <a:gd name="T74" fmla="*/ 7 w 257"/>
                <a:gd name="T75" fmla="*/ 5 h 258"/>
                <a:gd name="T76" fmla="*/ 8 w 257"/>
                <a:gd name="T77" fmla="*/ 4 h 258"/>
                <a:gd name="T78" fmla="*/ 7 w 257"/>
                <a:gd name="T79" fmla="*/ 4 h 258"/>
                <a:gd name="T80" fmla="*/ 7 w 257"/>
                <a:gd name="T81" fmla="*/ 3 h 258"/>
                <a:gd name="T82" fmla="*/ 7 w 257"/>
                <a:gd name="T83" fmla="*/ 3 h 258"/>
                <a:gd name="T84" fmla="*/ 7 w 257"/>
                <a:gd name="T85" fmla="*/ 2 h 258"/>
                <a:gd name="T86" fmla="*/ 6 w 257"/>
                <a:gd name="T87" fmla="*/ 2 h 258"/>
                <a:gd name="T88" fmla="*/ 6 w 257"/>
                <a:gd name="T89" fmla="*/ 2 h 2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7" h="258">
                  <a:moveTo>
                    <a:pt x="213" y="34"/>
                  </a:moveTo>
                  <a:lnTo>
                    <a:pt x="209" y="30"/>
                  </a:lnTo>
                  <a:lnTo>
                    <a:pt x="205" y="26"/>
                  </a:lnTo>
                  <a:lnTo>
                    <a:pt x="202" y="23"/>
                  </a:lnTo>
                  <a:lnTo>
                    <a:pt x="198" y="21"/>
                  </a:lnTo>
                  <a:lnTo>
                    <a:pt x="192" y="17"/>
                  </a:lnTo>
                  <a:lnTo>
                    <a:pt x="188" y="15"/>
                  </a:lnTo>
                  <a:lnTo>
                    <a:pt x="183" y="13"/>
                  </a:lnTo>
                  <a:lnTo>
                    <a:pt x="179" y="11"/>
                  </a:lnTo>
                  <a:lnTo>
                    <a:pt x="173" y="7"/>
                  </a:lnTo>
                  <a:lnTo>
                    <a:pt x="165" y="5"/>
                  </a:lnTo>
                  <a:lnTo>
                    <a:pt x="160" y="3"/>
                  </a:lnTo>
                  <a:lnTo>
                    <a:pt x="156" y="3"/>
                  </a:lnTo>
                  <a:lnTo>
                    <a:pt x="148" y="2"/>
                  </a:lnTo>
                  <a:lnTo>
                    <a:pt x="141" y="0"/>
                  </a:lnTo>
                  <a:lnTo>
                    <a:pt x="133" y="0"/>
                  </a:lnTo>
                  <a:lnTo>
                    <a:pt x="129" y="0"/>
                  </a:lnTo>
                  <a:lnTo>
                    <a:pt x="120" y="0"/>
                  </a:lnTo>
                  <a:lnTo>
                    <a:pt x="114" y="0"/>
                  </a:lnTo>
                  <a:lnTo>
                    <a:pt x="107" y="2"/>
                  </a:lnTo>
                  <a:lnTo>
                    <a:pt x="99" y="3"/>
                  </a:lnTo>
                  <a:lnTo>
                    <a:pt x="93" y="3"/>
                  </a:lnTo>
                  <a:lnTo>
                    <a:pt x="86" y="5"/>
                  </a:lnTo>
                  <a:lnTo>
                    <a:pt x="78" y="7"/>
                  </a:lnTo>
                  <a:lnTo>
                    <a:pt x="72" y="13"/>
                  </a:lnTo>
                  <a:lnTo>
                    <a:pt x="65" y="17"/>
                  </a:lnTo>
                  <a:lnTo>
                    <a:pt x="59" y="21"/>
                  </a:lnTo>
                  <a:lnTo>
                    <a:pt x="51" y="24"/>
                  </a:lnTo>
                  <a:lnTo>
                    <a:pt x="46" y="30"/>
                  </a:lnTo>
                  <a:lnTo>
                    <a:pt x="40" y="36"/>
                  </a:lnTo>
                  <a:lnTo>
                    <a:pt x="34" y="43"/>
                  </a:lnTo>
                  <a:lnTo>
                    <a:pt x="27" y="49"/>
                  </a:lnTo>
                  <a:lnTo>
                    <a:pt x="23" y="59"/>
                  </a:lnTo>
                  <a:lnTo>
                    <a:pt x="17" y="64"/>
                  </a:lnTo>
                  <a:lnTo>
                    <a:pt x="13" y="74"/>
                  </a:lnTo>
                  <a:lnTo>
                    <a:pt x="12" y="78"/>
                  </a:lnTo>
                  <a:lnTo>
                    <a:pt x="8" y="81"/>
                  </a:lnTo>
                  <a:lnTo>
                    <a:pt x="6" y="85"/>
                  </a:lnTo>
                  <a:lnTo>
                    <a:pt x="6" y="91"/>
                  </a:lnTo>
                  <a:lnTo>
                    <a:pt x="4" y="95"/>
                  </a:lnTo>
                  <a:lnTo>
                    <a:pt x="4" y="99"/>
                  </a:lnTo>
                  <a:lnTo>
                    <a:pt x="2" y="104"/>
                  </a:lnTo>
                  <a:lnTo>
                    <a:pt x="2" y="108"/>
                  </a:lnTo>
                  <a:lnTo>
                    <a:pt x="2" y="114"/>
                  </a:lnTo>
                  <a:lnTo>
                    <a:pt x="2" y="118"/>
                  </a:lnTo>
                  <a:lnTo>
                    <a:pt x="2" y="121"/>
                  </a:lnTo>
                  <a:lnTo>
                    <a:pt x="2" y="127"/>
                  </a:lnTo>
                  <a:lnTo>
                    <a:pt x="0" y="131"/>
                  </a:lnTo>
                  <a:lnTo>
                    <a:pt x="0" y="137"/>
                  </a:lnTo>
                  <a:lnTo>
                    <a:pt x="0" y="140"/>
                  </a:lnTo>
                  <a:lnTo>
                    <a:pt x="2" y="144"/>
                  </a:lnTo>
                  <a:lnTo>
                    <a:pt x="2" y="148"/>
                  </a:lnTo>
                  <a:lnTo>
                    <a:pt x="2" y="154"/>
                  </a:lnTo>
                  <a:lnTo>
                    <a:pt x="2" y="158"/>
                  </a:lnTo>
                  <a:lnTo>
                    <a:pt x="4" y="161"/>
                  </a:lnTo>
                  <a:lnTo>
                    <a:pt x="6" y="169"/>
                  </a:lnTo>
                  <a:lnTo>
                    <a:pt x="10" y="178"/>
                  </a:lnTo>
                  <a:lnTo>
                    <a:pt x="12" y="182"/>
                  </a:lnTo>
                  <a:lnTo>
                    <a:pt x="12" y="186"/>
                  </a:lnTo>
                  <a:lnTo>
                    <a:pt x="15" y="190"/>
                  </a:lnTo>
                  <a:lnTo>
                    <a:pt x="17" y="196"/>
                  </a:lnTo>
                  <a:lnTo>
                    <a:pt x="21" y="201"/>
                  </a:lnTo>
                  <a:lnTo>
                    <a:pt x="27" y="211"/>
                  </a:lnTo>
                  <a:lnTo>
                    <a:pt x="31" y="216"/>
                  </a:lnTo>
                  <a:lnTo>
                    <a:pt x="38" y="222"/>
                  </a:lnTo>
                  <a:lnTo>
                    <a:pt x="42" y="228"/>
                  </a:lnTo>
                  <a:lnTo>
                    <a:pt x="50" y="235"/>
                  </a:lnTo>
                  <a:lnTo>
                    <a:pt x="57" y="239"/>
                  </a:lnTo>
                  <a:lnTo>
                    <a:pt x="65" y="245"/>
                  </a:lnTo>
                  <a:lnTo>
                    <a:pt x="70" y="249"/>
                  </a:lnTo>
                  <a:lnTo>
                    <a:pt x="80" y="251"/>
                  </a:lnTo>
                  <a:lnTo>
                    <a:pt x="84" y="253"/>
                  </a:lnTo>
                  <a:lnTo>
                    <a:pt x="88" y="254"/>
                  </a:lnTo>
                  <a:lnTo>
                    <a:pt x="93" y="256"/>
                  </a:lnTo>
                  <a:lnTo>
                    <a:pt x="97" y="258"/>
                  </a:lnTo>
                  <a:lnTo>
                    <a:pt x="103" y="258"/>
                  </a:lnTo>
                  <a:lnTo>
                    <a:pt x="107" y="258"/>
                  </a:lnTo>
                  <a:lnTo>
                    <a:pt x="112" y="258"/>
                  </a:lnTo>
                  <a:lnTo>
                    <a:pt x="116" y="258"/>
                  </a:lnTo>
                  <a:lnTo>
                    <a:pt x="120" y="258"/>
                  </a:lnTo>
                  <a:lnTo>
                    <a:pt x="126" y="258"/>
                  </a:lnTo>
                  <a:lnTo>
                    <a:pt x="131" y="258"/>
                  </a:lnTo>
                  <a:lnTo>
                    <a:pt x="137" y="258"/>
                  </a:lnTo>
                  <a:lnTo>
                    <a:pt x="141" y="258"/>
                  </a:lnTo>
                  <a:lnTo>
                    <a:pt x="145" y="258"/>
                  </a:lnTo>
                  <a:lnTo>
                    <a:pt x="152" y="256"/>
                  </a:lnTo>
                  <a:lnTo>
                    <a:pt x="156" y="256"/>
                  </a:lnTo>
                  <a:lnTo>
                    <a:pt x="164" y="254"/>
                  </a:lnTo>
                  <a:lnTo>
                    <a:pt x="171" y="251"/>
                  </a:lnTo>
                  <a:lnTo>
                    <a:pt x="179" y="249"/>
                  </a:lnTo>
                  <a:lnTo>
                    <a:pt x="186" y="245"/>
                  </a:lnTo>
                  <a:lnTo>
                    <a:pt x="192" y="243"/>
                  </a:lnTo>
                  <a:lnTo>
                    <a:pt x="200" y="239"/>
                  </a:lnTo>
                  <a:lnTo>
                    <a:pt x="205" y="235"/>
                  </a:lnTo>
                  <a:lnTo>
                    <a:pt x="211" y="232"/>
                  </a:lnTo>
                  <a:lnTo>
                    <a:pt x="215" y="226"/>
                  </a:lnTo>
                  <a:lnTo>
                    <a:pt x="221" y="222"/>
                  </a:lnTo>
                  <a:lnTo>
                    <a:pt x="224" y="218"/>
                  </a:lnTo>
                  <a:lnTo>
                    <a:pt x="230" y="215"/>
                  </a:lnTo>
                  <a:lnTo>
                    <a:pt x="234" y="211"/>
                  </a:lnTo>
                  <a:lnTo>
                    <a:pt x="238" y="205"/>
                  </a:lnTo>
                  <a:lnTo>
                    <a:pt x="240" y="199"/>
                  </a:lnTo>
                  <a:lnTo>
                    <a:pt x="241" y="196"/>
                  </a:lnTo>
                  <a:lnTo>
                    <a:pt x="243" y="190"/>
                  </a:lnTo>
                  <a:lnTo>
                    <a:pt x="247" y="184"/>
                  </a:lnTo>
                  <a:lnTo>
                    <a:pt x="249" y="178"/>
                  </a:lnTo>
                  <a:lnTo>
                    <a:pt x="251" y="173"/>
                  </a:lnTo>
                  <a:lnTo>
                    <a:pt x="251" y="167"/>
                  </a:lnTo>
                  <a:lnTo>
                    <a:pt x="253" y="163"/>
                  </a:lnTo>
                  <a:lnTo>
                    <a:pt x="253" y="158"/>
                  </a:lnTo>
                  <a:lnTo>
                    <a:pt x="255" y="152"/>
                  </a:lnTo>
                  <a:lnTo>
                    <a:pt x="255" y="146"/>
                  </a:lnTo>
                  <a:lnTo>
                    <a:pt x="255" y="140"/>
                  </a:lnTo>
                  <a:lnTo>
                    <a:pt x="255" y="135"/>
                  </a:lnTo>
                  <a:lnTo>
                    <a:pt x="255" y="129"/>
                  </a:lnTo>
                  <a:lnTo>
                    <a:pt x="255" y="123"/>
                  </a:lnTo>
                  <a:lnTo>
                    <a:pt x="257" y="119"/>
                  </a:lnTo>
                  <a:lnTo>
                    <a:pt x="255" y="114"/>
                  </a:lnTo>
                  <a:lnTo>
                    <a:pt x="255" y="108"/>
                  </a:lnTo>
                  <a:lnTo>
                    <a:pt x="255" y="102"/>
                  </a:lnTo>
                  <a:lnTo>
                    <a:pt x="253" y="99"/>
                  </a:lnTo>
                  <a:lnTo>
                    <a:pt x="251" y="95"/>
                  </a:lnTo>
                  <a:lnTo>
                    <a:pt x="251" y="89"/>
                  </a:lnTo>
                  <a:lnTo>
                    <a:pt x="249" y="85"/>
                  </a:lnTo>
                  <a:lnTo>
                    <a:pt x="249" y="81"/>
                  </a:lnTo>
                  <a:lnTo>
                    <a:pt x="243" y="74"/>
                  </a:lnTo>
                  <a:lnTo>
                    <a:pt x="241" y="66"/>
                  </a:lnTo>
                  <a:lnTo>
                    <a:pt x="238" y="61"/>
                  </a:lnTo>
                  <a:lnTo>
                    <a:pt x="234" y="55"/>
                  </a:lnTo>
                  <a:lnTo>
                    <a:pt x="230" y="49"/>
                  </a:lnTo>
                  <a:lnTo>
                    <a:pt x="224" y="45"/>
                  </a:lnTo>
                  <a:lnTo>
                    <a:pt x="221" y="42"/>
                  </a:lnTo>
                  <a:lnTo>
                    <a:pt x="219" y="40"/>
                  </a:lnTo>
                  <a:lnTo>
                    <a:pt x="215" y="36"/>
                  </a:lnTo>
                  <a:lnTo>
                    <a:pt x="213" y="3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4" name="Freeform 22"/>
            <p:cNvSpPr>
              <a:spLocks/>
            </p:cNvSpPr>
            <p:nvPr/>
          </p:nvSpPr>
          <p:spPr bwMode="auto">
            <a:xfrm>
              <a:off x="2408" y="2169"/>
              <a:ext cx="54" cy="86"/>
            </a:xfrm>
            <a:custGeom>
              <a:avLst/>
              <a:gdLst>
                <a:gd name="T0" fmla="*/ 3 w 108"/>
                <a:gd name="T1" fmla="*/ 0 h 173"/>
                <a:gd name="T2" fmla="*/ 2 w 108"/>
                <a:gd name="T3" fmla="*/ 0 h 173"/>
                <a:gd name="T4" fmla="*/ 2 w 108"/>
                <a:gd name="T5" fmla="*/ 0 h 173"/>
                <a:gd name="T6" fmla="*/ 2 w 108"/>
                <a:gd name="T7" fmla="*/ 0 h 173"/>
                <a:gd name="T8" fmla="*/ 2 w 108"/>
                <a:gd name="T9" fmla="*/ 0 h 173"/>
                <a:gd name="T10" fmla="*/ 2 w 108"/>
                <a:gd name="T11" fmla="*/ 0 h 173"/>
                <a:gd name="T12" fmla="*/ 2 w 108"/>
                <a:gd name="T13" fmla="*/ 0 h 173"/>
                <a:gd name="T14" fmla="*/ 1 w 108"/>
                <a:gd name="T15" fmla="*/ 0 h 173"/>
                <a:gd name="T16" fmla="*/ 1 w 108"/>
                <a:gd name="T17" fmla="*/ 1 h 173"/>
                <a:gd name="T18" fmla="*/ 1 w 108"/>
                <a:gd name="T19" fmla="*/ 1 h 173"/>
                <a:gd name="T20" fmla="*/ 1 w 108"/>
                <a:gd name="T21" fmla="*/ 1 h 173"/>
                <a:gd name="T22" fmla="*/ 1 w 108"/>
                <a:gd name="T23" fmla="*/ 1 h 173"/>
                <a:gd name="T24" fmla="*/ 1 w 108"/>
                <a:gd name="T25" fmla="*/ 1 h 173"/>
                <a:gd name="T26" fmla="*/ 1 w 108"/>
                <a:gd name="T27" fmla="*/ 1 h 173"/>
                <a:gd name="T28" fmla="*/ 1 w 108"/>
                <a:gd name="T29" fmla="*/ 1 h 173"/>
                <a:gd name="T30" fmla="*/ 1 w 108"/>
                <a:gd name="T31" fmla="*/ 2 h 173"/>
                <a:gd name="T32" fmla="*/ 1 w 108"/>
                <a:gd name="T33" fmla="*/ 2 h 173"/>
                <a:gd name="T34" fmla="*/ 0 w 108"/>
                <a:gd name="T35" fmla="*/ 2 h 173"/>
                <a:gd name="T36" fmla="*/ 0 w 108"/>
                <a:gd name="T37" fmla="*/ 2 h 173"/>
                <a:gd name="T38" fmla="*/ 0 w 108"/>
                <a:gd name="T39" fmla="*/ 2 h 173"/>
                <a:gd name="T40" fmla="*/ 1 w 108"/>
                <a:gd name="T41" fmla="*/ 2 h 173"/>
                <a:gd name="T42" fmla="*/ 1 w 108"/>
                <a:gd name="T43" fmla="*/ 2 h 173"/>
                <a:gd name="T44" fmla="*/ 1 w 108"/>
                <a:gd name="T45" fmla="*/ 2 h 173"/>
                <a:gd name="T46" fmla="*/ 1 w 108"/>
                <a:gd name="T47" fmla="*/ 3 h 173"/>
                <a:gd name="T48" fmla="*/ 1 w 108"/>
                <a:gd name="T49" fmla="*/ 3 h 173"/>
                <a:gd name="T50" fmla="*/ 1 w 108"/>
                <a:gd name="T51" fmla="*/ 3 h 173"/>
                <a:gd name="T52" fmla="*/ 1 w 108"/>
                <a:gd name="T53" fmla="*/ 3 h 173"/>
                <a:gd name="T54" fmla="*/ 1 w 108"/>
                <a:gd name="T55" fmla="*/ 3 h 173"/>
                <a:gd name="T56" fmla="*/ 1 w 108"/>
                <a:gd name="T57" fmla="*/ 3 h 173"/>
                <a:gd name="T58" fmla="*/ 1 w 108"/>
                <a:gd name="T59" fmla="*/ 4 h 173"/>
                <a:gd name="T60" fmla="*/ 1 w 108"/>
                <a:gd name="T61" fmla="*/ 4 h 173"/>
                <a:gd name="T62" fmla="*/ 2 w 108"/>
                <a:gd name="T63" fmla="*/ 5 h 173"/>
                <a:gd name="T64" fmla="*/ 2 w 108"/>
                <a:gd name="T65" fmla="*/ 5 h 173"/>
                <a:gd name="T66" fmla="*/ 2 w 108"/>
                <a:gd name="T67" fmla="*/ 5 h 173"/>
                <a:gd name="T68" fmla="*/ 2 w 108"/>
                <a:gd name="T69" fmla="*/ 5 h 173"/>
                <a:gd name="T70" fmla="*/ 2 w 108"/>
                <a:gd name="T71" fmla="*/ 5 h 173"/>
                <a:gd name="T72" fmla="*/ 1 w 108"/>
                <a:gd name="T73" fmla="*/ 4 h 173"/>
                <a:gd name="T74" fmla="*/ 1 w 108"/>
                <a:gd name="T75" fmla="*/ 4 h 173"/>
                <a:gd name="T76" fmla="*/ 1 w 108"/>
                <a:gd name="T77" fmla="*/ 4 h 173"/>
                <a:gd name="T78" fmla="*/ 1 w 108"/>
                <a:gd name="T79" fmla="*/ 4 h 173"/>
                <a:gd name="T80" fmla="*/ 1 w 108"/>
                <a:gd name="T81" fmla="*/ 4 h 173"/>
                <a:gd name="T82" fmla="*/ 1 w 108"/>
                <a:gd name="T83" fmla="*/ 3 h 173"/>
                <a:gd name="T84" fmla="*/ 1 w 108"/>
                <a:gd name="T85" fmla="*/ 3 h 173"/>
                <a:gd name="T86" fmla="*/ 1 w 108"/>
                <a:gd name="T87" fmla="*/ 3 h 173"/>
                <a:gd name="T88" fmla="*/ 1 w 108"/>
                <a:gd name="T89" fmla="*/ 3 h 173"/>
                <a:gd name="T90" fmla="*/ 1 w 108"/>
                <a:gd name="T91" fmla="*/ 3 h 173"/>
                <a:gd name="T92" fmla="*/ 1 w 108"/>
                <a:gd name="T93" fmla="*/ 2 h 173"/>
                <a:gd name="T94" fmla="*/ 1 w 108"/>
                <a:gd name="T95" fmla="*/ 2 h 173"/>
                <a:gd name="T96" fmla="*/ 1 w 108"/>
                <a:gd name="T97" fmla="*/ 2 h 173"/>
                <a:gd name="T98" fmla="*/ 1 w 108"/>
                <a:gd name="T99" fmla="*/ 2 h 173"/>
                <a:gd name="T100" fmla="*/ 1 w 108"/>
                <a:gd name="T101" fmla="*/ 2 h 173"/>
                <a:gd name="T102" fmla="*/ 1 w 108"/>
                <a:gd name="T103" fmla="*/ 2 h 173"/>
                <a:gd name="T104" fmla="*/ 1 w 108"/>
                <a:gd name="T105" fmla="*/ 1 h 173"/>
                <a:gd name="T106" fmla="*/ 1 w 108"/>
                <a:gd name="T107" fmla="*/ 1 h 173"/>
                <a:gd name="T108" fmla="*/ 1 w 108"/>
                <a:gd name="T109" fmla="*/ 1 h 173"/>
                <a:gd name="T110" fmla="*/ 1 w 108"/>
                <a:gd name="T111" fmla="*/ 1 h 173"/>
                <a:gd name="T112" fmla="*/ 4 w 108"/>
                <a:gd name="T113" fmla="*/ 0 h 173"/>
                <a:gd name="T114" fmla="*/ 3 w 108"/>
                <a:gd name="T115" fmla="*/ 0 h 173"/>
                <a:gd name="T116" fmla="*/ 3 w 108"/>
                <a:gd name="T117" fmla="*/ 0 h 1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8" h="173">
                  <a:moveTo>
                    <a:pt x="68" y="13"/>
                  </a:moveTo>
                  <a:lnTo>
                    <a:pt x="62" y="13"/>
                  </a:lnTo>
                  <a:lnTo>
                    <a:pt x="60" y="13"/>
                  </a:lnTo>
                  <a:lnTo>
                    <a:pt x="55" y="15"/>
                  </a:lnTo>
                  <a:lnTo>
                    <a:pt x="49" y="17"/>
                  </a:lnTo>
                  <a:lnTo>
                    <a:pt x="43" y="19"/>
                  </a:lnTo>
                  <a:lnTo>
                    <a:pt x="39" y="25"/>
                  </a:lnTo>
                  <a:lnTo>
                    <a:pt x="32" y="29"/>
                  </a:lnTo>
                  <a:lnTo>
                    <a:pt x="28" y="32"/>
                  </a:lnTo>
                  <a:lnTo>
                    <a:pt x="22" y="36"/>
                  </a:lnTo>
                  <a:lnTo>
                    <a:pt x="17" y="42"/>
                  </a:lnTo>
                  <a:lnTo>
                    <a:pt x="11" y="46"/>
                  </a:lnTo>
                  <a:lnTo>
                    <a:pt x="9" y="51"/>
                  </a:lnTo>
                  <a:lnTo>
                    <a:pt x="3" y="55"/>
                  </a:lnTo>
                  <a:lnTo>
                    <a:pt x="1" y="59"/>
                  </a:lnTo>
                  <a:lnTo>
                    <a:pt x="1" y="65"/>
                  </a:lnTo>
                  <a:lnTo>
                    <a:pt x="1" y="69"/>
                  </a:lnTo>
                  <a:lnTo>
                    <a:pt x="0" y="70"/>
                  </a:lnTo>
                  <a:lnTo>
                    <a:pt x="0" y="76"/>
                  </a:lnTo>
                  <a:lnTo>
                    <a:pt x="0" y="80"/>
                  </a:lnTo>
                  <a:lnTo>
                    <a:pt x="1" y="86"/>
                  </a:lnTo>
                  <a:lnTo>
                    <a:pt x="1" y="91"/>
                  </a:lnTo>
                  <a:lnTo>
                    <a:pt x="1" y="95"/>
                  </a:lnTo>
                  <a:lnTo>
                    <a:pt x="1" y="101"/>
                  </a:lnTo>
                  <a:lnTo>
                    <a:pt x="3" y="107"/>
                  </a:lnTo>
                  <a:lnTo>
                    <a:pt x="3" y="110"/>
                  </a:lnTo>
                  <a:lnTo>
                    <a:pt x="5" y="114"/>
                  </a:lnTo>
                  <a:lnTo>
                    <a:pt x="5" y="118"/>
                  </a:lnTo>
                  <a:lnTo>
                    <a:pt x="7" y="124"/>
                  </a:lnTo>
                  <a:lnTo>
                    <a:pt x="9" y="128"/>
                  </a:lnTo>
                  <a:lnTo>
                    <a:pt x="9" y="131"/>
                  </a:lnTo>
                  <a:lnTo>
                    <a:pt x="36" y="173"/>
                  </a:lnTo>
                  <a:lnTo>
                    <a:pt x="34" y="169"/>
                  </a:lnTo>
                  <a:lnTo>
                    <a:pt x="34" y="167"/>
                  </a:lnTo>
                  <a:lnTo>
                    <a:pt x="34" y="162"/>
                  </a:lnTo>
                  <a:lnTo>
                    <a:pt x="32" y="156"/>
                  </a:lnTo>
                  <a:lnTo>
                    <a:pt x="30" y="150"/>
                  </a:lnTo>
                  <a:lnTo>
                    <a:pt x="28" y="143"/>
                  </a:lnTo>
                  <a:lnTo>
                    <a:pt x="26" y="137"/>
                  </a:lnTo>
                  <a:lnTo>
                    <a:pt x="24" y="128"/>
                  </a:lnTo>
                  <a:lnTo>
                    <a:pt x="24" y="122"/>
                  </a:lnTo>
                  <a:lnTo>
                    <a:pt x="20" y="114"/>
                  </a:lnTo>
                  <a:lnTo>
                    <a:pt x="20" y="109"/>
                  </a:lnTo>
                  <a:lnTo>
                    <a:pt x="17" y="103"/>
                  </a:lnTo>
                  <a:lnTo>
                    <a:pt x="17" y="99"/>
                  </a:lnTo>
                  <a:lnTo>
                    <a:pt x="15" y="93"/>
                  </a:lnTo>
                  <a:lnTo>
                    <a:pt x="15" y="91"/>
                  </a:lnTo>
                  <a:lnTo>
                    <a:pt x="15" y="88"/>
                  </a:lnTo>
                  <a:lnTo>
                    <a:pt x="15" y="80"/>
                  </a:lnTo>
                  <a:lnTo>
                    <a:pt x="15" y="74"/>
                  </a:lnTo>
                  <a:lnTo>
                    <a:pt x="17" y="69"/>
                  </a:lnTo>
                  <a:lnTo>
                    <a:pt x="20" y="61"/>
                  </a:lnTo>
                  <a:lnTo>
                    <a:pt x="20" y="55"/>
                  </a:lnTo>
                  <a:lnTo>
                    <a:pt x="22" y="51"/>
                  </a:lnTo>
                  <a:lnTo>
                    <a:pt x="24" y="51"/>
                  </a:lnTo>
                  <a:lnTo>
                    <a:pt x="108" y="0"/>
                  </a:lnTo>
                  <a:lnTo>
                    <a:pt x="6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5" name="Freeform 23"/>
            <p:cNvSpPr>
              <a:spLocks/>
            </p:cNvSpPr>
            <p:nvPr/>
          </p:nvSpPr>
          <p:spPr bwMode="auto">
            <a:xfrm>
              <a:off x="2398" y="2179"/>
              <a:ext cx="91" cy="22"/>
            </a:xfrm>
            <a:custGeom>
              <a:avLst/>
              <a:gdLst>
                <a:gd name="T0" fmla="*/ 1 w 180"/>
                <a:gd name="T1" fmla="*/ 1 h 44"/>
                <a:gd name="T2" fmla="*/ 1 w 180"/>
                <a:gd name="T3" fmla="*/ 1 h 44"/>
                <a:gd name="T4" fmla="*/ 1 w 180"/>
                <a:gd name="T5" fmla="*/ 1 h 44"/>
                <a:gd name="T6" fmla="*/ 1 w 180"/>
                <a:gd name="T7" fmla="*/ 1 h 44"/>
                <a:gd name="T8" fmla="*/ 2 w 180"/>
                <a:gd name="T9" fmla="*/ 1 h 44"/>
                <a:gd name="T10" fmla="*/ 2 w 180"/>
                <a:gd name="T11" fmla="*/ 1 h 44"/>
                <a:gd name="T12" fmla="*/ 2 w 180"/>
                <a:gd name="T13" fmla="*/ 0 h 44"/>
                <a:gd name="T14" fmla="*/ 2 w 180"/>
                <a:gd name="T15" fmla="*/ 0 h 44"/>
                <a:gd name="T16" fmla="*/ 2 w 180"/>
                <a:gd name="T17" fmla="*/ 0 h 44"/>
                <a:gd name="T18" fmla="*/ 2 w 180"/>
                <a:gd name="T19" fmla="*/ 0 h 44"/>
                <a:gd name="T20" fmla="*/ 2 w 180"/>
                <a:gd name="T21" fmla="*/ 0 h 44"/>
                <a:gd name="T22" fmla="*/ 3 w 180"/>
                <a:gd name="T23" fmla="*/ 0 h 44"/>
                <a:gd name="T24" fmla="*/ 3 w 180"/>
                <a:gd name="T25" fmla="*/ 0 h 44"/>
                <a:gd name="T26" fmla="*/ 3 w 180"/>
                <a:gd name="T27" fmla="*/ 0 h 44"/>
                <a:gd name="T28" fmla="*/ 3 w 180"/>
                <a:gd name="T29" fmla="*/ 0 h 44"/>
                <a:gd name="T30" fmla="*/ 3 w 180"/>
                <a:gd name="T31" fmla="*/ 1 h 44"/>
                <a:gd name="T32" fmla="*/ 3 w 180"/>
                <a:gd name="T33" fmla="*/ 1 h 44"/>
                <a:gd name="T34" fmla="*/ 4 w 180"/>
                <a:gd name="T35" fmla="*/ 1 h 44"/>
                <a:gd name="T36" fmla="*/ 4 w 180"/>
                <a:gd name="T37" fmla="*/ 1 h 44"/>
                <a:gd name="T38" fmla="*/ 4 w 180"/>
                <a:gd name="T39" fmla="*/ 1 h 44"/>
                <a:gd name="T40" fmla="*/ 4 w 180"/>
                <a:gd name="T41" fmla="*/ 1 h 44"/>
                <a:gd name="T42" fmla="*/ 4 w 180"/>
                <a:gd name="T43" fmla="*/ 1 h 44"/>
                <a:gd name="T44" fmla="*/ 5 w 180"/>
                <a:gd name="T45" fmla="*/ 1 h 44"/>
                <a:gd name="T46" fmla="*/ 5 w 180"/>
                <a:gd name="T47" fmla="*/ 1 h 44"/>
                <a:gd name="T48" fmla="*/ 5 w 180"/>
                <a:gd name="T49" fmla="*/ 1 h 44"/>
                <a:gd name="T50" fmla="*/ 5 w 180"/>
                <a:gd name="T51" fmla="*/ 1 h 44"/>
                <a:gd name="T52" fmla="*/ 5 w 180"/>
                <a:gd name="T53" fmla="*/ 1 h 44"/>
                <a:gd name="T54" fmla="*/ 5 w 180"/>
                <a:gd name="T55" fmla="*/ 1 h 44"/>
                <a:gd name="T56" fmla="*/ 6 w 180"/>
                <a:gd name="T57" fmla="*/ 1 h 44"/>
                <a:gd name="T58" fmla="*/ 6 w 180"/>
                <a:gd name="T59" fmla="*/ 2 h 44"/>
                <a:gd name="T60" fmla="*/ 6 w 180"/>
                <a:gd name="T61" fmla="*/ 2 h 44"/>
                <a:gd name="T62" fmla="*/ 6 w 180"/>
                <a:gd name="T63" fmla="*/ 2 h 44"/>
                <a:gd name="T64" fmla="*/ 5 w 180"/>
                <a:gd name="T65" fmla="*/ 2 h 44"/>
                <a:gd name="T66" fmla="*/ 5 w 180"/>
                <a:gd name="T67" fmla="*/ 2 h 44"/>
                <a:gd name="T68" fmla="*/ 5 w 180"/>
                <a:gd name="T69" fmla="*/ 2 h 44"/>
                <a:gd name="T70" fmla="*/ 5 w 180"/>
                <a:gd name="T71" fmla="*/ 1 h 44"/>
                <a:gd name="T72" fmla="*/ 5 w 180"/>
                <a:gd name="T73" fmla="*/ 1 h 44"/>
                <a:gd name="T74" fmla="*/ 5 w 180"/>
                <a:gd name="T75" fmla="*/ 1 h 44"/>
                <a:gd name="T76" fmla="*/ 4 w 180"/>
                <a:gd name="T77" fmla="*/ 1 h 44"/>
                <a:gd name="T78" fmla="*/ 4 w 180"/>
                <a:gd name="T79" fmla="*/ 1 h 44"/>
                <a:gd name="T80" fmla="*/ 4 w 180"/>
                <a:gd name="T81" fmla="*/ 1 h 44"/>
                <a:gd name="T82" fmla="*/ 4 w 180"/>
                <a:gd name="T83" fmla="*/ 1 h 44"/>
                <a:gd name="T84" fmla="*/ 4 w 180"/>
                <a:gd name="T85" fmla="*/ 1 h 44"/>
                <a:gd name="T86" fmla="*/ 4 w 180"/>
                <a:gd name="T87" fmla="*/ 1 h 44"/>
                <a:gd name="T88" fmla="*/ 4 w 180"/>
                <a:gd name="T89" fmla="*/ 1 h 44"/>
                <a:gd name="T90" fmla="*/ 3 w 180"/>
                <a:gd name="T91" fmla="*/ 1 h 44"/>
                <a:gd name="T92" fmla="*/ 3 w 180"/>
                <a:gd name="T93" fmla="*/ 1 h 44"/>
                <a:gd name="T94" fmla="*/ 3 w 180"/>
                <a:gd name="T95" fmla="*/ 1 h 44"/>
                <a:gd name="T96" fmla="*/ 3 w 180"/>
                <a:gd name="T97" fmla="*/ 1 h 44"/>
                <a:gd name="T98" fmla="*/ 3 w 180"/>
                <a:gd name="T99" fmla="*/ 1 h 44"/>
                <a:gd name="T100" fmla="*/ 3 w 180"/>
                <a:gd name="T101" fmla="*/ 1 h 44"/>
                <a:gd name="T102" fmla="*/ 3 w 180"/>
                <a:gd name="T103" fmla="*/ 1 h 44"/>
                <a:gd name="T104" fmla="*/ 3 w 180"/>
                <a:gd name="T105" fmla="*/ 1 h 44"/>
                <a:gd name="T106" fmla="*/ 2 w 180"/>
                <a:gd name="T107" fmla="*/ 1 h 44"/>
                <a:gd name="T108" fmla="*/ 2 w 180"/>
                <a:gd name="T109" fmla="*/ 1 h 44"/>
                <a:gd name="T110" fmla="*/ 2 w 180"/>
                <a:gd name="T111" fmla="*/ 1 h 44"/>
                <a:gd name="T112" fmla="*/ 2 w 180"/>
                <a:gd name="T113" fmla="*/ 1 h 44"/>
                <a:gd name="T114" fmla="*/ 0 w 180"/>
                <a:gd name="T115" fmla="*/ 1 h 44"/>
                <a:gd name="T116" fmla="*/ 1 w 180"/>
                <a:gd name="T117" fmla="*/ 1 h 44"/>
                <a:gd name="T118" fmla="*/ 1 w 180"/>
                <a:gd name="T119" fmla="*/ 1 h 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0" h="44">
                  <a:moveTo>
                    <a:pt x="13" y="11"/>
                  </a:moveTo>
                  <a:lnTo>
                    <a:pt x="17" y="8"/>
                  </a:lnTo>
                  <a:lnTo>
                    <a:pt x="22" y="8"/>
                  </a:lnTo>
                  <a:lnTo>
                    <a:pt x="30" y="4"/>
                  </a:lnTo>
                  <a:lnTo>
                    <a:pt x="34" y="4"/>
                  </a:lnTo>
                  <a:lnTo>
                    <a:pt x="39" y="2"/>
                  </a:lnTo>
                  <a:lnTo>
                    <a:pt x="45" y="0"/>
                  </a:lnTo>
                  <a:lnTo>
                    <a:pt x="49" y="0"/>
                  </a:lnTo>
                  <a:lnTo>
                    <a:pt x="55" y="0"/>
                  </a:lnTo>
                  <a:lnTo>
                    <a:pt x="58" y="0"/>
                  </a:lnTo>
                  <a:lnTo>
                    <a:pt x="64" y="0"/>
                  </a:lnTo>
                  <a:lnTo>
                    <a:pt x="68" y="0"/>
                  </a:lnTo>
                  <a:lnTo>
                    <a:pt x="74" y="0"/>
                  </a:lnTo>
                  <a:lnTo>
                    <a:pt x="79" y="0"/>
                  </a:lnTo>
                  <a:lnTo>
                    <a:pt x="83" y="0"/>
                  </a:lnTo>
                  <a:lnTo>
                    <a:pt x="89" y="2"/>
                  </a:lnTo>
                  <a:lnTo>
                    <a:pt x="93" y="4"/>
                  </a:lnTo>
                  <a:lnTo>
                    <a:pt x="100" y="4"/>
                  </a:lnTo>
                  <a:lnTo>
                    <a:pt x="108" y="6"/>
                  </a:lnTo>
                  <a:lnTo>
                    <a:pt x="114" y="8"/>
                  </a:lnTo>
                  <a:lnTo>
                    <a:pt x="121" y="10"/>
                  </a:lnTo>
                  <a:lnTo>
                    <a:pt x="125" y="11"/>
                  </a:lnTo>
                  <a:lnTo>
                    <a:pt x="131" y="11"/>
                  </a:lnTo>
                  <a:lnTo>
                    <a:pt x="134" y="13"/>
                  </a:lnTo>
                  <a:lnTo>
                    <a:pt x="136" y="15"/>
                  </a:lnTo>
                  <a:lnTo>
                    <a:pt x="142" y="15"/>
                  </a:lnTo>
                  <a:lnTo>
                    <a:pt x="148" y="21"/>
                  </a:lnTo>
                  <a:lnTo>
                    <a:pt x="153" y="27"/>
                  </a:lnTo>
                  <a:lnTo>
                    <a:pt x="161" y="30"/>
                  </a:lnTo>
                  <a:lnTo>
                    <a:pt x="169" y="34"/>
                  </a:lnTo>
                  <a:lnTo>
                    <a:pt x="180" y="44"/>
                  </a:lnTo>
                  <a:lnTo>
                    <a:pt x="165" y="38"/>
                  </a:lnTo>
                  <a:lnTo>
                    <a:pt x="157" y="36"/>
                  </a:lnTo>
                  <a:lnTo>
                    <a:pt x="148" y="34"/>
                  </a:lnTo>
                  <a:lnTo>
                    <a:pt x="144" y="34"/>
                  </a:lnTo>
                  <a:lnTo>
                    <a:pt x="140" y="30"/>
                  </a:lnTo>
                  <a:lnTo>
                    <a:pt x="134" y="30"/>
                  </a:lnTo>
                  <a:lnTo>
                    <a:pt x="133" y="29"/>
                  </a:lnTo>
                  <a:lnTo>
                    <a:pt x="125" y="27"/>
                  </a:lnTo>
                  <a:lnTo>
                    <a:pt x="121" y="27"/>
                  </a:lnTo>
                  <a:lnTo>
                    <a:pt x="117" y="23"/>
                  </a:lnTo>
                  <a:lnTo>
                    <a:pt x="112" y="23"/>
                  </a:lnTo>
                  <a:lnTo>
                    <a:pt x="108" y="21"/>
                  </a:lnTo>
                  <a:lnTo>
                    <a:pt x="102" y="21"/>
                  </a:lnTo>
                  <a:lnTo>
                    <a:pt x="98" y="19"/>
                  </a:lnTo>
                  <a:lnTo>
                    <a:pt x="95" y="19"/>
                  </a:lnTo>
                  <a:lnTo>
                    <a:pt x="89" y="15"/>
                  </a:lnTo>
                  <a:lnTo>
                    <a:pt x="83" y="13"/>
                  </a:lnTo>
                  <a:lnTo>
                    <a:pt x="79" y="13"/>
                  </a:lnTo>
                  <a:lnTo>
                    <a:pt x="76" y="13"/>
                  </a:lnTo>
                  <a:lnTo>
                    <a:pt x="74" y="13"/>
                  </a:lnTo>
                  <a:lnTo>
                    <a:pt x="70" y="13"/>
                  </a:lnTo>
                  <a:lnTo>
                    <a:pt x="66" y="13"/>
                  </a:lnTo>
                  <a:lnTo>
                    <a:pt x="60" y="13"/>
                  </a:lnTo>
                  <a:lnTo>
                    <a:pt x="53" y="13"/>
                  </a:lnTo>
                  <a:lnTo>
                    <a:pt x="47" y="15"/>
                  </a:lnTo>
                  <a:lnTo>
                    <a:pt x="39" y="15"/>
                  </a:lnTo>
                  <a:lnTo>
                    <a:pt x="0" y="19"/>
                  </a:lnTo>
                  <a:lnTo>
                    <a:pt x="1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6" name="Freeform 24"/>
            <p:cNvSpPr>
              <a:spLocks/>
            </p:cNvSpPr>
            <p:nvPr/>
          </p:nvSpPr>
          <p:spPr bwMode="auto">
            <a:xfrm>
              <a:off x="2396" y="2203"/>
              <a:ext cx="91" cy="22"/>
            </a:xfrm>
            <a:custGeom>
              <a:avLst/>
              <a:gdLst>
                <a:gd name="T0" fmla="*/ 1 w 180"/>
                <a:gd name="T1" fmla="*/ 1 h 43"/>
                <a:gd name="T2" fmla="*/ 1 w 180"/>
                <a:gd name="T3" fmla="*/ 1 h 43"/>
                <a:gd name="T4" fmla="*/ 2 w 180"/>
                <a:gd name="T5" fmla="*/ 1 h 43"/>
                <a:gd name="T6" fmla="*/ 2 w 180"/>
                <a:gd name="T7" fmla="*/ 0 h 43"/>
                <a:gd name="T8" fmla="*/ 2 w 180"/>
                <a:gd name="T9" fmla="*/ 0 h 43"/>
                <a:gd name="T10" fmla="*/ 3 w 180"/>
                <a:gd name="T11" fmla="*/ 0 h 43"/>
                <a:gd name="T12" fmla="*/ 3 w 180"/>
                <a:gd name="T13" fmla="*/ 0 h 43"/>
                <a:gd name="T14" fmla="*/ 3 w 180"/>
                <a:gd name="T15" fmla="*/ 1 h 43"/>
                <a:gd name="T16" fmla="*/ 4 w 180"/>
                <a:gd name="T17" fmla="*/ 1 h 43"/>
                <a:gd name="T18" fmla="*/ 4 w 180"/>
                <a:gd name="T19" fmla="*/ 1 h 43"/>
                <a:gd name="T20" fmla="*/ 4 w 180"/>
                <a:gd name="T21" fmla="*/ 1 h 43"/>
                <a:gd name="T22" fmla="*/ 5 w 180"/>
                <a:gd name="T23" fmla="*/ 1 h 43"/>
                <a:gd name="T24" fmla="*/ 5 w 180"/>
                <a:gd name="T25" fmla="*/ 1 h 43"/>
                <a:gd name="T26" fmla="*/ 5 w 180"/>
                <a:gd name="T27" fmla="*/ 1 h 43"/>
                <a:gd name="T28" fmla="*/ 6 w 180"/>
                <a:gd name="T29" fmla="*/ 2 h 43"/>
                <a:gd name="T30" fmla="*/ 6 w 180"/>
                <a:gd name="T31" fmla="*/ 2 h 43"/>
                <a:gd name="T32" fmla="*/ 6 w 180"/>
                <a:gd name="T33" fmla="*/ 2 h 43"/>
                <a:gd name="T34" fmla="*/ 6 w 180"/>
                <a:gd name="T35" fmla="*/ 2 h 43"/>
                <a:gd name="T36" fmla="*/ 5 w 180"/>
                <a:gd name="T37" fmla="*/ 2 h 43"/>
                <a:gd name="T38" fmla="*/ 5 w 180"/>
                <a:gd name="T39" fmla="*/ 1 h 43"/>
                <a:gd name="T40" fmla="*/ 5 w 180"/>
                <a:gd name="T41" fmla="*/ 1 h 43"/>
                <a:gd name="T42" fmla="*/ 4 w 180"/>
                <a:gd name="T43" fmla="*/ 1 h 43"/>
                <a:gd name="T44" fmla="*/ 4 w 180"/>
                <a:gd name="T45" fmla="*/ 1 h 43"/>
                <a:gd name="T46" fmla="*/ 4 w 180"/>
                <a:gd name="T47" fmla="*/ 1 h 43"/>
                <a:gd name="T48" fmla="*/ 4 w 180"/>
                <a:gd name="T49" fmla="*/ 1 h 43"/>
                <a:gd name="T50" fmla="*/ 3 w 180"/>
                <a:gd name="T51" fmla="*/ 1 h 43"/>
                <a:gd name="T52" fmla="*/ 3 w 180"/>
                <a:gd name="T53" fmla="*/ 1 h 43"/>
                <a:gd name="T54" fmla="*/ 3 w 180"/>
                <a:gd name="T55" fmla="*/ 1 h 43"/>
                <a:gd name="T56" fmla="*/ 3 w 180"/>
                <a:gd name="T57" fmla="*/ 1 h 43"/>
                <a:gd name="T58" fmla="*/ 2 w 180"/>
                <a:gd name="T59" fmla="*/ 1 h 43"/>
                <a:gd name="T60" fmla="*/ 2 w 180"/>
                <a:gd name="T61" fmla="*/ 1 h 43"/>
                <a:gd name="T62" fmla="*/ 1 w 180"/>
                <a:gd name="T63" fmla="*/ 1 h 43"/>
                <a:gd name="T64" fmla="*/ 1 w 180"/>
                <a:gd name="T65" fmla="*/ 1 h 43"/>
                <a:gd name="T66" fmla="*/ 0 w 180"/>
                <a:gd name="T67" fmla="*/ 1 h 43"/>
                <a:gd name="T68" fmla="*/ 1 w 180"/>
                <a:gd name="T69" fmla="*/ 1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43">
                  <a:moveTo>
                    <a:pt x="13" y="9"/>
                  </a:moveTo>
                  <a:lnTo>
                    <a:pt x="17" y="7"/>
                  </a:lnTo>
                  <a:lnTo>
                    <a:pt x="23" y="5"/>
                  </a:lnTo>
                  <a:lnTo>
                    <a:pt x="28" y="3"/>
                  </a:lnTo>
                  <a:lnTo>
                    <a:pt x="34" y="3"/>
                  </a:lnTo>
                  <a:lnTo>
                    <a:pt x="38" y="1"/>
                  </a:lnTo>
                  <a:lnTo>
                    <a:pt x="43" y="0"/>
                  </a:lnTo>
                  <a:lnTo>
                    <a:pt x="49" y="0"/>
                  </a:lnTo>
                  <a:lnTo>
                    <a:pt x="55" y="0"/>
                  </a:lnTo>
                  <a:lnTo>
                    <a:pt x="59" y="0"/>
                  </a:lnTo>
                  <a:lnTo>
                    <a:pt x="62" y="0"/>
                  </a:lnTo>
                  <a:lnTo>
                    <a:pt x="68" y="0"/>
                  </a:lnTo>
                  <a:lnTo>
                    <a:pt x="74" y="0"/>
                  </a:lnTo>
                  <a:lnTo>
                    <a:pt x="78" y="0"/>
                  </a:lnTo>
                  <a:lnTo>
                    <a:pt x="83" y="0"/>
                  </a:lnTo>
                  <a:lnTo>
                    <a:pt x="87" y="1"/>
                  </a:lnTo>
                  <a:lnTo>
                    <a:pt x="93" y="1"/>
                  </a:lnTo>
                  <a:lnTo>
                    <a:pt x="99" y="3"/>
                  </a:lnTo>
                  <a:lnTo>
                    <a:pt x="106" y="5"/>
                  </a:lnTo>
                  <a:lnTo>
                    <a:pt x="114" y="7"/>
                  </a:lnTo>
                  <a:lnTo>
                    <a:pt x="121" y="7"/>
                  </a:lnTo>
                  <a:lnTo>
                    <a:pt x="125" y="9"/>
                  </a:lnTo>
                  <a:lnTo>
                    <a:pt x="129" y="11"/>
                  </a:lnTo>
                  <a:lnTo>
                    <a:pt x="133" y="11"/>
                  </a:lnTo>
                  <a:lnTo>
                    <a:pt x="137" y="15"/>
                  </a:lnTo>
                  <a:lnTo>
                    <a:pt x="140" y="15"/>
                  </a:lnTo>
                  <a:lnTo>
                    <a:pt x="148" y="20"/>
                  </a:lnTo>
                  <a:lnTo>
                    <a:pt x="156" y="24"/>
                  </a:lnTo>
                  <a:lnTo>
                    <a:pt x="163" y="30"/>
                  </a:lnTo>
                  <a:lnTo>
                    <a:pt x="169" y="34"/>
                  </a:lnTo>
                  <a:lnTo>
                    <a:pt x="173" y="38"/>
                  </a:lnTo>
                  <a:lnTo>
                    <a:pt x="176" y="41"/>
                  </a:lnTo>
                  <a:lnTo>
                    <a:pt x="180" y="43"/>
                  </a:lnTo>
                  <a:lnTo>
                    <a:pt x="176" y="41"/>
                  </a:lnTo>
                  <a:lnTo>
                    <a:pt x="175" y="41"/>
                  </a:lnTo>
                  <a:lnTo>
                    <a:pt x="171" y="40"/>
                  </a:lnTo>
                  <a:lnTo>
                    <a:pt x="163" y="38"/>
                  </a:lnTo>
                  <a:lnTo>
                    <a:pt x="156" y="34"/>
                  </a:lnTo>
                  <a:lnTo>
                    <a:pt x="148" y="32"/>
                  </a:lnTo>
                  <a:lnTo>
                    <a:pt x="144" y="32"/>
                  </a:lnTo>
                  <a:lnTo>
                    <a:pt x="138" y="30"/>
                  </a:lnTo>
                  <a:lnTo>
                    <a:pt x="135" y="28"/>
                  </a:lnTo>
                  <a:lnTo>
                    <a:pt x="131" y="26"/>
                  </a:lnTo>
                  <a:lnTo>
                    <a:pt x="127" y="24"/>
                  </a:lnTo>
                  <a:lnTo>
                    <a:pt x="121" y="24"/>
                  </a:lnTo>
                  <a:lnTo>
                    <a:pt x="116" y="22"/>
                  </a:lnTo>
                  <a:lnTo>
                    <a:pt x="112" y="22"/>
                  </a:lnTo>
                  <a:lnTo>
                    <a:pt x="106" y="20"/>
                  </a:lnTo>
                  <a:lnTo>
                    <a:pt x="102" y="19"/>
                  </a:lnTo>
                  <a:lnTo>
                    <a:pt x="99" y="17"/>
                  </a:lnTo>
                  <a:lnTo>
                    <a:pt x="97" y="17"/>
                  </a:lnTo>
                  <a:lnTo>
                    <a:pt x="89" y="15"/>
                  </a:lnTo>
                  <a:lnTo>
                    <a:pt x="83" y="13"/>
                  </a:lnTo>
                  <a:lnTo>
                    <a:pt x="80" y="11"/>
                  </a:lnTo>
                  <a:lnTo>
                    <a:pt x="78" y="11"/>
                  </a:lnTo>
                  <a:lnTo>
                    <a:pt x="74" y="11"/>
                  </a:lnTo>
                  <a:lnTo>
                    <a:pt x="70" y="11"/>
                  </a:lnTo>
                  <a:lnTo>
                    <a:pt x="66" y="11"/>
                  </a:lnTo>
                  <a:lnTo>
                    <a:pt x="61" y="13"/>
                  </a:lnTo>
                  <a:lnTo>
                    <a:pt x="55" y="13"/>
                  </a:lnTo>
                  <a:lnTo>
                    <a:pt x="49" y="15"/>
                  </a:lnTo>
                  <a:lnTo>
                    <a:pt x="40" y="15"/>
                  </a:lnTo>
                  <a:lnTo>
                    <a:pt x="34" y="15"/>
                  </a:lnTo>
                  <a:lnTo>
                    <a:pt x="26" y="15"/>
                  </a:lnTo>
                  <a:lnTo>
                    <a:pt x="21" y="17"/>
                  </a:lnTo>
                  <a:lnTo>
                    <a:pt x="15" y="17"/>
                  </a:lnTo>
                  <a:lnTo>
                    <a:pt x="9" y="17"/>
                  </a:lnTo>
                  <a:lnTo>
                    <a:pt x="0" y="19"/>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7" name="Freeform 25"/>
            <p:cNvSpPr>
              <a:spLocks/>
            </p:cNvSpPr>
            <p:nvPr/>
          </p:nvSpPr>
          <p:spPr bwMode="auto">
            <a:xfrm>
              <a:off x="2364" y="2255"/>
              <a:ext cx="86" cy="46"/>
            </a:xfrm>
            <a:custGeom>
              <a:avLst/>
              <a:gdLst>
                <a:gd name="T0" fmla="*/ 1 w 171"/>
                <a:gd name="T1" fmla="*/ 1 h 91"/>
                <a:gd name="T2" fmla="*/ 1 w 171"/>
                <a:gd name="T3" fmla="*/ 2 h 91"/>
                <a:gd name="T4" fmla="*/ 1 w 171"/>
                <a:gd name="T5" fmla="*/ 2 h 91"/>
                <a:gd name="T6" fmla="*/ 2 w 171"/>
                <a:gd name="T7" fmla="*/ 2 h 91"/>
                <a:gd name="T8" fmla="*/ 2 w 171"/>
                <a:gd name="T9" fmla="*/ 3 h 91"/>
                <a:gd name="T10" fmla="*/ 3 w 171"/>
                <a:gd name="T11" fmla="*/ 3 h 91"/>
                <a:gd name="T12" fmla="*/ 3 w 171"/>
                <a:gd name="T13" fmla="*/ 3 h 91"/>
                <a:gd name="T14" fmla="*/ 3 w 171"/>
                <a:gd name="T15" fmla="*/ 3 h 91"/>
                <a:gd name="T16" fmla="*/ 4 w 171"/>
                <a:gd name="T17" fmla="*/ 3 h 91"/>
                <a:gd name="T18" fmla="*/ 4 w 171"/>
                <a:gd name="T19" fmla="*/ 3 h 91"/>
                <a:gd name="T20" fmla="*/ 5 w 171"/>
                <a:gd name="T21" fmla="*/ 3 h 91"/>
                <a:gd name="T22" fmla="*/ 5 w 171"/>
                <a:gd name="T23" fmla="*/ 3 h 91"/>
                <a:gd name="T24" fmla="*/ 5 w 171"/>
                <a:gd name="T25" fmla="*/ 3 h 91"/>
                <a:gd name="T26" fmla="*/ 6 w 171"/>
                <a:gd name="T27" fmla="*/ 3 h 91"/>
                <a:gd name="T28" fmla="*/ 6 w 171"/>
                <a:gd name="T29" fmla="*/ 3 h 91"/>
                <a:gd name="T30" fmla="*/ 6 w 171"/>
                <a:gd name="T31" fmla="*/ 3 h 91"/>
                <a:gd name="T32" fmla="*/ 6 w 171"/>
                <a:gd name="T33" fmla="*/ 3 h 91"/>
                <a:gd name="T34" fmla="*/ 5 w 171"/>
                <a:gd name="T35" fmla="*/ 3 h 91"/>
                <a:gd name="T36" fmla="*/ 5 w 171"/>
                <a:gd name="T37" fmla="*/ 3 h 91"/>
                <a:gd name="T38" fmla="*/ 4 w 171"/>
                <a:gd name="T39" fmla="*/ 3 h 91"/>
                <a:gd name="T40" fmla="*/ 4 w 171"/>
                <a:gd name="T41" fmla="*/ 3 h 91"/>
                <a:gd name="T42" fmla="*/ 4 w 171"/>
                <a:gd name="T43" fmla="*/ 3 h 91"/>
                <a:gd name="T44" fmla="*/ 3 w 171"/>
                <a:gd name="T45" fmla="*/ 3 h 91"/>
                <a:gd name="T46" fmla="*/ 3 w 171"/>
                <a:gd name="T47" fmla="*/ 3 h 91"/>
                <a:gd name="T48" fmla="*/ 3 w 171"/>
                <a:gd name="T49" fmla="*/ 3 h 91"/>
                <a:gd name="T50" fmla="*/ 2 w 171"/>
                <a:gd name="T51" fmla="*/ 2 h 91"/>
                <a:gd name="T52" fmla="*/ 2 w 171"/>
                <a:gd name="T53" fmla="*/ 2 h 91"/>
                <a:gd name="T54" fmla="*/ 2 w 171"/>
                <a:gd name="T55" fmla="*/ 2 h 91"/>
                <a:gd name="T56" fmla="*/ 1 w 171"/>
                <a:gd name="T57" fmla="*/ 1 h 91"/>
                <a:gd name="T58" fmla="*/ 1 w 171"/>
                <a:gd name="T59" fmla="*/ 1 h 91"/>
                <a:gd name="T60" fmla="*/ 1 w 171"/>
                <a:gd name="T61" fmla="*/ 1 h 91"/>
                <a:gd name="T62" fmla="*/ 0 w 171"/>
                <a:gd name="T63" fmla="*/ 0 h 91"/>
                <a:gd name="T64" fmla="*/ 1 w 171"/>
                <a:gd name="T65" fmla="*/ 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91">
                  <a:moveTo>
                    <a:pt x="8" y="27"/>
                  </a:moveTo>
                  <a:lnTo>
                    <a:pt x="12" y="32"/>
                  </a:lnTo>
                  <a:lnTo>
                    <a:pt x="19" y="40"/>
                  </a:lnTo>
                  <a:lnTo>
                    <a:pt x="23" y="44"/>
                  </a:lnTo>
                  <a:lnTo>
                    <a:pt x="29" y="48"/>
                  </a:lnTo>
                  <a:lnTo>
                    <a:pt x="32" y="53"/>
                  </a:lnTo>
                  <a:lnTo>
                    <a:pt x="38" y="59"/>
                  </a:lnTo>
                  <a:lnTo>
                    <a:pt x="42" y="63"/>
                  </a:lnTo>
                  <a:lnTo>
                    <a:pt x="50" y="69"/>
                  </a:lnTo>
                  <a:lnTo>
                    <a:pt x="55" y="72"/>
                  </a:lnTo>
                  <a:lnTo>
                    <a:pt x="61" y="76"/>
                  </a:lnTo>
                  <a:lnTo>
                    <a:pt x="67" y="80"/>
                  </a:lnTo>
                  <a:lnTo>
                    <a:pt x="72" y="84"/>
                  </a:lnTo>
                  <a:lnTo>
                    <a:pt x="78" y="86"/>
                  </a:lnTo>
                  <a:lnTo>
                    <a:pt x="84" y="88"/>
                  </a:lnTo>
                  <a:lnTo>
                    <a:pt x="89" y="90"/>
                  </a:lnTo>
                  <a:lnTo>
                    <a:pt x="95" y="90"/>
                  </a:lnTo>
                  <a:lnTo>
                    <a:pt x="101" y="91"/>
                  </a:lnTo>
                  <a:lnTo>
                    <a:pt x="108" y="91"/>
                  </a:lnTo>
                  <a:lnTo>
                    <a:pt x="114" y="91"/>
                  </a:lnTo>
                  <a:lnTo>
                    <a:pt x="122" y="91"/>
                  </a:lnTo>
                  <a:lnTo>
                    <a:pt x="129" y="91"/>
                  </a:lnTo>
                  <a:lnTo>
                    <a:pt x="137" y="91"/>
                  </a:lnTo>
                  <a:lnTo>
                    <a:pt x="143" y="90"/>
                  </a:lnTo>
                  <a:lnTo>
                    <a:pt x="150" y="90"/>
                  </a:lnTo>
                  <a:lnTo>
                    <a:pt x="156" y="90"/>
                  </a:lnTo>
                  <a:lnTo>
                    <a:pt x="160" y="90"/>
                  </a:lnTo>
                  <a:lnTo>
                    <a:pt x="164" y="88"/>
                  </a:lnTo>
                  <a:lnTo>
                    <a:pt x="167" y="88"/>
                  </a:lnTo>
                  <a:lnTo>
                    <a:pt x="169" y="88"/>
                  </a:lnTo>
                  <a:lnTo>
                    <a:pt x="171" y="88"/>
                  </a:lnTo>
                  <a:lnTo>
                    <a:pt x="169" y="88"/>
                  </a:lnTo>
                  <a:lnTo>
                    <a:pt x="167" y="88"/>
                  </a:lnTo>
                  <a:lnTo>
                    <a:pt x="162" y="88"/>
                  </a:lnTo>
                  <a:lnTo>
                    <a:pt x="158" y="88"/>
                  </a:lnTo>
                  <a:lnTo>
                    <a:pt x="150" y="84"/>
                  </a:lnTo>
                  <a:lnTo>
                    <a:pt x="143" y="84"/>
                  </a:lnTo>
                  <a:lnTo>
                    <a:pt x="135" y="84"/>
                  </a:lnTo>
                  <a:lnTo>
                    <a:pt x="127" y="82"/>
                  </a:lnTo>
                  <a:lnTo>
                    <a:pt x="122" y="82"/>
                  </a:lnTo>
                  <a:lnTo>
                    <a:pt x="118" y="82"/>
                  </a:lnTo>
                  <a:lnTo>
                    <a:pt x="114" y="80"/>
                  </a:lnTo>
                  <a:lnTo>
                    <a:pt x="108" y="80"/>
                  </a:lnTo>
                  <a:lnTo>
                    <a:pt x="101" y="78"/>
                  </a:lnTo>
                  <a:lnTo>
                    <a:pt x="95" y="78"/>
                  </a:lnTo>
                  <a:lnTo>
                    <a:pt x="86" y="74"/>
                  </a:lnTo>
                  <a:lnTo>
                    <a:pt x="80" y="74"/>
                  </a:lnTo>
                  <a:lnTo>
                    <a:pt x="76" y="72"/>
                  </a:lnTo>
                  <a:lnTo>
                    <a:pt x="72" y="71"/>
                  </a:lnTo>
                  <a:lnTo>
                    <a:pt x="69" y="69"/>
                  </a:lnTo>
                  <a:lnTo>
                    <a:pt x="65" y="65"/>
                  </a:lnTo>
                  <a:lnTo>
                    <a:pt x="59" y="59"/>
                  </a:lnTo>
                  <a:lnTo>
                    <a:pt x="53" y="55"/>
                  </a:lnTo>
                  <a:lnTo>
                    <a:pt x="48" y="50"/>
                  </a:lnTo>
                  <a:lnTo>
                    <a:pt x="42" y="44"/>
                  </a:lnTo>
                  <a:lnTo>
                    <a:pt x="36" y="38"/>
                  </a:lnTo>
                  <a:lnTo>
                    <a:pt x="31" y="32"/>
                  </a:lnTo>
                  <a:lnTo>
                    <a:pt x="23" y="25"/>
                  </a:lnTo>
                  <a:lnTo>
                    <a:pt x="19" y="19"/>
                  </a:lnTo>
                  <a:lnTo>
                    <a:pt x="13" y="13"/>
                  </a:lnTo>
                  <a:lnTo>
                    <a:pt x="8" y="12"/>
                  </a:lnTo>
                  <a:lnTo>
                    <a:pt x="4" y="8"/>
                  </a:lnTo>
                  <a:lnTo>
                    <a:pt x="2" y="4"/>
                  </a:lnTo>
                  <a:lnTo>
                    <a:pt x="0" y="0"/>
                  </a:lnTo>
                  <a:lnTo>
                    <a:pt x="8" y="2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8" name="Freeform 26"/>
            <p:cNvSpPr>
              <a:spLocks/>
            </p:cNvSpPr>
            <p:nvPr/>
          </p:nvSpPr>
          <p:spPr bwMode="auto">
            <a:xfrm>
              <a:off x="2356" y="2145"/>
              <a:ext cx="57" cy="65"/>
            </a:xfrm>
            <a:custGeom>
              <a:avLst/>
              <a:gdLst>
                <a:gd name="T0" fmla="*/ 1 w 114"/>
                <a:gd name="T1" fmla="*/ 2 h 131"/>
                <a:gd name="T2" fmla="*/ 1 w 114"/>
                <a:gd name="T3" fmla="*/ 2 h 131"/>
                <a:gd name="T4" fmla="*/ 1 w 114"/>
                <a:gd name="T5" fmla="*/ 2 h 131"/>
                <a:gd name="T6" fmla="*/ 1 w 114"/>
                <a:gd name="T7" fmla="*/ 1 h 131"/>
                <a:gd name="T8" fmla="*/ 1 w 114"/>
                <a:gd name="T9" fmla="*/ 1 h 131"/>
                <a:gd name="T10" fmla="*/ 2 w 114"/>
                <a:gd name="T11" fmla="*/ 1 h 131"/>
                <a:gd name="T12" fmla="*/ 2 w 114"/>
                <a:gd name="T13" fmla="*/ 0 h 131"/>
                <a:gd name="T14" fmla="*/ 2 w 114"/>
                <a:gd name="T15" fmla="*/ 0 h 131"/>
                <a:gd name="T16" fmla="*/ 3 w 114"/>
                <a:gd name="T17" fmla="*/ 0 h 131"/>
                <a:gd name="T18" fmla="*/ 3 w 114"/>
                <a:gd name="T19" fmla="*/ 0 h 131"/>
                <a:gd name="T20" fmla="*/ 3 w 114"/>
                <a:gd name="T21" fmla="*/ 0 h 131"/>
                <a:gd name="T22" fmla="*/ 3 w 114"/>
                <a:gd name="T23" fmla="*/ 0 h 131"/>
                <a:gd name="T24" fmla="*/ 4 w 114"/>
                <a:gd name="T25" fmla="*/ 0 h 131"/>
                <a:gd name="T26" fmla="*/ 4 w 114"/>
                <a:gd name="T27" fmla="*/ 0 h 131"/>
                <a:gd name="T28" fmla="*/ 4 w 114"/>
                <a:gd name="T29" fmla="*/ 0 h 131"/>
                <a:gd name="T30" fmla="*/ 4 w 114"/>
                <a:gd name="T31" fmla="*/ 0 h 131"/>
                <a:gd name="T32" fmla="*/ 3 w 114"/>
                <a:gd name="T33" fmla="*/ 0 h 131"/>
                <a:gd name="T34" fmla="*/ 3 w 114"/>
                <a:gd name="T35" fmla="*/ 0 h 131"/>
                <a:gd name="T36" fmla="*/ 3 w 114"/>
                <a:gd name="T37" fmla="*/ 0 h 131"/>
                <a:gd name="T38" fmla="*/ 2 w 114"/>
                <a:gd name="T39" fmla="*/ 1 h 131"/>
                <a:gd name="T40" fmla="*/ 2 w 114"/>
                <a:gd name="T41" fmla="*/ 1 h 131"/>
                <a:gd name="T42" fmla="*/ 2 w 114"/>
                <a:gd name="T43" fmla="*/ 1 h 131"/>
                <a:gd name="T44" fmla="*/ 1 w 114"/>
                <a:gd name="T45" fmla="*/ 1 h 131"/>
                <a:gd name="T46" fmla="*/ 1 w 114"/>
                <a:gd name="T47" fmla="*/ 2 h 131"/>
                <a:gd name="T48" fmla="*/ 1 w 114"/>
                <a:gd name="T49" fmla="*/ 2 h 131"/>
                <a:gd name="T50" fmla="*/ 1 w 114"/>
                <a:gd name="T51" fmla="*/ 2 h 131"/>
                <a:gd name="T52" fmla="*/ 1 w 114"/>
                <a:gd name="T53" fmla="*/ 3 h 131"/>
                <a:gd name="T54" fmla="*/ 1 w 114"/>
                <a:gd name="T55" fmla="*/ 3 h 131"/>
                <a:gd name="T56" fmla="*/ 1 w 114"/>
                <a:gd name="T57" fmla="*/ 3 h 131"/>
                <a:gd name="T58" fmla="*/ 0 w 114"/>
                <a:gd name="T59" fmla="*/ 4 h 131"/>
                <a:gd name="T60" fmla="*/ 0 w 114"/>
                <a:gd name="T61" fmla="*/ 3 h 131"/>
                <a:gd name="T62" fmla="*/ 0 w 114"/>
                <a:gd name="T63" fmla="*/ 3 h 131"/>
                <a:gd name="T64" fmla="*/ 1 w 114"/>
                <a:gd name="T65" fmla="*/ 3 h 131"/>
                <a:gd name="T66" fmla="*/ 1 w 114"/>
                <a:gd name="T67" fmla="*/ 3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4" h="131">
                  <a:moveTo>
                    <a:pt x="4" y="97"/>
                  </a:moveTo>
                  <a:lnTo>
                    <a:pt x="4" y="91"/>
                  </a:lnTo>
                  <a:lnTo>
                    <a:pt x="6" y="87"/>
                  </a:lnTo>
                  <a:lnTo>
                    <a:pt x="8" y="79"/>
                  </a:lnTo>
                  <a:lnTo>
                    <a:pt x="11" y="76"/>
                  </a:lnTo>
                  <a:lnTo>
                    <a:pt x="13" y="68"/>
                  </a:lnTo>
                  <a:lnTo>
                    <a:pt x="17" y="64"/>
                  </a:lnTo>
                  <a:lnTo>
                    <a:pt x="21" y="59"/>
                  </a:lnTo>
                  <a:lnTo>
                    <a:pt x="25" y="53"/>
                  </a:lnTo>
                  <a:lnTo>
                    <a:pt x="28" y="47"/>
                  </a:lnTo>
                  <a:lnTo>
                    <a:pt x="32" y="43"/>
                  </a:lnTo>
                  <a:lnTo>
                    <a:pt x="36" y="38"/>
                  </a:lnTo>
                  <a:lnTo>
                    <a:pt x="40" y="34"/>
                  </a:lnTo>
                  <a:lnTo>
                    <a:pt x="47" y="24"/>
                  </a:lnTo>
                  <a:lnTo>
                    <a:pt x="55" y="20"/>
                  </a:lnTo>
                  <a:lnTo>
                    <a:pt x="57" y="19"/>
                  </a:lnTo>
                  <a:lnTo>
                    <a:pt x="61" y="17"/>
                  </a:lnTo>
                  <a:lnTo>
                    <a:pt x="65" y="13"/>
                  </a:lnTo>
                  <a:lnTo>
                    <a:pt x="70" y="13"/>
                  </a:lnTo>
                  <a:lnTo>
                    <a:pt x="76" y="11"/>
                  </a:lnTo>
                  <a:lnTo>
                    <a:pt x="80" y="9"/>
                  </a:lnTo>
                  <a:lnTo>
                    <a:pt x="85" y="5"/>
                  </a:lnTo>
                  <a:lnTo>
                    <a:pt x="91" y="5"/>
                  </a:lnTo>
                  <a:lnTo>
                    <a:pt x="95" y="3"/>
                  </a:lnTo>
                  <a:lnTo>
                    <a:pt x="99" y="1"/>
                  </a:lnTo>
                  <a:lnTo>
                    <a:pt x="104" y="1"/>
                  </a:lnTo>
                  <a:lnTo>
                    <a:pt x="108" y="1"/>
                  </a:lnTo>
                  <a:lnTo>
                    <a:pt x="112" y="0"/>
                  </a:lnTo>
                  <a:lnTo>
                    <a:pt x="114" y="1"/>
                  </a:lnTo>
                  <a:lnTo>
                    <a:pt x="112" y="1"/>
                  </a:lnTo>
                  <a:lnTo>
                    <a:pt x="108" y="1"/>
                  </a:lnTo>
                  <a:lnTo>
                    <a:pt x="104" y="5"/>
                  </a:lnTo>
                  <a:lnTo>
                    <a:pt x="99" y="9"/>
                  </a:lnTo>
                  <a:lnTo>
                    <a:pt x="93" y="11"/>
                  </a:lnTo>
                  <a:lnTo>
                    <a:pt x="87" y="17"/>
                  </a:lnTo>
                  <a:lnTo>
                    <a:pt x="80" y="20"/>
                  </a:lnTo>
                  <a:lnTo>
                    <a:pt x="74" y="24"/>
                  </a:lnTo>
                  <a:lnTo>
                    <a:pt x="68" y="30"/>
                  </a:lnTo>
                  <a:lnTo>
                    <a:pt x="59" y="34"/>
                  </a:lnTo>
                  <a:lnTo>
                    <a:pt x="53" y="40"/>
                  </a:lnTo>
                  <a:lnTo>
                    <a:pt x="49" y="43"/>
                  </a:lnTo>
                  <a:lnTo>
                    <a:pt x="44" y="47"/>
                  </a:lnTo>
                  <a:lnTo>
                    <a:pt x="38" y="51"/>
                  </a:lnTo>
                  <a:lnTo>
                    <a:pt x="36" y="55"/>
                  </a:lnTo>
                  <a:lnTo>
                    <a:pt x="34" y="59"/>
                  </a:lnTo>
                  <a:lnTo>
                    <a:pt x="32" y="60"/>
                  </a:lnTo>
                  <a:lnTo>
                    <a:pt x="28" y="64"/>
                  </a:lnTo>
                  <a:lnTo>
                    <a:pt x="27" y="68"/>
                  </a:lnTo>
                  <a:lnTo>
                    <a:pt x="23" y="76"/>
                  </a:lnTo>
                  <a:lnTo>
                    <a:pt x="21" y="79"/>
                  </a:lnTo>
                  <a:lnTo>
                    <a:pt x="19" y="87"/>
                  </a:lnTo>
                  <a:lnTo>
                    <a:pt x="17" y="95"/>
                  </a:lnTo>
                  <a:lnTo>
                    <a:pt x="13" y="102"/>
                  </a:lnTo>
                  <a:lnTo>
                    <a:pt x="11" y="108"/>
                  </a:lnTo>
                  <a:lnTo>
                    <a:pt x="9" y="114"/>
                  </a:lnTo>
                  <a:lnTo>
                    <a:pt x="6" y="117"/>
                  </a:lnTo>
                  <a:lnTo>
                    <a:pt x="4" y="123"/>
                  </a:lnTo>
                  <a:lnTo>
                    <a:pt x="2" y="127"/>
                  </a:lnTo>
                  <a:lnTo>
                    <a:pt x="2" y="131"/>
                  </a:lnTo>
                  <a:lnTo>
                    <a:pt x="0" y="131"/>
                  </a:lnTo>
                  <a:lnTo>
                    <a:pt x="0" y="127"/>
                  </a:lnTo>
                  <a:lnTo>
                    <a:pt x="0" y="123"/>
                  </a:lnTo>
                  <a:lnTo>
                    <a:pt x="0" y="116"/>
                  </a:lnTo>
                  <a:lnTo>
                    <a:pt x="0" y="112"/>
                  </a:lnTo>
                  <a:lnTo>
                    <a:pt x="0" y="106"/>
                  </a:lnTo>
                  <a:lnTo>
                    <a:pt x="2" y="102"/>
                  </a:lnTo>
                  <a:lnTo>
                    <a:pt x="2" y="98"/>
                  </a:lnTo>
                  <a:lnTo>
                    <a:pt x="4" y="9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9" name="Freeform 27"/>
            <p:cNvSpPr>
              <a:spLocks/>
            </p:cNvSpPr>
            <p:nvPr/>
          </p:nvSpPr>
          <p:spPr bwMode="auto">
            <a:xfrm>
              <a:off x="2976" y="2357"/>
              <a:ext cx="50" cy="135"/>
            </a:xfrm>
            <a:custGeom>
              <a:avLst/>
              <a:gdLst>
                <a:gd name="T0" fmla="*/ 0 w 101"/>
                <a:gd name="T1" fmla="*/ 2 h 270"/>
                <a:gd name="T2" fmla="*/ 0 w 101"/>
                <a:gd name="T3" fmla="*/ 3 h 270"/>
                <a:gd name="T4" fmla="*/ 0 w 101"/>
                <a:gd name="T5" fmla="*/ 3 h 270"/>
                <a:gd name="T6" fmla="*/ 0 w 101"/>
                <a:gd name="T7" fmla="*/ 4 h 270"/>
                <a:gd name="T8" fmla="*/ 0 w 101"/>
                <a:gd name="T9" fmla="*/ 4 h 270"/>
                <a:gd name="T10" fmla="*/ 0 w 101"/>
                <a:gd name="T11" fmla="*/ 4 h 270"/>
                <a:gd name="T12" fmla="*/ 0 w 101"/>
                <a:gd name="T13" fmla="*/ 5 h 270"/>
                <a:gd name="T14" fmla="*/ 0 w 101"/>
                <a:gd name="T15" fmla="*/ 5 h 270"/>
                <a:gd name="T16" fmla="*/ 0 w 101"/>
                <a:gd name="T17" fmla="*/ 5 h 270"/>
                <a:gd name="T18" fmla="*/ 0 w 101"/>
                <a:gd name="T19" fmla="*/ 6 h 270"/>
                <a:gd name="T20" fmla="*/ 0 w 101"/>
                <a:gd name="T21" fmla="*/ 6 h 270"/>
                <a:gd name="T22" fmla="*/ 0 w 101"/>
                <a:gd name="T23" fmla="*/ 6 h 270"/>
                <a:gd name="T24" fmla="*/ 0 w 101"/>
                <a:gd name="T25" fmla="*/ 6 h 270"/>
                <a:gd name="T26" fmla="*/ 0 w 101"/>
                <a:gd name="T27" fmla="*/ 7 h 270"/>
                <a:gd name="T28" fmla="*/ 0 w 101"/>
                <a:gd name="T29" fmla="*/ 7 h 270"/>
                <a:gd name="T30" fmla="*/ 0 w 101"/>
                <a:gd name="T31" fmla="*/ 7 h 270"/>
                <a:gd name="T32" fmla="*/ 0 w 101"/>
                <a:gd name="T33" fmla="*/ 8 h 270"/>
                <a:gd name="T34" fmla="*/ 0 w 101"/>
                <a:gd name="T35" fmla="*/ 8 h 270"/>
                <a:gd name="T36" fmla="*/ 0 w 101"/>
                <a:gd name="T37" fmla="*/ 9 h 270"/>
                <a:gd name="T38" fmla="*/ 0 w 101"/>
                <a:gd name="T39" fmla="*/ 9 h 270"/>
                <a:gd name="T40" fmla="*/ 3 w 101"/>
                <a:gd name="T41" fmla="*/ 8 h 270"/>
                <a:gd name="T42" fmla="*/ 3 w 101"/>
                <a:gd name="T43" fmla="*/ 8 h 270"/>
                <a:gd name="T44" fmla="*/ 2 w 101"/>
                <a:gd name="T45" fmla="*/ 8 h 270"/>
                <a:gd name="T46" fmla="*/ 2 w 101"/>
                <a:gd name="T47" fmla="*/ 8 h 270"/>
                <a:gd name="T48" fmla="*/ 2 w 101"/>
                <a:gd name="T49" fmla="*/ 8 h 270"/>
                <a:gd name="T50" fmla="*/ 1 w 101"/>
                <a:gd name="T51" fmla="*/ 8 h 270"/>
                <a:gd name="T52" fmla="*/ 1 w 101"/>
                <a:gd name="T53" fmla="*/ 8 h 270"/>
                <a:gd name="T54" fmla="*/ 0 w 101"/>
                <a:gd name="T55" fmla="*/ 8 h 270"/>
                <a:gd name="T56" fmla="*/ 0 w 101"/>
                <a:gd name="T57" fmla="*/ 8 h 270"/>
                <a:gd name="T58" fmla="*/ 0 w 101"/>
                <a:gd name="T59" fmla="*/ 8 h 270"/>
                <a:gd name="T60" fmla="*/ 0 w 101"/>
                <a:gd name="T61" fmla="*/ 7 h 270"/>
                <a:gd name="T62" fmla="*/ 0 w 101"/>
                <a:gd name="T63" fmla="*/ 7 h 270"/>
                <a:gd name="T64" fmla="*/ 0 w 101"/>
                <a:gd name="T65" fmla="*/ 6 h 270"/>
                <a:gd name="T66" fmla="*/ 0 w 101"/>
                <a:gd name="T67" fmla="*/ 6 h 270"/>
                <a:gd name="T68" fmla="*/ 0 w 101"/>
                <a:gd name="T69" fmla="*/ 6 h 270"/>
                <a:gd name="T70" fmla="*/ 0 w 101"/>
                <a:gd name="T71" fmla="*/ 6 h 270"/>
                <a:gd name="T72" fmla="*/ 0 w 101"/>
                <a:gd name="T73" fmla="*/ 5 h 270"/>
                <a:gd name="T74" fmla="*/ 0 w 101"/>
                <a:gd name="T75" fmla="*/ 5 h 270"/>
                <a:gd name="T76" fmla="*/ 0 w 101"/>
                <a:gd name="T77" fmla="*/ 5 h 270"/>
                <a:gd name="T78" fmla="*/ 0 w 101"/>
                <a:gd name="T79" fmla="*/ 4 h 270"/>
                <a:gd name="T80" fmla="*/ 0 w 101"/>
                <a:gd name="T81" fmla="*/ 4 h 270"/>
                <a:gd name="T82" fmla="*/ 0 w 101"/>
                <a:gd name="T83" fmla="*/ 4 h 270"/>
                <a:gd name="T84" fmla="*/ 0 w 101"/>
                <a:gd name="T85" fmla="*/ 3 h 270"/>
                <a:gd name="T86" fmla="*/ 0 w 101"/>
                <a:gd name="T87" fmla="*/ 3 h 270"/>
                <a:gd name="T88" fmla="*/ 0 w 101"/>
                <a:gd name="T89" fmla="*/ 3 h 270"/>
                <a:gd name="T90" fmla="*/ 0 w 101"/>
                <a:gd name="T91" fmla="*/ 2 h 270"/>
                <a:gd name="T92" fmla="*/ 0 w 101"/>
                <a:gd name="T93" fmla="*/ 2 h 270"/>
                <a:gd name="T94" fmla="*/ 0 w 101"/>
                <a:gd name="T95" fmla="*/ 2 h 270"/>
                <a:gd name="T96" fmla="*/ 0 w 101"/>
                <a:gd name="T97" fmla="*/ 2 h 270"/>
                <a:gd name="T98" fmla="*/ 0 w 101"/>
                <a:gd name="T99" fmla="*/ 1 h 270"/>
                <a:gd name="T100" fmla="*/ 0 w 101"/>
                <a:gd name="T101" fmla="*/ 1 h 270"/>
                <a:gd name="T102" fmla="*/ 0 w 101"/>
                <a:gd name="T103" fmla="*/ 0 h 270"/>
                <a:gd name="T104" fmla="*/ 0 w 101"/>
                <a:gd name="T105" fmla="*/ 2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1" h="270">
                  <a:moveTo>
                    <a:pt x="0" y="57"/>
                  </a:moveTo>
                  <a:lnTo>
                    <a:pt x="0" y="60"/>
                  </a:lnTo>
                  <a:lnTo>
                    <a:pt x="0" y="64"/>
                  </a:lnTo>
                  <a:lnTo>
                    <a:pt x="0" y="70"/>
                  </a:lnTo>
                  <a:lnTo>
                    <a:pt x="0" y="76"/>
                  </a:lnTo>
                  <a:lnTo>
                    <a:pt x="0" y="81"/>
                  </a:lnTo>
                  <a:lnTo>
                    <a:pt x="2" y="89"/>
                  </a:lnTo>
                  <a:lnTo>
                    <a:pt x="2" y="97"/>
                  </a:lnTo>
                  <a:lnTo>
                    <a:pt x="2" y="106"/>
                  </a:lnTo>
                  <a:lnTo>
                    <a:pt x="2" y="112"/>
                  </a:lnTo>
                  <a:lnTo>
                    <a:pt x="2" y="121"/>
                  </a:lnTo>
                  <a:lnTo>
                    <a:pt x="2" y="127"/>
                  </a:lnTo>
                  <a:lnTo>
                    <a:pt x="2" y="131"/>
                  </a:lnTo>
                  <a:lnTo>
                    <a:pt x="2" y="135"/>
                  </a:lnTo>
                  <a:lnTo>
                    <a:pt x="2" y="140"/>
                  </a:lnTo>
                  <a:lnTo>
                    <a:pt x="2" y="144"/>
                  </a:lnTo>
                  <a:lnTo>
                    <a:pt x="2" y="150"/>
                  </a:lnTo>
                  <a:lnTo>
                    <a:pt x="2" y="154"/>
                  </a:lnTo>
                  <a:lnTo>
                    <a:pt x="2" y="157"/>
                  </a:lnTo>
                  <a:lnTo>
                    <a:pt x="2" y="163"/>
                  </a:lnTo>
                  <a:lnTo>
                    <a:pt x="2" y="167"/>
                  </a:lnTo>
                  <a:lnTo>
                    <a:pt x="2" y="173"/>
                  </a:lnTo>
                  <a:lnTo>
                    <a:pt x="4" y="176"/>
                  </a:lnTo>
                  <a:lnTo>
                    <a:pt x="4" y="182"/>
                  </a:lnTo>
                  <a:lnTo>
                    <a:pt x="4" y="186"/>
                  </a:lnTo>
                  <a:lnTo>
                    <a:pt x="4" y="190"/>
                  </a:lnTo>
                  <a:lnTo>
                    <a:pt x="4" y="194"/>
                  </a:lnTo>
                  <a:lnTo>
                    <a:pt x="4" y="199"/>
                  </a:lnTo>
                  <a:lnTo>
                    <a:pt x="4" y="203"/>
                  </a:lnTo>
                  <a:lnTo>
                    <a:pt x="4" y="207"/>
                  </a:lnTo>
                  <a:lnTo>
                    <a:pt x="4" y="211"/>
                  </a:lnTo>
                  <a:lnTo>
                    <a:pt x="4" y="218"/>
                  </a:lnTo>
                  <a:lnTo>
                    <a:pt x="4" y="228"/>
                  </a:lnTo>
                  <a:lnTo>
                    <a:pt x="4" y="235"/>
                  </a:lnTo>
                  <a:lnTo>
                    <a:pt x="4" y="241"/>
                  </a:lnTo>
                  <a:lnTo>
                    <a:pt x="4" y="247"/>
                  </a:lnTo>
                  <a:lnTo>
                    <a:pt x="4" y="253"/>
                  </a:lnTo>
                  <a:lnTo>
                    <a:pt x="4" y="258"/>
                  </a:lnTo>
                  <a:lnTo>
                    <a:pt x="4" y="262"/>
                  </a:lnTo>
                  <a:lnTo>
                    <a:pt x="4" y="268"/>
                  </a:lnTo>
                  <a:lnTo>
                    <a:pt x="6" y="270"/>
                  </a:lnTo>
                  <a:lnTo>
                    <a:pt x="101" y="253"/>
                  </a:lnTo>
                  <a:lnTo>
                    <a:pt x="97" y="253"/>
                  </a:lnTo>
                  <a:lnTo>
                    <a:pt x="93" y="253"/>
                  </a:lnTo>
                  <a:lnTo>
                    <a:pt x="91" y="253"/>
                  </a:lnTo>
                  <a:lnTo>
                    <a:pt x="84" y="251"/>
                  </a:lnTo>
                  <a:lnTo>
                    <a:pt x="78" y="251"/>
                  </a:lnTo>
                  <a:lnTo>
                    <a:pt x="70" y="249"/>
                  </a:lnTo>
                  <a:lnTo>
                    <a:pt x="65" y="249"/>
                  </a:lnTo>
                  <a:lnTo>
                    <a:pt x="57" y="247"/>
                  </a:lnTo>
                  <a:lnTo>
                    <a:pt x="51" y="245"/>
                  </a:lnTo>
                  <a:lnTo>
                    <a:pt x="42" y="245"/>
                  </a:lnTo>
                  <a:lnTo>
                    <a:pt x="38" y="243"/>
                  </a:lnTo>
                  <a:lnTo>
                    <a:pt x="34" y="239"/>
                  </a:lnTo>
                  <a:lnTo>
                    <a:pt x="30" y="237"/>
                  </a:lnTo>
                  <a:lnTo>
                    <a:pt x="28" y="235"/>
                  </a:lnTo>
                  <a:lnTo>
                    <a:pt x="28" y="234"/>
                  </a:lnTo>
                  <a:lnTo>
                    <a:pt x="27" y="230"/>
                  </a:lnTo>
                  <a:lnTo>
                    <a:pt x="27" y="226"/>
                  </a:lnTo>
                  <a:lnTo>
                    <a:pt x="27" y="222"/>
                  </a:lnTo>
                  <a:lnTo>
                    <a:pt x="27" y="218"/>
                  </a:lnTo>
                  <a:lnTo>
                    <a:pt x="25" y="211"/>
                  </a:lnTo>
                  <a:lnTo>
                    <a:pt x="25" y="205"/>
                  </a:lnTo>
                  <a:lnTo>
                    <a:pt x="25" y="197"/>
                  </a:lnTo>
                  <a:lnTo>
                    <a:pt x="25" y="190"/>
                  </a:lnTo>
                  <a:lnTo>
                    <a:pt x="25" y="184"/>
                  </a:lnTo>
                  <a:lnTo>
                    <a:pt x="25" y="178"/>
                  </a:lnTo>
                  <a:lnTo>
                    <a:pt x="23" y="175"/>
                  </a:lnTo>
                  <a:lnTo>
                    <a:pt x="23" y="171"/>
                  </a:lnTo>
                  <a:lnTo>
                    <a:pt x="21" y="165"/>
                  </a:lnTo>
                  <a:lnTo>
                    <a:pt x="21" y="161"/>
                  </a:lnTo>
                  <a:lnTo>
                    <a:pt x="21" y="156"/>
                  </a:lnTo>
                  <a:lnTo>
                    <a:pt x="21" y="152"/>
                  </a:lnTo>
                  <a:lnTo>
                    <a:pt x="21" y="146"/>
                  </a:lnTo>
                  <a:lnTo>
                    <a:pt x="21" y="140"/>
                  </a:lnTo>
                  <a:lnTo>
                    <a:pt x="21" y="135"/>
                  </a:lnTo>
                  <a:lnTo>
                    <a:pt x="21" y="131"/>
                  </a:lnTo>
                  <a:lnTo>
                    <a:pt x="19" y="125"/>
                  </a:lnTo>
                  <a:lnTo>
                    <a:pt x="19" y="119"/>
                  </a:lnTo>
                  <a:lnTo>
                    <a:pt x="19" y="116"/>
                  </a:lnTo>
                  <a:lnTo>
                    <a:pt x="19" y="110"/>
                  </a:lnTo>
                  <a:lnTo>
                    <a:pt x="19" y="104"/>
                  </a:lnTo>
                  <a:lnTo>
                    <a:pt x="19" y="99"/>
                  </a:lnTo>
                  <a:lnTo>
                    <a:pt x="17" y="95"/>
                  </a:lnTo>
                  <a:lnTo>
                    <a:pt x="17" y="89"/>
                  </a:lnTo>
                  <a:lnTo>
                    <a:pt x="17" y="83"/>
                  </a:lnTo>
                  <a:lnTo>
                    <a:pt x="17" y="78"/>
                  </a:lnTo>
                  <a:lnTo>
                    <a:pt x="17" y="74"/>
                  </a:lnTo>
                  <a:lnTo>
                    <a:pt x="17" y="68"/>
                  </a:lnTo>
                  <a:lnTo>
                    <a:pt x="17" y="62"/>
                  </a:lnTo>
                  <a:lnTo>
                    <a:pt x="17" y="59"/>
                  </a:lnTo>
                  <a:lnTo>
                    <a:pt x="15" y="53"/>
                  </a:lnTo>
                  <a:lnTo>
                    <a:pt x="15" y="49"/>
                  </a:lnTo>
                  <a:lnTo>
                    <a:pt x="15" y="45"/>
                  </a:lnTo>
                  <a:lnTo>
                    <a:pt x="15" y="40"/>
                  </a:lnTo>
                  <a:lnTo>
                    <a:pt x="15" y="38"/>
                  </a:lnTo>
                  <a:lnTo>
                    <a:pt x="15" y="34"/>
                  </a:lnTo>
                  <a:lnTo>
                    <a:pt x="13" y="26"/>
                  </a:lnTo>
                  <a:lnTo>
                    <a:pt x="13" y="19"/>
                  </a:lnTo>
                  <a:lnTo>
                    <a:pt x="13" y="13"/>
                  </a:lnTo>
                  <a:lnTo>
                    <a:pt x="13" y="7"/>
                  </a:lnTo>
                  <a:lnTo>
                    <a:pt x="13" y="2"/>
                  </a:lnTo>
                  <a:lnTo>
                    <a:pt x="13" y="0"/>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0" name="Freeform 28"/>
            <p:cNvSpPr>
              <a:spLocks/>
            </p:cNvSpPr>
            <p:nvPr/>
          </p:nvSpPr>
          <p:spPr bwMode="auto">
            <a:xfrm>
              <a:off x="3096" y="2460"/>
              <a:ext cx="110" cy="19"/>
            </a:xfrm>
            <a:custGeom>
              <a:avLst/>
              <a:gdLst>
                <a:gd name="T0" fmla="*/ 1 w 221"/>
                <a:gd name="T1" fmla="*/ 1 h 38"/>
                <a:gd name="T2" fmla="*/ 1 w 221"/>
                <a:gd name="T3" fmla="*/ 1 h 38"/>
                <a:gd name="T4" fmla="*/ 1 w 221"/>
                <a:gd name="T5" fmla="*/ 1 h 38"/>
                <a:gd name="T6" fmla="*/ 2 w 221"/>
                <a:gd name="T7" fmla="*/ 1 h 38"/>
                <a:gd name="T8" fmla="*/ 2 w 221"/>
                <a:gd name="T9" fmla="*/ 1 h 38"/>
                <a:gd name="T10" fmla="*/ 2 w 221"/>
                <a:gd name="T11" fmla="*/ 1 h 38"/>
                <a:gd name="T12" fmla="*/ 3 w 221"/>
                <a:gd name="T13" fmla="*/ 1 h 38"/>
                <a:gd name="T14" fmla="*/ 3 w 221"/>
                <a:gd name="T15" fmla="*/ 1 h 38"/>
                <a:gd name="T16" fmla="*/ 4 w 221"/>
                <a:gd name="T17" fmla="*/ 1 h 38"/>
                <a:gd name="T18" fmla="*/ 4 w 221"/>
                <a:gd name="T19" fmla="*/ 1 h 38"/>
                <a:gd name="T20" fmla="*/ 4 w 221"/>
                <a:gd name="T21" fmla="*/ 1 h 38"/>
                <a:gd name="T22" fmla="*/ 5 w 221"/>
                <a:gd name="T23" fmla="*/ 1 h 38"/>
                <a:gd name="T24" fmla="*/ 5 w 221"/>
                <a:gd name="T25" fmla="*/ 0 h 38"/>
                <a:gd name="T26" fmla="*/ 5 w 221"/>
                <a:gd name="T27" fmla="*/ 0 h 38"/>
                <a:gd name="T28" fmla="*/ 5 w 221"/>
                <a:gd name="T29" fmla="*/ 0 h 38"/>
                <a:gd name="T30" fmla="*/ 6 w 221"/>
                <a:gd name="T31" fmla="*/ 1 h 38"/>
                <a:gd name="T32" fmla="*/ 6 w 221"/>
                <a:gd name="T33" fmla="*/ 1 h 38"/>
                <a:gd name="T34" fmla="*/ 6 w 221"/>
                <a:gd name="T35" fmla="*/ 1 h 38"/>
                <a:gd name="T36" fmla="*/ 6 w 221"/>
                <a:gd name="T37" fmla="*/ 1 h 38"/>
                <a:gd name="T38" fmla="*/ 6 w 221"/>
                <a:gd name="T39" fmla="*/ 1 h 38"/>
                <a:gd name="T40" fmla="*/ 6 w 221"/>
                <a:gd name="T41" fmla="*/ 1 h 38"/>
                <a:gd name="T42" fmla="*/ 5 w 221"/>
                <a:gd name="T43" fmla="*/ 1 h 38"/>
                <a:gd name="T44" fmla="*/ 5 w 221"/>
                <a:gd name="T45" fmla="*/ 1 h 38"/>
                <a:gd name="T46" fmla="*/ 4 w 221"/>
                <a:gd name="T47" fmla="*/ 1 h 38"/>
                <a:gd name="T48" fmla="*/ 4 w 221"/>
                <a:gd name="T49" fmla="*/ 1 h 38"/>
                <a:gd name="T50" fmla="*/ 4 w 221"/>
                <a:gd name="T51" fmla="*/ 1 h 38"/>
                <a:gd name="T52" fmla="*/ 4 w 221"/>
                <a:gd name="T53" fmla="*/ 1 h 38"/>
                <a:gd name="T54" fmla="*/ 3 w 221"/>
                <a:gd name="T55" fmla="*/ 1 h 38"/>
                <a:gd name="T56" fmla="*/ 3 w 221"/>
                <a:gd name="T57" fmla="*/ 1 h 38"/>
                <a:gd name="T58" fmla="*/ 3 w 221"/>
                <a:gd name="T59" fmla="*/ 1 h 38"/>
                <a:gd name="T60" fmla="*/ 2 w 221"/>
                <a:gd name="T61" fmla="*/ 1 h 38"/>
                <a:gd name="T62" fmla="*/ 2 w 221"/>
                <a:gd name="T63" fmla="*/ 1 h 38"/>
                <a:gd name="T64" fmla="*/ 2 w 221"/>
                <a:gd name="T65" fmla="*/ 1 h 38"/>
                <a:gd name="T66" fmla="*/ 2 w 221"/>
                <a:gd name="T67" fmla="*/ 1 h 38"/>
                <a:gd name="T68" fmla="*/ 1 w 221"/>
                <a:gd name="T69" fmla="*/ 1 h 38"/>
                <a:gd name="T70" fmla="*/ 1 w 221"/>
                <a:gd name="T71" fmla="*/ 1 h 38"/>
                <a:gd name="T72" fmla="*/ 1 w 221"/>
                <a:gd name="T73" fmla="*/ 1 h 38"/>
                <a:gd name="T74" fmla="*/ 0 w 221"/>
                <a:gd name="T75" fmla="*/ 2 h 38"/>
                <a:gd name="T76" fmla="*/ 0 w 221"/>
                <a:gd name="T77" fmla="*/ 2 h 38"/>
                <a:gd name="T78" fmla="*/ 1 w 221"/>
                <a:gd name="T79" fmla="*/ 1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1" h="38">
                  <a:moveTo>
                    <a:pt x="44" y="15"/>
                  </a:moveTo>
                  <a:lnTo>
                    <a:pt x="46" y="15"/>
                  </a:lnTo>
                  <a:lnTo>
                    <a:pt x="50" y="13"/>
                  </a:lnTo>
                  <a:lnTo>
                    <a:pt x="54" y="11"/>
                  </a:lnTo>
                  <a:lnTo>
                    <a:pt x="57" y="11"/>
                  </a:lnTo>
                  <a:lnTo>
                    <a:pt x="63" y="11"/>
                  </a:lnTo>
                  <a:lnTo>
                    <a:pt x="67" y="11"/>
                  </a:lnTo>
                  <a:lnTo>
                    <a:pt x="73" y="11"/>
                  </a:lnTo>
                  <a:lnTo>
                    <a:pt x="76" y="11"/>
                  </a:lnTo>
                  <a:lnTo>
                    <a:pt x="82" y="9"/>
                  </a:lnTo>
                  <a:lnTo>
                    <a:pt x="90" y="9"/>
                  </a:lnTo>
                  <a:lnTo>
                    <a:pt x="95" y="9"/>
                  </a:lnTo>
                  <a:lnTo>
                    <a:pt x="101" y="9"/>
                  </a:lnTo>
                  <a:lnTo>
                    <a:pt x="107" y="7"/>
                  </a:lnTo>
                  <a:lnTo>
                    <a:pt x="112" y="6"/>
                  </a:lnTo>
                  <a:lnTo>
                    <a:pt x="120" y="6"/>
                  </a:lnTo>
                  <a:lnTo>
                    <a:pt x="126" y="6"/>
                  </a:lnTo>
                  <a:lnTo>
                    <a:pt x="131" y="4"/>
                  </a:lnTo>
                  <a:lnTo>
                    <a:pt x="135" y="4"/>
                  </a:lnTo>
                  <a:lnTo>
                    <a:pt x="141" y="4"/>
                  </a:lnTo>
                  <a:lnTo>
                    <a:pt x="149" y="4"/>
                  </a:lnTo>
                  <a:lnTo>
                    <a:pt x="152" y="2"/>
                  </a:lnTo>
                  <a:lnTo>
                    <a:pt x="158" y="2"/>
                  </a:lnTo>
                  <a:lnTo>
                    <a:pt x="162" y="2"/>
                  </a:lnTo>
                  <a:lnTo>
                    <a:pt x="168" y="2"/>
                  </a:lnTo>
                  <a:lnTo>
                    <a:pt x="173" y="0"/>
                  </a:lnTo>
                  <a:lnTo>
                    <a:pt x="181" y="0"/>
                  </a:lnTo>
                  <a:lnTo>
                    <a:pt x="183" y="0"/>
                  </a:lnTo>
                  <a:lnTo>
                    <a:pt x="185" y="0"/>
                  </a:lnTo>
                  <a:lnTo>
                    <a:pt x="187" y="0"/>
                  </a:lnTo>
                  <a:lnTo>
                    <a:pt x="192" y="0"/>
                  </a:lnTo>
                  <a:lnTo>
                    <a:pt x="200" y="2"/>
                  </a:lnTo>
                  <a:lnTo>
                    <a:pt x="209" y="2"/>
                  </a:lnTo>
                  <a:lnTo>
                    <a:pt x="215" y="2"/>
                  </a:lnTo>
                  <a:lnTo>
                    <a:pt x="219" y="4"/>
                  </a:lnTo>
                  <a:lnTo>
                    <a:pt x="221" y="4"/>
                  </a:lnTo>
                  <a:lnTo>
                    <a:pt x="217" y="6"/>
                  </a:lnTo>
                  <a:lnTo>
                    <a:pt x="213" y="6"/>
                  </a:lnTo>
                  <a:lnTo>
                    <a:pt x="209" y="6"/>
                  </a:lnTo>
                  <a:lnTo>
                    <a:pt x="204" y="6"/>
                  </a:lnTo>
                  <a:lnTo>
                    <a:pt x="200" y="6"/>
                  </a:lnTo>
                  <a:lnTo>
                    <a:pt x="192" y="7"/>
                  </a:lnTo>
                  <a:lnTo>
                    <a:pt x="187" y="9"/>
                  </a:lnTo>
                  <a:lnTo>
                    <a:pt x="179" y="9"/>
                  </a:lnTo>
                  <a:lnTo>
                    <a:pt x="171" y="11"/>
                  </a:lnTo>
                  <a:lnTo>
                    <a:pt x="168" y="11"/>
                  </a:lnTo>
                  <a:lnTo>
                    <a:pt x="164" y="11"/>
                  </a:lnTo>
                  <a:lnTo>
                    <a:pt x="158" y="13"/>
                  </a:lnTo>
                  <a:lnTo>
                    <a:pt x="156" y="15"/>
                  </a:lnTo>
                  <a:lnTo>
                    <a:pt x="151" y="15"/>
                  </a:lnTo>
                  <a:lnTo>
                    <a:pt x="145" y="15"/>
                  </a:lnTo>
                  <a:lnTo>
                    <a:pt x="141" y="15"/>
                  </a:lnTo>
                  <a:lnTo>
                    <a:pt x="137" y="17"/>
                  </a:lnTo>
                  <a:lnTo>
                    <a:pt x="131" y="17"/>
                  </a:lnTo>
                  <a:lnTo>
                    <a:pt x="128" y="17"/>
                  </a:lnTo>
                  <a:lnTo>
                    <a:pt x="122" y="17"/>
                  </a:lnTo>
                  <a:lnTo>
                    <a:pt x="118" y="19"/>
                  </a:lnTo>
                  <a:lnTo>
                    <a:pt x="112" y="19"/>
                  </a:lnTo>
                  <a:lnTo>
                    <a:pt x="109" y="21"/>
                  </a:lnTo>
                  <a:lnTo>
                    <a:pt x="105" y="21"/>
                  </a:lnTo>
                  <a:lnTo>
                    <a:pt x="99" y="23"/>
                  </a:lnTo>
                  <a:lnTo>
                    <a:pt x="95" y="23"/>
                  </a:lnTo>
                  <a:lnTo>
                    <a:pt x="90" y="25"/>
                  </a:lnTo>
                  <a:lnTo>
                    <a:pt x="86" y="25"/>
                  </a:lnTo>
                  <a:lnTo>
                    <a:pt x="80" y="25"/>
                  </a:lnTo>
                  <a:lnTo>
                    <a:pt x="76" y="25"/>
                  </a:lnTo>
                  <a:lnTo>
                    <a:pt x="71" y="27"/>
                  </a:lnTo>
                  <a:lnTo>
                    <a:pt x="67" y="27"/>
                  </a:lnTo>
                  <a:lnTo>
                    <a:pt x="63" y="28"/>
                  </a:lnTo>
                  <a:lnTo>
                    <a:pt x="57" y="28"/>
                  </a:lnTo>
                  <a:lnTo>
                    <a:pt x="54" y="28"/>
                  </a:lnTo>
                  <a:lnTo>
                    <a:pt x="50" y="28"/>
                  </a:lnTo>
                  <a:lnTo>
                    <a:pt x="46" y="30"/>
                  </a:lnTo>
                  <a:lnTo>
                    <a:pt x="38" y="30"/>
                  </a:lnTo>
                  <a:lnTo>
                    <a:pt x="31" y="32"/>
                  </a:lnTo>
                  <a:lnTo>
                    <a:pt x="25" y="34"/>
                  </a:lnTo>
                  <a:lnTo>
                    <a:pt x="17" y="34"/>
                  </a:lnTo>
                  <a:lnTo>
                    <a:pt x="0" y="38"/>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1" name="Freeform 29"/>
            <p:cNvSpPr>
              <a:spLocks/>
            </p:cNvSpPr>
            <p:nvPr/>
          </p:nvSpPr>
          <p:spPr bwMode="auto">
            <a:xfrm>
              <a:off x="2848" y="1996"/>
              <a:ext cx="193" cy="115"/>
            </a:xfrm>
            <a:custGeom>
              <a:avLst/>
              <a:gdLst>
                <a:gd name="T0" fmla="*/ 2 w 386"/>
                <a:gd name="T1" fmla="*/ 6 h 230"/>
                <a:gd name="T2" fmla="*/ 2 w 386"/>
                <a:gd name="T3" fmla="*/ 6 h 230"/>
                <a:gd name="T4" fmla="*/ 3 w 386"/>
                <a:gd name="T5" fmla="*/ 5 h 230"/>
                <a:gd name="T6" fmla="*/ 4 w 386"/>
                <a:gd name="T7" fmla="*/ 5 h 230"/>
                <a:gd name="T8" fmla="*/ 4 w 386"/>
                <a:gd name="T9" fmla="*/ 5 h 230"/>
                <a:gd name="T10" fmla="*/ 5 w 386"/>
                <a:gd name="T11" fmla="*/ 4 h 230"/>
                <a:gd name="T12" fmla="*/ 6 w 386"/>
                <a:gd name="T13" fmla="*/ 4 h 230"/>
                <a:gd name="T14" fmla="*/ 6 w 386"/>
                <a:gd name="T15" fmla="*/ 3 h 230"/>
                <a:gd name="T16" fmla="*/ 7 w 386"/>
                <a:gd name="T17" fmla="*/ 3 h 230"/>
                <a:gd name="T18" fmla="*/ 7 w 386"/>
                <a:gd name="T19" fmla="*/ 3 h 230"/>
                <a:gd name="T20" fmla="*/ 7 w 386"/>
                <a:gd name="T21" fmla="*/ 3 h 230"/>
                <a:gd name="T22" fmla="*/ 8 w 386"/>
                <a:gd name="T23" fmla="*/ 3 h 230"/>
                <a:gd name="T24" fmla="*/ 8 w 386"/>
                <a:gd name="T25" fmla="*/ 2 h 230"/>
                <a:gd name="T26" fmla="*/ 9 w 386"/>
                <a:gd name="T27" fmla="*/ 2 h 230"/>
                <a:gd name="T28" fmla="*/ 10 w 386"/>
                <a:gd name="T29" fmla="*/ 2 h 230"/>
                <a:gd name="T30" fmla="*/ 10 w 386"/>
                <a:gd name="T31" fmla="*/ 1 h 230"/>
                <a:gd name="T32" fmla="*/ 11 w 386"/>
                <a:gd name="T33" fmla="*/ 1 h 230"/>
                <a:gd name="T34" fmla="*/ 12 w 386"/>
                <a:gd name="T35" fmla="*/ 1 h 230"/>
                <a:gd name="T36" fmla="*/ 12 w 386"/>
                <a:gd name="T37" fmla="*/ 1 h 230"/>
                <a:gd name="T38" fmla="*/ 12 w 386"/>
                <a:gd name="T39" fmla="*/ 0 h 230"/>
                <a:gd name="T40" fmla="*/ 12 w 386"/>
                <a:gd name="T41" fmla="*/ 1 h 230"/>
                <a:gd name="T42" fmla="*/ 12 w 386"/>
                <a:gd name="T43" fmla="*/ 1 h 230"/>
                <a:gd name="T44" fmla="*/ 11 w 386"/>
                <a:gd name="T45" fmla="*/ 1 h 230"/>
                <a:gd name="T46" fmla="*/ 11 w 386"/>
                <a:gd name="T47" fmla="*/ 1 h 230"/>
                <a:gd name="T48" fmla="*/ 11 w 386"/>
                <a:gd name="T49" fmla="*/ 2 h 230"/>
                <a:gd name="T50" fmla="*/ 10 w 386"/>
                <a:gd name="T51" fmla="*/ 2 h 230"/>
                <a:gd name="T52" fmla="*/ 10 w 386"/>
                <a:gd name="T53" fmla="*/ 2 h 230"/>
                <a:gd name="T54" fmla="*/ 9 w 386"/>
                <a:gd name="T55" fmla="*/ 2 h 230"/>
                <a:gd name="T56" fmla="*/ 9 w 386"/>
                <a:gd name="T57" fmla="*/ 3 h 230"/>
                <a:gd name="T58" fmla="*/ 8 w 386"/>
                <a:gd name="T59" fmla="*/ 3 h 230"/>
                <a:gd name="T60" fmla="*/ 8 w 386"/>
                <a:gd name="T61" fmla="*/ 3 h 230"/>
                <a:gd name="T62" fmla="*/ 7 w 386"/>
                <a:gd name="T63" fmla="*/ 4 h 230"/>
                <a:gd name="T64" fmla="*/ 7 w 386"/>
                <a:gd name="T65" fmla="*/ 4 h 230"/>
                <a:gd name="T66" fmla="*/ 6 w 386"/>
                <a:gd name="T67" fmla="*/ 4 h 230"/>
                <a:gd name="T68" fmla="*/ 6 w 386"/>
                <a:gd name="T69" fmla="*/ 4 h 230"/>
                <a:gd name="T70" fmla="*/ 5 w 386"/>
                <a:gd name="T71" fmla="*/ 5 h 230"/>
                <a:gd name="T72" fmla="*/ 5 w 386"/>
                <a:gd name="T73" fmla="*/ 5 h 230"/>
                <a:gd name="T74" fmla="*/ 4 w 386"/>
                <a:gd name="T75" fmla="*/ 5 h 230"/>
                <a:gd name="T76" fmla="*/ 4 w 386"/>
                <a:gd name="T77" fmla="*/ 5 h 230"/>
                <a:gd name="T78" fmla="*/ 3 w 386"/>
                <a:gd name="T79" fmla="*/ 6 h 230"/>
                <a:gd name="T80" fmla="*/ 3 w 386"/>
                <a:gd name="T81" fmla="*/ 6 h 230"/>
                <a:gd name="T82" fmla="*/ 2 w 386"/>
                <a:gd name="T83" fmla="*/ 6 h 230"/>
                <a:gd name="T84" fmla="*/ 2 w 386"/>
                <a:gd name="T85" fmla="*/ 7 h 230"/>
                <a:gd name="T86" fmla="*/ 1 w 386"/>
                <a:gd name="T87" fmla="*/ 7 h 230"/>
                <a:gd name="T88" fmla="*/ 1 w 386"/>
                <a:gd name="T89" fmla="*/ 7 h 230"/>
                <a:gd name="T90" fmla="*/ 1 w 386"/>
                <a:gd name="T91" fmla="*/ 8 h 230"/>
                <a:gd name="T92" fmla="*/ 1 w 386"/>
                <a:gd name="T93" fmla="*/ 7 h 230"/>
                <a:gd name="T94" fmla="*/ 2 w 386"/>
                <a:gd name="T95" fmla="*/ 6 h 2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6" h="230">
                  <a:moveTo>
                    <a:pt x="33" y="186"/>
                  </a:moveTo>
                  <a:lnTo>
                    <a:pt x="36" y="184"/>
                  </a:lnTo>
                  <a:lnTo>
                    <a:pt x="42" y="181"/>
                  </a:lnTo>
                  <a:lnTo>
                    <a:pt x="48" y="177"/>
                  </a:lnTo>
                  <a:lnTo>
                    <a:pt x="52" y="173"/>
                  </a:lnTo>
                  <a:lnTo>
                    <a:pt x="57" y="169"/>
                  </a:lnTo>
                  <a:lnTo>
                    <a:pt x="63" y="167"/>
                  </a:lnTo>
                  <a:lnTo>
                    <a:pt x="69" y="162"/>
                  </a:lnTo>
                  <a:lnTo>
                    <a:pt x="76" y="158"/>
                  </a:lnTo>
                  <a:lnTo>
                    <a:pt x="84" y="154"/>
                  </a:lnTo>
                  <a:lnTo>
                    <a:pt x="92" y="150"/>
                  </a:lnTo>
                  <a:lnTo>
                    <a:pt x="99" y="146"/>
                  </a:lnTo>
                  <a:lnTo>
                    <a:pt x="107" y="141"/>
                  </a:lnTo>
                  <a:lnTo>
                    <a:pt x="116" y="135"/>
                  </a:lnTo>
                  <a:lnTo>
                    <a:pt x="124" y="131"/>
                  </a:lnTo>
                  <a:lnTo>
                    <a:pt x="132" y="126"/>
                  </a:lnTo>
                  <a:lnTo>
                    <a:pt x="139" y="122"/>
                  </a:lnTo>
                  <a:lnTo>
                    <a:pt x="149" y="116"/>
                  </a:lnTo>
                  <a:lnTo>
                    <a:pt x="156" y="112"/>
                  </a:lnTo>
                  <a:lnTo>
                    <a:pt x="164" y="107"/>
                  </a:lnTo>
                  <a:lnTo>
                    <a:pt x="171" y="103"/>
                  </a:lnTo>
                  <a:lnTo>
                    <a:pt x="177" y="99"/>
                  </a:lnTo>
                  <a:lnTo>
                    <a:pt x="185" y="95"/>
                  </a:lnTo>
                  <a:lnTo>
                    <a:pt x="190" y="89"/>
                  </a:lnTo>
                  <a:lnTo>
                    <a:pt x="196" y="88"/>
                  </a:lnTo>
                  <a:lnTo>
                    <a:pt x="200" y="84"/>
                  </a:lnTo>
                  <a:lnTo>
                    <a:pt x="206" y="80"/>
                  </a:lnTo>
                  <a:lnTo>
                    <a:pt x="211" y="78"/>
                  </a:lnTo>
                  <a:lnTo>
                    <a:pt x="213" y="76"/>
                  </a:lnTo>
                  <a:lnTo>
                    <a:pt x="215" y="76"/>
                  </a:lnTo>
                  <a:lnTo>
                    <a:pt x="219" y="76"/>
                  </a:lnTo>
                  <a:lnTo>
                    <a:pt x="219" y="72"/>
                  </a:lnTo>
                  <a:lnTo>
                    <a:pt x="223" y="72"/>
                  </a:lnTo>
                  <a:lnTo>
                    <a:pt x="227" y="68"/>
                  </a:lnTo>
                  <a:lnTo>
                    <a:pt x="230" y="67"/>
                  </a:lnTo>
                  <a:lnTo>
                    <a:pt x="236" y="65"/>
                  </a:lnTo>
                  <a:lnTo>
                    <a:pt x="242" y="63"/>
                  </a:lnTo>
                  <a:lnTo>
                    <a:pt x="247" y="59"/>
                  </a:lnTo>
                  <a:lnTo>
                    <a:pt x="255" y="57"/>
                  </a:lnTo>
                  <a:lnTo>
                    <a:pt x="263" y="53"/>
                  </a:lnTo>
                  <a:lnTo>
                    <a:pt x="268" y="49"/>
                  </a:lnTo>
                  <a:lnTo>
                    <a:pt x="276" y="46"/>
                  </a:lnTo>
                  <a:lnTo>
                    <a:pt x="285" y="42"/>
                  </a:lnTo>
                  <a:lnTo>
                    <a:pt x="291" y="38"/>
                  </a:lnTo>
                  <a:lnTo>
                    <a:pt x="299" y="36"/>
                  </a:lnTo>
                  <a:lnTo>
                    <a:pt x="303" y="32"/>
                  </a:lnTo>
                  <a:lnTo>
                    <a:pt x="308" y="30"/>
                  </a:lnTo>
                  <a:lnTo>
                    <a:pt x="312" y="30"/>
                  </a:lnTo>
                  <a:lnTo>
                    <a:pt x="318" y="29"/>
                  </a:lnTo>
                  <a:lnTo>
                    <a:pt x="325" y="25"/>
                  </a:lnTo>
                  <a:lnTo>
                    <a:pt x="333" y="21"/>
                  </a:lnTo>
                  <a:lnTo>
                    <a:pt x="341" y="17"/>
                  </a:lnTo>
                  <a:lnTo>
                    <a:pt x="348" y="15"/>
                  </a:lnTo>
                  <a:lnTo>
                    <a:pt x="354" y="11"/>
                  </a:lnTo>
                  <a:lnTo>
                    <a:pt x="360" y="8"/>
                  </a:lnTo>
                  <a:lnTo>
                    <a:pt x="365" y="6"/>
                  </a:lnTo>
                  <a:lnTo>
                    <a:pt x="371" y="6"/>
                  </a:lnTo>
                  <a:lnTo>
                    <a:pt x="377" y="2"/>
                  </a:lnTo>
                  <a:lnTo>
                    <a:pt x="379" y="2"/>
                  </a:lnTo>
                  <a:lnTo>
                    <a:pt x="380" y="0"/>
                  </a:lnTo>
                  <a:lnTo>
                    <a:pt x="384" y="0"/>
                  </a:lnTo>
                  <a:lnTo>
                    <a:pt x="386" y="0"/>
                  </a:lnTo>
                  <a:lnTo>
                    <a:pt x="382" y="4"/>
                  </a:lnTo>
                  <a:lnTo>
                    <a:pt x="379" y="6"/>
                  </a:lnTo>
                  <a:lnTo>
                    <a:pt x="373" y="8"/>
                  </a:lnTo>
                  <a:lnTo>
                    <a:pt x="367" y="10"/>
                  </a:lnTo>
                  <a:lnTo>
                    <a:pt x="361" y="13"/>
                  </a:lnTo>
                  <a:lnTo>
                    <a:pt x="354" y="17"/>
                  </a:lnTo>
                  <a:lnTo>
                    <a:pt x="348" y="21"/>
                  </a:lnTo>
                  <a:lnTo>
                    <a:pt x="342" y="25"/>
                  </a:lnTo>
                  <a:lnTo>
                    <a:pt x="339" y="27"/>
                  </a:lnTo>
                  <a:lnTo>
                    <a:pt x="335" y="29"/>
                  </a:lnTo>
                  <a:lnTo>
                    <a:pt x="331" y="32"/>
                  </a:lnTo>
                  <a:lnTo>
                    <a:pt x="325" y="34"/>
                  </a:lnTo>
                  <a:lnTo>
                    <a:pt x="322" y="36"/>
                  </a:lnTo>
                  <a:lnTo>
                    <a:pt x="314" y="40"/>
                  </a:lnTo>
                  <a:lnTo>
                    <a:pt x="310" y="44"/>
                  </a:lnTo>
                  <a:lnTo>
                    <a:pt x="304" y="46"/>
                  </a:lnTo>
                  <a:lnTo>
                    <a:pt x="299" y="48"/>
                  </a:lnTo>
                  <a:lnTo>
                    <a:pt x="295" y="51"/>
                  </a:lnTo>
                  <a:lnTo>
                    <a:pt x="289" y="55"/>
                  </a:lnTo>
                  <a:lnTo>
                    <a:pt x="284" y="57"/>
                  </a:lnTo>
                  <a:lnTo>
                    <a:pt x="278" y="61"/>
                  </a:lnTo>
                  <a:lnTo>
                    <a:pt x="274" y="63"/>
                  </a:lnTo>
                  <a:lnTo>
                    <a:pt x="268" y="67"/>
                  </a:lnTo>
                  <a:lnTo>
                    <a:pt x="263" y="68"/>
                  </a:lnTo>
                  <a:lnTo>
                    <a:pt x="257" y="72"/>
                  </a:lnTo>
                  <a:lnTo>
                    <a:pt x="251" y="76"/>
                  </a:lnTo>
                  <a:lnTo>
                    <a:pt x="247" y="80"/>
                  </a:lnTo>
                  <a:lnTo>
                    <a:pt x="240" y="82"/>
                  </a:lnTo>
                  <a:lnTo>
                    <a:pt x="236" y="84"/>
                  </a:lnTo>
                  <a:lnTo>
                    <a:pt x="230" y="88"/>
                  </a:lnTo>
                  <a:lnTo>
                    <a:pt x="225" y="91"/>
                  </a:lnTo>
                  <a:lnTo>
                    <a:pt x="219" y="93"/>
                  </a:lnTo>
                  <a:lnTo>
                    <a:pt x="213" y="97"/>
                  </a:lnTo>
                  <a:lnTo>
                    <a:pt x="208" y="99"/>
                  </a:lnTo>
                  <a:lnTo>
                    <a:pt x="204" y="103"/>
                  </a:lnTo>
                  <a:lnTo>
                    <a:pt x="198" y="105"/>
                  </a:lnTo>
                  <a:lnTo>
                    <a:pt x="194" y="108"/>
                  </a:lnTo>
                  <a:lnTo>
                    <a:pt x="189" y="110"/>
                  </a:lnTo>
                  <a:lnTo>
                    <a:pt x="185" y="112"/>
                  </a:lnTo>
                  <a:lnTo>
                    <a:pt x="179" y="116"/>
                  </a:lnTo>
                  <a:lnTo>
                    <a:pt x="175" y="118"/>
                  </a:lnTo>
                  <a:lnTo>
                    <a:pt x="171" y="120"/>
                  </a:lnTo>
                  <a:lnTo>
                    <a:pt x="168" y="124"/>
                  </a:lnTo>
                  <a:lnTo>
                    <a:pt x="160" y="127"/>
                  </a:lnTo>
                  <a:lnTo>
                    <a:pt x="152" y="131"/>
                  </a:lnTo>
                  <a:lnTo>
                    <a:pt x="145" y="135"/>
                  </a:lnTo>
                  <a:lnTo>
                    <a:pt x="139" y="139"/>
                  </a:lnTo>
                  <a:lnTo>
                    <a:pt x="135" y="141"/>
                  </a:lnTo>
                  <a:lnTo>
                    <a:pt x="132" y="143"/>
                  </a:lnTo>
                  <a:lnTo>
                    <a:pt x="128" y="146"/>
                  </a:lnTo>
                  <a:lnTo>
                    <a:pt x="124" y="148"/>
                  </a:lnTo>
                  <a:lnTo>
                    <a:pt x="118" y="152"/>
                  </a:lnTo>
                  <a:lnTo>
                    <a:pt x="114" y="154"/>
                  </a:lnTo>
                  <a:lnTo>
                    <a:pt x="111" y="156"/>
                  </a:lnTo>
                  <a:lnTo>
                    <a:pt x="105" y="160"/>
                  </a:lnTo>
                  <a:lnTo>
                    <a:pt x="101" y="164"/>
                  </a:lnTo>
                  <a:lnTo>
                    <a:pt x="95" y="167"/>
                  </a:lnTo>
                  <a:lnTo>
                    <a:pt x="92" y="169"/>
                  </a:lnTo>
                  <a:lnTo>
                    <a:pt x="86" y="173"/>
                  </a:lnTo>
                  <a:lnTo>
                    <a:pt x="80" y="179"/>
                  </a:lnTo>
                  <a:lnTo>
                    <a:pt x="75" y="183"/>
                  </a:lnTo>
                  <a:lnTo>
                    <a:pt x="69" y="186"/>
                  </a:lnTo>
                  <a:lnTo>
                    <a:pt x="61" y="190"/>
                  </a:lnTo>
                  <a:lnTo>
                    <a:pt x="57" y="194"/>
                  </a:lnTo>
                  <a:lnTo>
                    <a:pt x="50" y="198"/>
                  </a:lnTo>
                  <a:lnTo>
                    <a:pt x="46" y="202"/>
                  </a:lnTo>
                  <a:lnTo>
                    <a:pt x="38" y="205"/>
                  </a:lnTo>
                  <a:lnTo>
                    <a:pt x="33" y="209"/>
                  </a:lnTo>
                  <a:lnTo>
                    <a:pt x="27" y="213"/>
                  </a:lnTo>
                  <a:lnTo>
                    <a:pt x="23" y="215"/>
                  </a:lnTo>
                  <a:lnTo>
                    <a:pt x="19" y="219"/>
                  </a:lnTo>
                  <a:lnTo>
                    <a:pt x="16" y="221"/>
                  </a:lnTo>
                  <a:lnTo>
                    <a:pt x="8" y="226"/>
                  </a:lnTo>
                  <a:lnTo>
                    <a:pt x="0" y="230"/>
                  </a:lnTo>
                  <a:lnTo>
                    <a:pt x="2" y="226"/>
                  </a:lnTo>
                  <a:lnTo>
                    <a:pt x="8" y="219"/>
                  </a:lnTo>
                  <a:lnTo>
                    <a:pt x="14" y="213"/>
                  </a:lnTo>
                  <a:lnTo>
                    <a:pt x="19" y="205"/>
                  </a:lnTo>
                  <a:lnTo>
                    <a:pt x="23" y="198"/>
                  </a:lnTo>
                  <a:lnTo>
                    <a:pt x="29" y="192"/>
                  </a:lnTo>
                  <a:lnTo>
                    <a:pt x="33" y="188"/>
                  </a:lnTo>
                  <a:lnTo>
                    <a:pt x="33"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2" name="Freeform 30"/>
            <p:cNvSpPr>
              <a:spLocks/>
            </p:cNvSpPr>
            <p:nvPr/>
          </p:nvSpPr>
          <p:spPr bwMode="auto">
            <a:xfrm>
              <a:off x="2857" y="2043"/>
              <a:ext cx="155" cy="92"/>
            </a:xfrm>
            <a:custGeom>
              <a:avLst/>
              <a:gdLst>
                <a:gd name="T0" fmla="*/ 2 w 310"/>
                <a:gd name="T1" fmla="*/ 4 h 185"/>
                <a:gd name="T2" fmla="*/ 2 w 310"/>
                <a:gd name="T3" fmla="*/ 4 h 185"/>
                <a:gd name="T4" fmla="*/ 2 w 310"/>
                <a:gd name="T5" fmla="*/ 4 h 185"/>
                <a:gd name="T6" fmla="*/ 3 w 310"/>
                <a:gd name="T7" fmla="*/ 3 h 185"/>
                <a:gd name="T8" fmla="*/ 3 w 310"/>
                <a:gd name="T9" fmla="*/ 3 h 185"/>
                <a:gd name="T10" fmla="*/ 3 w 310"/>
                <a:gd name="T11" fmla="*/ 3 h 185"/>
                <a:gd name="T12" fmla="*/ 4 w 310"/>
                <a:gd name="T13" fmla="*/ 3 h 185"/>
                <a:gd name="T14" fmla="*/ 4 w 310"/>
                <a:gd name="T15" fmla="*/ 2 h 185"/>
                <a:gd name="T16" fmla="*/ 4 w 310"/>
                <a:gd name="T17" fmla="*/ 2 h 185"/>
                <a:gd name="T18" fmla="*/ 5 w 310"/>
                <a:gd name="T19" fmla="*/ 2 h 185"/>
                <a:gd name="T20" fmla="*/ 5 w 310"/>
                <a:gd name="T21" fmla="*/ 2 h 185"/>
                <a:gd name="T22" fmla="*/ 5 w 310"/>
                <a:gd name="T23" fmla="*/ 1 h 185"/>
                <a:gd name="T24" fmla="*/ 6 w 310"/>
                <a:gd name="T25" fmla="*/ 1 h 185"/>
                <a:gd name="T26" fmla="*/ 6 w 310"/>
                <a:gd name="T27" fmla="*/ 1 h 185"/>
                <a:gd name="T28" fmla="*/ 6 w 310"/>
                <a:gd name="T29" fmla="*/ 1 h 185"/>
                <a:gd name="T30" fmla="*/ 7 w 310"/>
                <a:gd name="T31" fmla="*/ 1 h 185"/>
                <a:gd name="T32" fmla="*/ 7 w 310"/>
                <a:gd name="T33" fmla="*/ 1 h 185"/>
                <a:gd name="T34" fmla="*/ 7 w 310"/>
                <a:gd name="T35" fmla="*/ 1 h 185"/>
                <a:gd name="T36" fmla="*/ 8 w 310"/>
                <a:gd name="T37" fmla="*/ 0 h 185"/>
                <a:gd name="T38" fmla="*/ 8 w 310"/>
                <a:gd name="T39" fmla="*/ 0 h 185"/>
                <a:gd name="T40" fmla="*/ 8 w 310"/>
                <a:gd name="T41" fmla="*/ 0 h 185"/>
                <a:gd name="T42" fmla="*/ 9 w 310"/>
                <a:gd name="T43" fmla="*/ 0 h 185"/>
                <a:gd name="T44" fmla="*/ 9 w 310"/>
                <a:gd name="T45" fmla="*/ 0 h 185"/>
                <a:gd name="T46" fmla="*/ 9 w 310"/>
                <a:gd name="T47" fmla="*/ 0 h 185"/>
                <a:gd name="T48" fmla="*/ 10 w 310"/>
                <a:gd name="T49" fmla="*/ 0 h 185"/>
                <a:gd name="T50" fmla="*/ 10 w 310"/>
                <a:gd name="T51" fmla="*/ 0 h 185"/>
                <a:gd name="T52" fmla="*/ 10 w 310"/>
                <a:gd name="T53" fmla="*/ 0 h 185"/>
                <a:gd name="T54" fmla="*/ 10 w 310"/>
                <a:gd name="T55" fmla="*/ 0 h 185"/>
                <a:gd name="T56" fmla="*/ 10 w 310"/>
                <a:gd name="T57" fmla="*/ 0 h 185"/>
                <a:gd name="T58" fmla="*/ 9 w 310"/>
                <a:gd name="T59" fmla="*/ 0 h 185"/>
                <a:gd name="T60" fmla="*/ 9 w 310"/>
                <a:gd name="T61" fmla="*/ 0 h 185"/>
                <a:gd name="T62" fmla="*/ 9 w 310"/>
                <a:gd name="T63" fmla="*/ 0 h 185"/>
                <a:gd name="T64" fmla="*/ 8 w 310"/>
                <a:gd name="T65" fmla="*/ 1 h 185"/>
                <a:gd name="T66" fmla="*/ 8 w 310"/>
                <a:gd name="T67" fmla="*/ 1 h 185"/>
                <a:gd name="T68" fmla="*/ 7 w 310"/>
                <a:gd name="T69" fmla="*/ 1 h 185"/>
                <a:gd name="T70" fmla="*/ 7 w 310"/>
                <a:gd name="T71" fmla="*/ 1 h 185"/>
                <a:gd name="T72" fmla="*/ 6 w 310"/>
                <a:gd name="T73" fmla="*/ 2 h 185"/>
                <a:gd name="T74" fmla="*/ 6 w 310"/>
                <a:gd name="T75" fmla="*/ 2 h 185"/>
                <a:gd name="T76" fmla="*/ 6 w 310"/>
                <a:gd name="T77" fmla="*/ 2 h 185"/>
                <a:gd name="T78" fmla="*/ 5 w 310"/>
                <a:gd name="T79" fmla="*/ 2 h 185"/>
                <a:gd name="T80" fmla="*/ 5 w 310"/>
                <a:gd name="T81" fmla="*/ 2 h 185"/>
                <a:gd name="T82" fmla="*/ 5 w 310"/>
                <a:gd name="T83" fmla="*/ 3 h 185"/>
                <a:gd name="T84" fmla="*/ 4 w 310"/>
                <a:gd name="T85" fmla="*/ 3 h 185"/>
                <a:gd name="T86" fmla="*/ 4 w 310"/>
                <a:gd name="T87" fmla="*/ 3 h 185"/>
                <a:gd name="T88" fmla="*/ 4 w 310"/>
                <a:gd name="T89" fmla="*/ 3 h 185"/>
                <a:gd name="T90" fmla="*/ 3 w 310"/>
                <a:gd name="T91" fmla="*/ 3 h 185"/>
                <a:gd name="T92" fmla="*/ 3 w 310"/>
                <a:gd name="T93" fmla="*/ 4 h 185"/>
                <a:gd name="T94" fmla="*/ 3 w 310"/>
                <a:gd name="T95" fmla="*/ 4 h 185"/>
                <a:gd name="T96" fmla="*/ 2 w 310"/>
                <a:gd name="T97" fmla="*/ 4 h 185"/>
                <a:gd name="T98" fmla="*/ 2 w 310"/>
                <a:gd name="T99" fmla="*/ 4 h 185"/>
                <a:gd name="T100" fmla="*/ 2 w 310"/>
                <a:gd name="T101" fmla="*/ 4 h 185"/>
                <a:gd name="T102" fmla="*/ 1 w 310"/>
                <a:gd name="T103" fmla="*/ 5 h 185"/>
                <a:gd name="T104" fmla="*/ 1 w 310"/>
                <a:gd name="T105" fmla="*/ 5 h 185"/>
                <a:gd name="T106" fmla="*/ 0 w 310"/>
                <a:gd name="T107" fmla="*/ 5 h 185"/>
                <a:gd name="T108" fmla="*/ 2 w 310"/>
                <a:gd name="T109" fmla="*/ 4 h 1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0" h="185">
                  <a:moveTo>
                    <a:pt x="33" y="145"/>
                  </a:moveTo>
                  <a:lnTo>
                    <a:pt x="36" y="141"/>
                  </a:lnTo>
                  <a:lnTo>
                    <a:pt x="42" y="139"/>
                  </a:lnTo>
                  <a:lnTo>
                    <a:pt x="48" y="135"/>
                  </a:lnTo>
                  <a:lnTo>
                    <a:pt x="50" y="133"/>
                  </a:lnTo>
                  <a:lnTo>
                    <a:pt x="56" y="129"/>
                  </a:lnTo>
                  <a:lnTo>
                    <a:pt x="61" y="128"/>
                  </a:lnTo>
                  <a:lnTo>
                    <a:pt x="65" y="124"/>
                  </a:lnTo>
                  <a:lnTo>
                    <a:pt x="71" y="120"/>
                  </a:lnTo>
                  <a:lnTo>
                    <a:pt x="76" y="116"/>
                  </a:lnTo>
                  <a:lnTo>
                    <a:pt x="84" y="112"/>
                  </a:lnTo>
                  <a:lnTo>
                    <a:pt x="88" y="108"/>
                  </a:lnTo>
                  <a:lnTo>
                    <a:pt x="95" y="105"/>
                  </a:lnTo>
                  <a:lnTo>
                    <a:pt x="101" y="101"/>
                  </a:lnTo>
                  <a:lnTo>
                    <a:pt x="109" y="97"/>
                  </a:lnTo>
                  <a:lnTo>
                    <a:pt x="114" y="93"/>
                  </a:lnTo>
                  <a:lnTo>
                    <a:pt x="120" y="89"/>
                  </a:lnTo>
                  <a:lnTo>
                    <a:pt x="126" y="86"/>
                  </a:lnTo>
                  <a:lnTo>
                    <a:pt x="132" y="82"/>
                  </a:lnTo>
                  <a:lnTo>
                    <a:pt x="137" y="76"/>
                  </a:lnTo>
                  <a:lnTo>
                    <a:pt x="143" y="74"/>
                  </a:lnTo>
                  <a:lnTo>
                    <a:pt x="149" y="70"/>
                  </a:lnTo>
                  <a:lnTo>
                    <a:pt x="154" y="67"/>
                  </a:lnTo>
                  <a:lnTo>
                    <a:pt x="158" y="63"/>
                  </a:lnTo>
                  <a:lnTo>
                    <a:pt x="162" y="61"/>
                  </a:lnTo>
                  <a:lnTo>
                    <a:pt x="166" y="59"/>
                  </a:lnTo>
                  <a:lnTo>
                    <a:pt x="170" y="55"/>
                  </a:lnTo>
                  <a:lnTo>
                    <a:pt x="177" y="51"/>
                  </a:lnTo>
                  <a:lnTo>
                    <a:pt x="181" y="51"/>
                  </a:lnTo>
                  <a:lnTo>
                    <a:pt x="185" y="48"/>
                  </a:lnTo>
                  <a:lnTo>
                    <a:pt x="189" y="44"/>
                  </a:lnTo>
                  <a:lnTo>
                    <a:pt x="194" y="40"/>
                  </a:lnTo>
                  <a:lnTo>
                    <a:pt x="200" y="40"/>
                  </a:lnTo>
                  <a:lnTo>
                    <a:pt x="204" y="38"/>
                  </a:lnTo>
                  <a:lnTo>
                    <a:pt x="209" y="36"/>
                  </a:lnTo>
                  <a:lnTo>
                    <a:pt x="213" y="32"/>
                  </a:lnTo>
                  <a:lnTo>
                    <a:pt x="219" y="31"/>
                  </a:lnTo>
                  <a:lnTo>
                    <a:pt x="225" y="29"/>
                  </a:lnTo>
                  <a:lnTo>
                    <a:pt x="230" y="27"/>
                  </a:lnTo>
                  <a:lnTo>
                    <a:pt x="236" y="25"/>
                  </a:lnTo>
                  <a:lnTo>
                    <a:pt x="244" y="21"/>
                  </a:lnTo>
                  <a:lnTo>
                    <a:pt x="247" y="19"/>
                  </a:lnTo>
                  <a:lnTo>
                    <a:pt x="255" y="17"/>
                  </a:lnTo>
                  <a:lnTo>
                    <a:pt x="261" y="15"/>
                  </a:lnTo>
                  <a:lnTo>
                    <a:pt x="266" y="13"/>
                  </a:lnTo>
                  <a:lnTo>
                    <a:pt x="272" y="10"/>
                  </a:lnTo>
                  <a:lnTo>
                    <a:pt x="278" y="8"/>
                  </a:lnTo>
                  <a:lnTo>
                    <a:pt x="282" y="6"/>
                  </a:lnTo>
                  <a:lnTo>
                    <a:pt x="287" y="4"/>
                  </a:lnTo>
                  <a:lnTo>
                    <a:pt x="291" y="4"/>
                  </a:lnTo>
                  <a:lnTo>
                    <a:pt x="297" y="4"/>
                  </a:lnTo>
                  <a:lnTo>
                    <a:pt x="303" y="0"/>
                  </a:lnTo>
                  <a:lnTo>
                    <a:pt x="306" y="0"/>
                  </a:lnTo>
                  <a:lnTo>
                    <a:pt x="310" y="0"/>
                  </a:lnTo>
                  <a:lnTo>
                    <a:pt x="310" y="2"/>
                  </a:lnTo>
                  <a:lnTo>
                    <a:pt x="306" y="4"/>
                  </a:lnTo>
                  <a:lnTo>
                    <a:pt x="299" y="6"/>
                  </a:lnTo>
                  <a:lnTo>
                    <a:pt x="295" y="8"/>
                  </a:lnTo>
                  <a:lnTo>
                    <a:pt x="291" y="10"/>
                  </a:lnTo>
                  <a:lnTo>
                    <a:pt x="284" y="13"/>
                  </a:lnTo>
                  <a:lnTo>
                    <a:pt x="280" y="17"/>
                  </a:lnTo>
                  <a:lnTo>
                    <a:pt x="274" y="19"/>
                  </a:lnTo>
                  <a:lnTo>
                    <a:pt x="268" y="23"/>
                  </a:lnTo>
                  <a:lnTo>
                    <a:pt x="261" y="27"/>
                  </a:lnTo>
                  <a:lnTo>
                    <a:pt x="255" y="31"/>
                  </a:lnTo>
                  <a:lnTo>
                    <a:pt x="247" y="36"/>
                  </a:lnTo>
                  <a:lnTo>
                    <a:pt x="240" y="40"/>
                  </a:lnTo>
                  <a:lnTo>
                    <a:pt x="234" y="44"/>
                  </a:lnTo>
                  <a:lnTo>
                    <a:pt x="227" y="48"/>
                  </a:lnTo>
                  <a:lnTo>
                    <a:pt x="219" y="51"/>
                  </a:lnTo>
                  <a:lnTo>
                    <a:pt x="211" y="55"/>
                  </a:lnTo>
                  <a:lnTo>
                    <a:pt x="204" y="59"/>
                  </a:lnTo>
                  <a:lnTo>
                    <a:pt x="198" y="63"/>
                  </a:lnTo>
                  <a:lnTo>
                    <a:pt x="190" y="69"/>
                  </a:lnTo>
                  <a:lnTo>
                    <a:pt x="185" y="72"/>
                  </a:lnTo>
                  <a:lnTo>
                    <a:pt x="177" y="74"/>
                  </a:lnTo>
                  <a:lnTo>
                    <a:pt x="170" y="80"/>
                  </a:lnTo>
                  <a:lnTo>
                    <a:pt x="164" y="82"/>
                  </a:lnTo>
                  <a:lnTo>
                    <a:pt x="158" y="86"/>
                  </a:lnTo>
                  <a:lnTo>
                    <a:pt x="152" y="89"/>
                  </a:lnTo>
                  <a:lnTo>
                    <a:pt x="149" y="91"/>
                  </a:lnTo>
                  <a:lnTo>
                    <a:pt x="143" y="95"/>
                  </a:lnTo>
                  <a:lnTo>
                    <a:pt x="141" y="97"/>
                  </a:lnTo>
                  <a:lnTo>
                    <a:pt x="135" y="99"/>
                  </a:lnTo>
                  <a:lnTo>
                    <a:pt x="133" y="103"/>
                  </a:lnTo>
                  <a:lnTo>
                    <a:pt x="126" y="105"/>
                  </a:lnTo>
                  <a:lnTo>
                    <a:pt x="118" y="108"/>
                  </a:lnTo>
                  <a:lnTo>
                    <a:pt x="114" y="110"/>
                  </a:lnTo>
                  <a:lnTo>
                    <a:pt x="109" y="114"/>
                  </a:lnTo>
                  <a:lnTo>
                    <a:pt x="103" y="118"/>
                  </a:lnTo>
                  <a:lnTo>
                    <a:pt x="99" y="120"/>
                  </a:lnTo>
                  <a:lnTo>
                    <a:pt x="94" y="122"/>
                  </a:lnTo>
                  <a:lnTo>
                    <a:pt x="88" y="126"/>
                  </a:lnTo>
                  <a:lnTo>
                    <a:pt x="82" y="129"/>
                  </a:lnTo>
                  <a:lnTo>
                    <a:pt x="76" y="133"/>
                  </a:lnTo>
                  <a:lnTo>
                    <a:pt x="71" y="135"/>
                  </a:lnTo>
                  <a:lnTo>
                    <a:pt x="67" y="141"/>
                  </a:lnTo>
                  <a:lnTo>
                    <a:pt x="59" y="145"/>
                  </a:lnTo>
                  <a:lnTo>
                    <a:pt x="56" y="148"/>
                  </a:lnTo>
                  <a:lnTo>
                    <a:pt x="50" y="150"/>
                  </a:lnTo>
                  <a:lnTo>
                    <a:pt x="44" y="154"/>
                  </a:lnTo>
                  <a:lnTo>
                    <a:pt x="38" y="158"/>
                  </a:lnTo>
                  <a:lnTo>
                    <a:pt x="33" y="162"/>
                  </a:lnTo>
                  <a:lnTo>
                    <a:pt x="29" y="164"/>
                  </a:lnTo>
                  <a:lnTo>
                    <a:pt x="23" y="167"/>
                  </a:lnTo>
                  <a:lnTo>
                    <a:pt x="19" y="169"/>
                  </a:lnTo>
                  <a:lnTo>
                    <a:pt x="16" y="173"/>
                  </a:lnTo>
                  <a:lnTo>
                    <a:pt x="0" y="185"/>
                  </a:lnTo>
                  <a:lnTo>
                    <a:pt x="33"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3" name="Freeform 31"/>
            <p:cNvSpPr>
              <a:spLocks/>
            </p:cNvSpPr>
            <p:nvPr/>
          </p:nvSpPr>
          <p:spPr bwMode="auto">
            <a:xfrm>
              <a:off x="2875" y="2054"/>
              <a:ext cx="12" cy="108"/>
            </a:xfrm>
            <a:custGeom>
              <a:avLst/>
              <a:gdLst>
                <a:gd name="T0" fmla="*/ 0 w 23"/>
                <a:gd name="T1" fmla="*/ 1 h 217"/>
                <a:gd name="T2" fmla="*/ 0 w 23"/>
                <a:gd name="T3" fmla="*/ 1 h 217"/>
                <a:gd name="T4" fmla="*/ 0 w 23"/>
                <a:gd name="T5" fmla="*/ 1 h 217"/>
                <a:gd name="T6" fmla="*/ 0 w 23"/>
                <a:gd name="T7" fmla="*/ 2 h 217"/>
                <a:gd name="T8" fmla="*/ 0 w 23"/>
                <a:gd name="T9" fmla="*/ 2 h 217"/>
                <a:gd name="T10" fmla="*/ 0 w 23"/>
                <a:gd name="T11" fmla="*/ 2 h 217"/>
                <a:gd name="T12" fmla="*/ 0 w 23"/>
                <a:gd name="T13" fmla="*/ 3 h 217"/>
                <a:gd name="T14" fmla="*/ 0 w 23"/>
                <a:gd name="T15" fmla="*/ 3 h 217"/>
                <a:gd name="T16" fmla="*/ 0 w 23"/>
                <a:gd name="T17" fmla="*/ 3 h 217"/>
                <a:gd name="T18" fmla="*/ 1 w 23"/>
                <a:gd name="T19" fmla="*/ 3 h 217"/>
                <a:gd name="T20" fmla="*/ 1 w 23"/>
                <a:gd name="T21" fmla="*/ 4 h 217"/>
                <a:gd name="T22" fmla="*/ 1 w 23"/>
                <a:gd name="T23" fmla="*/ 4 h 217"/>
                <a:gd name="T24" fmla="*/ 1 w 23"/>
                <a:gd name="T25" fmla="*/ 4 h 217"/>
                <a:gd name="T26" fmla="*/ 1 w 23"/>
                <a:gd name="T27" fmla="*/ 5 h 217"/>
                <a:gd name="T28" fmla="*/ 1 w 23"/>
                <a:gd name="T29" fmla="*/ 5 h 217"/>
                <a:gd name="T30" fmla="*/ 1 w 23"/>
                <a:gd name="T31" fmla="*/ 5 h 217"/>
                <a:gd name="T32" fmla="*/ 1 w 23"/>
                <a:gd name="T33" fmla="*/ 6 h 217"/>
                <a:gd name="T34" fmla="*/ 1 w 23"/>
                <a:gd name="T35" fmla="*/ 6 h 217"/>
                <a:gd name="T36" fmla="*/ 1 w 23"/>
                <a:gd name="T37" fmla="*/ 6 h 217"/>
                <a:gd name="T38" fmla="*/ 1 w 23"/>
                <a:gd name="T39" fmla="*/ 6 h 217"/>
                <a:gd name="T40" fmla="*/ 1 w 23"/>
                <a:gd name="T41" fmla="*/ 6 h 217"/>
                <a:gd name="T42" fmla="*/ 1 w 23"/>
                <a:gd name="T43" fmla="*/ 5 h 217"/>
                <a:gd name="T44" fmla="*/ 1 w 23"/>
                <a:gd name="T45" fmla="*/ 5 h 217"/>
                <a:gd name="T46" fmla="*/ 1 w 23"/>
                <a:gd name="T47" fmla="*/ 5 h 217"/>
                <a:gd name="T48" fmla="*/ 1 w 23"/>
                <a:gd name="T49" fmla="*/ 4 h 217"/>
                <a:gd name="T50" fmla="*/ 1 w 23"/>
                <a:gd name="T51" fmla="*/ 4 h 217"/>
                <a:gd name="T52" fmla="*/ 1 w 23"/>
                <a:gd name="T53" fmla="*/ 4 h 217"/>
                <a:gd name="T54" fmla="*/ 1 w 23"/>
                <a:gd name="T55" fmla="*/ 3 h 217"/>
                <a:gd name="T56" fmla="*/ 1 w 23"/>
                <a:gd name="T57" fmla="*/ 3 h 217"/>
                <a:gd name="T58" fmla="*/ 1 w 23"/>
                <a:gd name="T59" fmla="*/ 3 h 217"/>
                <a:gd name="T60" fmla="*/ 1 w 23"/>
                <a:gd name="T61" fmla="*/ 3 h 217"/>
                <a:gd name="T62" fmla="*/ 1 w 23"/>
                <a:gd name="T63" fmla="*/ 2 h 217"/>
                <a:gd name="T64" fmla="*/ 1 w 23"/>
                <a:gd name="T65" fmla="*/ 2 h 217"/>
                <a:gd name="T66" fmla="*/ 1 w 23"/>
                <a:gd name="T67" fmla="*/ 2 h 217"/>
                <a:gd name="T68" fmla="*/ 1 w 23"/>
                <a:gd name="T69" fmla="*/ 2 h 217"/>
                <a:gd name="T70" fmla="*/ 1 w 23"/>
                <a:gd name="T71" fmla="*/ 1 h 217"/>
                <a:gd name="T72" fmla="*/ 1 w 23"/>
                <a:gd name="T73" fmla="*/ 1 h 217"/>
                <a:gd name="T74" fmla="*/ 1 w 23"/>
                <a:gd name="T75" fmla="*/ 0 h 217"/>
                <a:gd name="T76" fmla="*/ 1 w 23"/>
                <a:gd name="T77" fmla="*/ 1 h 2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 h="217">
                  <a:moveTo>
                    <a:pt x="2" y="34"/>
                  </a:moveTo>
                  <a:lnTo>
                    <a:pt x="0" y="42"/>
                  </a:lnTo>
                  <a:lnTo>
                    <a:pt x="0" y="49"/>
                  </a:lnTo>
                  <a:lnTo>
                    <a:pt x="0" y="53"/>
                  </a:lnTo>
                  <a:lnTo>
                    <a:pt x="0" y="59"/>
                  </a:lnTo>
                  <a:lnTo>
                    <a:pt x="0" y="63"/>
                  </a:lnTo>
                  <a:lnTo>
                    <a:pt x="0" y="68"/>
                  </a:lnTo>
                  <a:lnTo>
                    <a:pt x="0" y="70"/>
                  </a:lnTo>
                  <a:lnTo>
                    <a:pt x="0" y="76"/>
                  </a:lnTo>
                  <a:lnTo>
                    <a:pt x="0" y="82"/>
                  </a:lnTo>
                  <a:lnTo>
                    <a:pt x="0" y="86"/>
                  </a:lnTo>
                  <a:lnTo>
                    <a:pt x="0" y="89"/>
                  </a:lnTo>
                  <a:lnTo>
                    <a:pt x="0" y="95"/>
                  </a:lnTo>
                  <a:lnTo>
                    <a:pt x="0" y="99"/>
                  </a:lnTo>
                  <a:lnTo>
                    <a:pt x="0" y="105"/>
                  </a:lnTo>
                  <a:lnTo>
                    <a:pt x="0" y="108"/>
                  </a:lnTo>
                  <a:lnTo>
                    <a:pt x="0" y="112"/>
                  </a:lnTo>
                  <a:lnTo>
                    <a:pt x="0" y="116"/>
                  </a:lnTo>
                  <a:lnTo>
                    <a:pt x="0" y="122"/>
                  </a:lnTo>
                  <a:lnTo>
                    <a:pt x="2" y="127"/>
                  </a:lnTo>
                  <a:lnTo>
                    <a:pt x="2" y="135"/>
                  </a:lnTo>
                  <a:lnTo>
                    <a:pt x="4" y="143"/>
                  </a:lnTo>
                  <a:lnTo>
                    <a:pt x="4" y="146"/>
                  </a:lnTo>
                  <a:lnTo>
                    <a:pt x="4" y="152"/>
                  </a:lnTo>
                  <a:lnTo>
                    <a:pt x="6" y="156"/>
                  </a:lnTo>
                  <a:lnTo>
                    <a:pt x="6" y="158"/>
                  </a:lnTo>
                  <a:lnTo>
                    <a:pt x="8" y="160"/>
                  </a:lnTo>
                  <a:lnTo>
                    <a:pt x="8" y="165"/>
                  </a:lnTo>
                  <a:lnTo>
                    <a:pt x="10" y="169"/>
                  </a:lnTo>
                  <a:lnTo>
                    <a:pt x="12" y="175"/>
                  </a:lnTo>
                  <a:lnTo>
                    <a:pt x="14" y="181"/>
                  </a:lnTo>
                  <a:lnTo>
                    <a:pt x="14" y="188"/>
                  </a:lnTo>
                  <a:lnTo>
                    <a:pt x="18" y="194"/>
                  </a:lnTo>
                  <a:lnTo>
                    <a:pt x="18" y="200"/>
                  </a:lnTo>
                  <a:lnTo>
                    <a:pt x="20" y="205"/>
                  </a:lnTo>
                  <a:lnTo>
                    <a:pt x="20" y="207"/>
                  </a:lnTo>
                  <a:lnTo>
                    <a:pt x="21" y="213"/>
                  </a:lnTo>
                  <a:lnTo>
                    <a:pt x="23" y="217"/>
                  </a:lnTo>
                  <a:lnTo>
                    <a:pt x="23" y="213"/>
                  </a:lnTo>
                  <a:lnTo>
                    <a:pt x="23" y="207"/>
                  </a:lnTo>
                  <a:lnTo>
                    <a:pt x="23" y="202"/>
                  </a:lnTo>
                  <a:lnTo>
                    <a:pt x="21" y="194"/>
                  </a:lnTo>
                  <a:lnTo>
                    <a:pt x="21" y="188"/>
                  </a:lnTo>
                  <a:lnTo>
                    <a:pt x="20" y="183"/>
                  </a:lnTo>
                  <a:lnTo>
                    <a:pt x="20" y="179"/>
                  </a:lnTo>
                  <a:lnTo>
                    <a:pt x="20" y="173"/>
                  </a:lnTo>
                  <a:lnTo>
                    <a:pt x="20" y="169"/>
                  </a:lnTo>
                  <a:lnTo>
                    <a:pt x="20" y="164"/>
                  </a:lnTo>
                  <a:lnTo>
                    <a:pt x="18" y="158"/>
                  </a:lnTo>
                  <a:lnTo>
                    <a:pt x="18" y="152"/>
                  </a:lnTo>
                  <a:lnTo>
                    <a:pt x="18" y="146"/>
                  </a:lnTo>
                  <a:lnTo>
                    <a:pt x="18" y="141"/>
                  </a:lnTo>
                  <a:lnTo>
                    <a:pt x="16" y="135"/>
                  </a:lnTo>
                  <a:lnTo>
                    <a:pt x="16" y="131"/>
                  </a:lnTo>
                  <a:lnTo>
                    <a:pt x="14" y="126"/>
                  </a:lnTo>
                  <a:lnTo>
                    <a:pt x="14" y="122"/>
                  </a:lnTo>
                  <a:lnTo>
                    <a:pt x="14" y="116"/>
                  </a:lnTo>
                  <a:lnTo>
                    <a:pt x="14" y="112"/>
                  </a:lnTo>
                  <a:lnTo>
                    <a:pt x="14" y="108"/>
                  </a:lnTo>
                  <a:lnTo>
                    <a:pt x="12" y="105"/>
                  </a:lnTo>
                  <a:lnTo>
                    <a:pt x="12" y="101"/>
                  </a:lnTo>
                  <a:lnTo>
                    <a:pt x="12" y="99"/>
                  </a:lnTo>
                  <a:lnTo>
                    <a:pt x="12" y="93"/>
                  </a:lnTo>
                  <a:lnTo>
                    <a:pt x="12" y="89"/>
                  </a:lnTo>
                  <a:lnTo>
                    <a:pt x="12" y="87"/>
                  </a:lnTo>
                  <a:lnTo>
                    <a:pt x="12" y="84"/>
                  </a:lnTo>
                  <a:lnTo>
                    <a:pt x="12" y="78"/>
                  </a:lnTo>
                  <a:lnTo>
                    <a:pt x="14" y="72"/>
                  </a:lnTo>
                  <a:lnTo>
                    <a:pt x="14" y="65"/>
                  </a:lnTo>
                  <a:lnTo>
                    <a:pt x="16" y="57"/>
                  </a:lnTo>
                  <a:lnTo>
                    <a:pt x="18" y="49"/>
                  </a:lnTo>
                  <a:lnTo>
                    <a:pt x="18" y="42"/>
                  </a:lnTo>
                  <a:lnTo>
                    <a:pt x="20" y="34"/>
                  </a:lnTo>
                  <a:lnTo>
                    <a:pt x="20" y="27"/>
                  </a:lnTo>
                  <a:lnTo>
                    <a:pt x="20" y="19"/>
                  </a:lnTo>
                  <a:lnTo>
                    <a:pt x="23" y="0"/>
                  </a:lnTo>
                  <a:lnTo>
                    <a:pt x="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4" name="Freeform 32"/>
            <p:cNvSpPr>
              <a:spLocks/>
            </p:cNvSpPr>
            <p:nvPr/>
          </p:nvSpPr>
          <p:spPr bwMode="auto">
            <a:xfrm>
              <a:off x="2478" y="2047"/>
              <a:ext cx="70" cy="29"/>
            </a:xfrm>
            <a:custGeom>
              <a:avLst/>
              <a:gdLst>
                <a:gd name="T0" fmla="*/ 0 w 141"/>
                <a:gd name="T1" fmla="*/ 0 h 59"/>
                <a:gd name="T2" fmla="*/ 0 w 141"/>
                <a:gd name="T3" fmla="*/ 0 h 59"/>
                <a:gd name="T4" fmla="*/ 0 w 141"/>
                <a:gd name="T5" fmla="*/ 0 h 59"/>
                <a:gd name="T6" fmla="*/ 0 w 141"/>
                <a:gd name="T7" fmla="*/ 0 h 59"/>
                <a:gd name="T8" fmla="*/ 0 w 141"/>
                <a:gd name="T9" fmla="*/ 0 h 59"/>
                <a:gd name="T10" fmla="*/ 0 w 141"/>
                <a:gd name="T11" fmla="*/ 0 h 59"/>
                <a:gd name="T12" fmla="*/ 0 w 141"/>
                <a:gd name="T13" fmla="*/ 0 h 59"/>
                <a:gd name="T14" fmla="*/ 0 w 141"/>
                <a:gd name="T15" fmla="*/ 0 h 59"/>
                <a:gd name="T16" fmla="*/ 0 w 141"/>
                <a:gd name="T17" fmla="*/ 0 h 59"/>
                <a:gd name="T18" fmla="*/ 1 w 141"/>
                <a:gd name="T19" fmla="*/ 0 h 59"/>
                <a:gd name="T20" fmla="*/ 1 w 141"/>
                <a:gd name="T21" fmla="*/ 0 h 59"/>
                <a:gd name="T22" fmla="*/ 1 w 141"/>
                <a:gd name="T23" fmla="*/ 0 h 59"/>
                <a:gd name="T24" fmla="*/ 1 w 141"/>
                <a:gd name="T25" fmla="*/ 0 h 59"/>
                <a:gd name="T26" fmla="*/ 1 w 141"/>
                <a:gd name="T27" fmla="*/ 0 h 59"/>
                <a:gd name="T28" fmla="*/ 2 w 141"/>
                <a:gd name="T29" fmla="*/ 0 h 59"/>
                <a:gd name="T30" fmla="*/ 2 w 141"/>
                <a:gd name="T31" fmla="*/ 0 h 59"/>
                <a:gd name="T32" fmla="*/ 2 w 141"/>
                <a:gd name="T33" fmla="*/ 0 h 59"/>
                <a:gd name="T34" fmla="*/ 2 w 141"/>
                <a:gd name="T35" fmla="*/ 0 h 59"/>
                <a:gd name="T36" fmla="*/ 2 w 141"/>
                <a:gd name="T37" fmla="*/ 0 h 59"/>
                <a:gd name="T38" fmla="*/ 2 w 141"/>
                <a:gd name="T39" fmla="*/ 0 h 59"/>
                <a:gd name="T40" fmla="*/ 3 w 141"/>
                <a:gd name="T41" fmla="*/ 0 h 59"/>
                <a:gd name="T42" fmla="*/ 3 w 141"/>
                <a:gd name="T43" fmla="*/ 0 h 59"/>
                <a:gd name="T44" fmla="*/ 3 w 141"/>
                <a:gd name="T45" fmla="*/ 0 h 59"/>
                <a:gd name="T46" fmla="*/ 3 w 141"/>
                <a:gd name="T47" fmla="*/ 0 h 59"/>
                <a:gd name="T48" fmla="*/ 3 w 141"/>
                <a:gd name="T49" fmla="*/ 0 h 59"/>
                <a:gd name="T50" fmla="*/ 3 w 141"/>
                <a:gd name="T51" fmla="*/ 0 h 59"/>
                <a:gd name="T52" fmla="*/ 3 w 141"/>
                <a:gd name="T53" fmla="*/ 0 h 59"/>
                <a:gd name="T54" fmla="*/ 4 w 141"/>
                <a:gd name="T55" fmla="*/ 0 h 59"/>
                <a:gd name="T56" fmla="*/ 4 w 141"/>
                <a:gd name="T57" fmla="*/ 0 h 59"/>
                <a:gd name="T58" fmla="*/ 4 w 141"/>
                <a:gd name="T59" fmla="*/ 0 h 59"/>
                <a:gd name="T60" fmla="*/ 4 w 141"/>
                <a:gd name="T61" fmla="*/ 0 h 59"/>
                <a:gd name="T62" fmla="*/ 4 w 141"/>
                <a:gd name="T63" fmla="*/ 0 h 59"/>
                <a:gd name="T64" fmla="*/ 4 w 141"/>
                <a:gd name="T65" fmla="*/ 0 h 59"/>
                <a:gd name="T66" fmla="*/ 3 w 141"/>
                <a:gd name="T67" fmla="*/ 0 h 59"/>
                <a:gd name="T68" fmla="*/ 3 w 141"/>
                <a:gd name="T69" fmla="*/ 0 h 59"/>
                <a:gd name="T70" fmla="*/ 3 w 141"/>
                <a:gd name="T71" fmla="*/ 0 h 59"/>
                <a:gd name="T72" fmla="*/ 3 w 141"/>
                <a:gd name="T73" fmla="*/ 0 h 59"/>
                <a:gd name="T74" fmla="*/ 3 w 141"/>
                <a:gd name="T75" fmla="*/ 0 h 59"/>
                <a:gd name="T76" fmla="*/ 3 w 141"/>
                <a:gd name="T77" fmla="*/ 0 h 59"/>
                <a:gd name="T78" fmla="*/ 2 w 141"/>
                <a:gd name="T79" fmla="*/ 0 h 59"/>
                <a:gd name="T80" fmla="*/ 2 w 141"/>
                <a:gd name="T81" fmla="*/ 0 h 59"/>
                <a:gd name="T82" fmla="*/ 2 w 141"/>
                <a:gd name="T83" fmla="*/ 0 h 59"/>
                <a:gd name="T84" fmla="*/ 2 w 141"/>
                <a:gd name="T85" fmla="*/ 0 h 59"/>
                <a:gd name="T86" fmla="*/ 2 w 141"/>
                <a:gd name="T87" fmla="*/ 0 h 59"/>
                <a:gd name="T88" fmla="*/ 1 w 141"/>
                <a:gd name="T89" fmla="*/ 0 h 59"/>
                <a:gd name="T90" fmla="*/ 1 w 141"/>
                <a:gd name="T91" fmla="*/ 1 h 59"/>
                <a:gd name="T92" fmla="*/ 1 w 141"/>
                <a:gd name="T93" fmla="*/ 1 h 59"/>
                <a:gd name="T94" fmla="*/ 1 w 141"/>
                <a:gd name="T95" fmla="*/ 1 h 59"/>
                <a:gd name="T96" fmla="*/ 1 w 141"/>
                <a:gd name="T97" fmla="*/ 1 h 59"/>
                <a:gd name="T98" fmla="*/ 0 w 141"/>
                <a:gd name="T99" fmla="*/ 1 h 59"/>
                <a:gd name="T100" fmla="*/ 0 w 141"/>
                <a:gd name="T101" fmla="*/ 1 h 59"/>
                <a:gd name="T102" fmla="*/ 0 w 141"/>
                <a:gd name="T103" fmla="*/ 1 h 59"/>
                <a:gd name="T104" fmla="*/ 0 w 141"/>
                <a:gd name="T105" fmla="*/ 1 h 59"/>
                <a:gd name="T106" fmla="*/ 0 w 141"/>
                <a:gd name="T107" fmla="*/ 1 h 59"/>
                <a:gd name="T108" fmla="*/ 0 w 141"/>
                <a:gd name="T109" fmla="*/ 1 h 59"/>
                <a:gd name="T110" fmla="*/ 0 w 141"/>
                <a:gd name="T111" fmla="*/ 1 h 59"/>
                <a:gd name="T112" fmla="*/ 0 w 141"/>
                <a:gd name="T113" fmla="*/ 1 h 59"/>
                <a:gd name="T114" fmla="*/ 0 w 141"/>
                <a:gd name="T115" fmla="*/ 0 h 59"/>
                <a:gd name="T116" fmla="*/ 0 w 141"/>
                <a:gd name="T117" fmla="*/ 0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 h="59">
                  <a:moveTo>
                    <a:pt x="4" y="0"/>
                  </a:moveTo>
                  <a:lnTo>
                    <a:pt x="6" y="0"/>
                  </a:lnTo>
                  <a:lnTo>
                    <a:pt x="8" y="0"/>
                  </a:lnTo>
                  <a:lnTo>
                    <a:pt x="10" y="0"/>
                  </a:lnTo>
                  <a:lnTo>
                    <a:pt x="13" y="0"/>
                  </a:lnTo>
                  <a:lnTo>
                    <a:pt x="17" y="2"/>
                  </a:lnTo>
                  <a:lnTo>
                    <a:pt x="23" y="2"/>
                  </a:lnTo>
                  <a:lnTo>
                    <a:pt x="27" y="2"/>
                  </a:lnTo>
                  <a:lnTo>
                    <a:pt x="31" y="2"/>
                  </a:lnTo>
                  <a:lnTo>
                    <a:pt x="36" y="4"/>
                  </a:lnTo>
                  <a:lnTo>
                    <a:pt x="42" y="4"/>
                  </a:lnTo>
                  <a:lnTo>
                    <a:pt x="46" y="4"/>
                  </a:lnTo>
                  <a:lnTo>
                    <a:pt x="53" y="5"/>
                  </a:lnTo>
                  <a:lnTo>
                    <a:pt x="59" y="5"/>
                  </a:lnTo>
                  <a:lnTo>
                    <a:pt x="65" y="5"/>
                  </a:lnTo>
                  <a:lnTo>
                    <a:pt x="69" y="5"/>
                  </a:lnTo>
                  <a:lnTo>
                    <a:pt x="76" y="5"/>
                  </a:lnTo>
                  <a:lnTo>
                    <a:pt x="80" y="7"/>
                  </a:lnTo>
                  <a:lnTo>
                    <a:pt x="88" y="9"/>
                  </a:lnTo>
                  <a:lnTo>
                    <a:pt x="91" y="9"/>
                  </a:lnTo>
                  <a:lnTo>
                    <a:pt x="99" y="9"/>
                  </a:lnTo>
                  <a:lnTo>
                    <a:pt x="103" y="9"/>
                  </a:lnTo>
                  <a:lnTo>
                    <a:pt x="110" y="9"/>
                  </a:lnTo>
                  <a:lnTo>
                    <a:pt x="114" y="9"/>
                  </a:lnTo>
                  <a:lnTo>
                    <a:pt x="118" y="9"/>
                  </a:lnTo>
                  <a:lnTo>
                    <a:pt x="122" y="9"/>
                  </a:lnTo>
                  <a:lnTo>
                    <a:pt x="126" y="11"/>
                  </a:lnTo>
                  <a:lnTo>
                    <a:pt x="133" y="13"/>
                  </a:lnTo>
                  <a:lnTo>
                    <a:pt x="137" y="13"/>
                  </a:lnTo>
                  <a:lnTo>
                    <a:pt x="141" y="15"/>
                  </a:lnTo>
                  <a:lnTo>
                    <a:pt x="139" y="17"/>
                  </a:lnTo>
                  <a:lnTo>
                    <a:pt x="137" y="17"/>
                  </a:lnTo>
                  <a:lnTo>
                    <a:pt x="135" y="17"/>
                  </a:lnTo>
                  <a:lnTo>
                    <a:pt x="127" y="19"/>
                  </a:lnTo>
                  <a:lnTo>
                    <a:pt x="124" y="19"/>
                  </a:lnTo>
                  <a:lnTo>
                    <a:pt x="120" y="19"/>
                  </a:lnTo>
                  <a:lnTo>
                    <a:pt x="114" y="21"/>
                  </a:lnTo>
                  <a:lnTo>
                    <a:pt x="107" y="21"/>
                  </a:lnTo>
                  <a:lnTo>
                    <a:pt x="101" y="23"/>
                  </a:lnTo>
                  <a:lnTo>
                    <a:pt x="95" y="23"/>
                  </a:lnTo>
                  <a:lnTo>
                    <a:pt x="88" y="24"/>
                  </a:lnTo>
                  <a:lnTo>
                    <a:pt x="80" y="24"/>
                  </a:lnTo>
                  <a:lnTo>
                    <a:pt x="74" y="26"/>
                  </a:lnTo>
                  <a:lnTo>
                    <a:pt x="67" y="28"/>
                  </a:lnTo>
                  <a:lnTo>
                    <a:pt x="61" y="30"/>
                  </a:lnTo>
                  <a:lnTo>
                    <a:pt x="53" y="32"/>
                  </a:lnTo>
                  <a:lnTo>
                    <a:pt x="46" y="34"/>
                  </a:lnTo>
                  <a:lnTo>
                    <a:pt x="40" y="36"/>
                  </a:lnTo>
                  <a:lnTo>
                    <a:pt x="32" y="40"/>
                  </a:lnTo>
                  <a:lnTo>
                    <a:pt x="29" y="43"/>
                  </a:lnTo>
                  <a:lnTo>
                    <a:pt x="23" y="45"/>
                  </a:lnTo>
                  <a:lnTo>
                    <a:pt x="17" y="47"/>
                  </a:lnTo>
                  <a:lnTo>
                    <a:pt x="13" y="49"/>
                  </a:lnTo>
                  <a:lnTo>
                    <a:pt x="8" y="51"/>
                  </a:lnTo>
                  <a:lnTo>
                    <a:pt x="6" y="53"/>
                  </a:lnTo>
                  <a:lnTo>
                    <a:pt x="2" y="57"/>
                  </a:lnTo>
                  <a:lnTo>
                    <a:pt x="0" y="59"/>
                  </a:lnTo>
                  <a:lnTo>
                    <a:pt x="4" y="0"/>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5" name="Freeform 33"/>
            <p:cNvSpPr>
              <a:spLocks/>
            </p:cNvSpPr>
            <p:nvPr/>
          </p:nvSpPr>
          <p:spPr bwMode="auto">
            <a:xfrm>
              <a:off x="3057" y="1910"/>
              <a:ext cx="49" cy="68"/>
            </a:xfrm>
            <a:custGeom>
              <a:avLst/>
              <a:gdLst>
                <a:gd name="T0" fmla="*/ 0 w 99"/>
                <a:gd name="T1" fmla="*/ 1 h 137"/>
                <a:gd name="T2" fmla="*/ 1 w 99"/>
                <a:gd name="T3" fmla="*/ 0 h 137"/>
                <a:gd name="T4" fmla="*/ 1 w 99"/>
                <a:gd name="T5" fmla="*/ 0 h 137"/>
                <a:gd name="T6" fmla="*/ 1 w 99"/>
                <a:gd name="T7" fmla="*/ 0 h 137"/>
                <a:gd name="T8" fmla="*/ 2 w 99"/>
                <a:gd name="T9" fmla="*/ 0 h 137"/>
                <a:gd name="T10" fmla="*/ 2 w 99"/>
                <a:gd name="T11" fmla="*/ 0 h 137"/>
                <a:gd name="T12" fmla="*/ 2 w 99"/>
                <a:gd name="T13" fmla="*/ 0 h 137"/>
                <a:gd name="T14" fmla="*/ 2 w 99"/>
                <a:gd name="T15" fmla="*/ 0 h 137"/>
                <a:gd name="T16" fmla="*/ 2 w 99"/>
                <a:gd name="T17" fmla="*/ 0 h 137"/>
                <a:gd name="T18" fmla="*/ 2 w 99"/>
                <a:gd name="T19" fmla="*/ 0 h 137"/>
                <a:gd name="T20" fmla="*/ 2 w 99"/>
                <a:gd name="T21" fmla="*/ 0 h 137"/>
                <a:gd name="T22" fmla="*/ 2 w 99"/>
                <a:gd name="T23" fmla="*/ 0 h 137"/>
                <a:gd name="T24" fmla="*/ 2 w 99"/>
                <a:gd name="T25" fmla="*/ 1 h 137"/>
                <a:gd name="T26" fmla="*/ 3 w 99"/>
                <a:gd name="T27" fmla="*/ 1 h 137"/>
                <a:gd name="T28" fmla="*/ 3 w 99"/>
                <a:gd name="T29" fmla="*/ 2 h 137"/>
                <a:gd name="T30" fmla="*/ 3 w 99"/>
                <a:gd name="T31" fmla="*/ 2 h 137"/>
                <a:gd name="T32" fmla="*/ 3 w 99"/>
                <a:gd name="T33" fmla="*/ 2 h 137"/>
                <a:gd name="T34" fmla="*/ 3 w 99"/>
                <a:gd name="T35" fmla="*/ 3 h 137"/>
                <a:gd name="T36" fmla="*/ 3 w 99"/>
                <a:gd name="T37" fmla="*/ 3 h 137"/>
                <a:gd name="T38" fmla="*/ 3 w 99"/>
                <a:gd name="T39" fmla="*/ 3 h 137"/>
                <a:gd name="T40" fmla="*/ 3 w 99"/>
                <a:gd name="T41" fmla="*/ 4 h 137"/>
                <a:gd name="T42" fmla="*/ 3 w 99"/>
                <a:gd name="T43" fmla="*/ 4 h 137"/>
                <a:gd name="T44" fmla="*/ 2 w 99"/>
                <a:gd name="T45" fmla="*/ 4 h 137"/>
                <a:gd name="T46" fmla="*/ 2 w 99"/>
                <a:gd name="T47" fmla="*/ 3 h 137"/>
                <a:gd name="T48" fmla="*/ 2 w 99"/>
                <a:gd name="T49" fmla="*/ 3 h 137"/>
                <a:gd name="T50" fmla="*/ 2 w 99"/>
                <a:gd name="T51" fmla="*/ 2 h 137"/>
                <a:gd name="T52" fmla="*/ 2 w 99"/>
                <a:gd name="T53" fmla="*/ 2 h 137"/>
                <a:gd name="T54" fmla="*/ 2 w 99"/>
                <a:gd name="T55" fmla="*/ 2 h 137"/>
                <a:gd name="T56" fmla="*/ 2 w 99"/>
                <a:gd name="T57" fmla="*/ 1 h 137"/>
                <a:gd name="T58" fmla="*/ 2 w 99"/>
                <a:gd name="T59" fmla="*/ 1 h 137"/>
                <a:gd name="T60" fmla="*/ 2 w 99"/>
                <a:gd name="T61" fmla="*/ 1 h 137"/>
                <a:gd name="T62" fmla="*/ 2 w 99"/>
                <a:gd name="T63" fmla="*/ 1 h 137"/>
                <a:gd name="T64" fmla="*/ 2 w 99"/>
                <a:gd name="T65" fmla="*/ 0 h 137"/>
                <a:gd name="T66" fmla="*/ 2 w 99"/>
                <a:gd name="T67" fmla="*/ 0 h 137"/>
                <a:gd name="T68" fmla="*/ 2 w 99"/>
                <a:gd name="T69" fmla="*/ 0 h 137"/>
                <a:gd name="T70" fmla="*/ 1 w 99"/>
                <a:gd name="T71" fmla="*/ 0 h 137"/>
                <a:gd name="T72" fmla="*/ 1 w 99"/>
                <a:gd name="T73" fmla="*/ 1 h 137"/>
                <a:gd name="T74" fmla="*/ 0 w 99"/>
                <a:gd name="T75" fmla="*/ 1 h 137"/>
                <a:gd name="T76" fmla="*/ 0 w 99"/>
                <a:gd name="T77" fmla="*/ 1 h 137"/>
                <a:gd name="T78" fmla="*/ 0 w 99"/>
                <a:gd name="T79" fmla="*/ 1 h 1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9" h="137">
                  <a:moveTo>
                    <a:pt x="21" y="36"/>
                  </a:moveTo>
                  <a:lnTo>
                    <a:pt x="25" y="32"/>
                  </a:lnTo>
                  <a:lnTo>
                    <a:pt x="29" y="32"/>
                  </a:lnTo>
                  <a:lnTo>
                    <a:pt x="33" y="30"/>
                  </a:lnTo>
                  <a:lnTo>
                    <a:pt x="40" y="28"/>
                  </a:lnTo>
                  <a:lnTo>
                    <a:pt x="44" y="23"/>
                  </a:lnTo>
                  <a:lnTo>
                    <a:pt x="52" y="21"/>
                  </a:lnTo>
                  <a:lnTo>
                    <a:pt x="56" y="17"/>
                  </a:lnTo>
                  <a:lnTo>
                    <a:pt x="63" y="15"/>
                  </a:lnTo>
                  <a:lnTo>
                    <a:pt x="69" y="11"/>
                  </a:lnTo>
                  <a:lnTo>
                    <a:pt x="76" y="7"/>
                  </a:lnTo>
                  <a:lnTo>
                    <a:pt x="80" y="6"/>
                  </a:lnTo>
                  <a:lnTo>
                    <a:pt x="86" y="2"/>
                  </a:lnTo>
                  <a:lnTo>
                    <a:pt x="90" y="0"/>
                  </a:lnTo>
                  <a:lnTo>
                    <a:pt x="92" y="0"/>
                  </a:lnTo>
                  <a:lnTo>
                    <a:pt x="94" y="0"/>
                  </a:lnTo>
                  <a:lnTo>
                    <a:pt x="95" y="0"/>
                  </a:lnTo>
                  <a:lnTo>
                    <a:pt x="95" y="6"/>
                  </a:lnTo>
                  <a:lnTo>
                    <a:pt x="95" y="7"/>
                  </a:lnTo>
                  <a:lnTo>
                    <a:pt x="95" y="13"/>
                  </a:lnTo>
                  <a:lnTo>
                    <a:pt x="95" y="17"/>
                  </a:lnTo>
                  <a:lnTo>
                    <a:pt x="95" y="23"/>
                  </a:lnTo>
                  <a:lnTo>
                    <a:pt x="95" y="28"/>
                  </a:lnTo>
                  <a:lnTo>
                    <a:pt x="95" y="32"/>
                  </a:lnTo>
                  <a:lnTo>
                    <a:pt x="95" y="38"/>
                  </a:lnTo>
                  <a:lnTo>
                    <a:pt x="97" y="46"/>
                  </a:lnTo>
                  <a:lnTo>
                    <a:pt x="97" y="53"/>
                  </a:lnTo>
                  <a:lnTo>
                    <a:pt x="97" y="59"/>
                  </a:lnTo>
                  <a:lnTo>
                    <a:pt x="97" y="66"/>
                  </a:lnTo>
                  <a:lnTo>
                    <a:pt x="97" y="74"/>
                  </a:lnTo>
                  <a:lnTo>
                    <a:pt x="97" y="80"/>
                  </a:lnTo>
                  <a:lnTo>
                    <a:pt x="97" y="87"/>
                  </a:lnTo>
                  <a:lnTo>
                    <a:pt x="97" y="91"/>
                  </a:lnTo>
                  <a:lnTo>
                    <a:pt x="97" y="99"/>
                  </a:lnTo>
                  <a:lnTo>
                    <a:pt x="97" y="104"/>
                  </a:lnTo>
                  <a:lnTo>
                    <a:pt x="97" y="110"/>
                  </a:lnTo>
                  <a:lnTo>
                    <a:pt x="97" y="116"/>
                  </a:lnTo>
                  <a:lnTo>
                    <a:pt x="99" y="122"/>
                  </a:lnTo>
                  <a:lnTo>
                    <a:pt x="99" y="125"/>
                  </a:lnTo>
                  <a:lnTo>
                    <a:pt x="99" y="129"/>
                  </a:lnTo>
                  <a:lnTo>
                    <a:pt x="99" y="133"/>
                  </a:lnTo>
                  <a:lnTo>
                    <a:pt x="99" y="135"/>
                  </a:lnTo>
                  <a:lnTo>
                    <a:pt x="97" y="137"/>
                  </a:lnTo>
                  <a:lnTo>
                    <a:pt x="97" y="133"/>
                  </a:lnTo>
                  <a:lnTo>
                    <a:pt x="95" y="129"/>
                  </a:lnTo>
                  <a:lnTo>
                    <a:pt x="94" y="120"/>
                  </a:lnTo>
                  <a:lnTo>
                    <a:pt x="92" y="112"/>
                  </a:lnTo>
                  <a:lnTo>
                    <a:pt x="92" y="106"/>
                  </a:lnTo>
                  <a:lnTo>
                    <a:pt x="92" y="103"/>
                  </a:lnTo>
                  <a:lnTo>
                    <a:pt x="90" y="97"/>
                  </a:lnTo>
                  <a:lnTo>
                    <a:pt x="90" y="93"/>
                  </a:lnTo>
                  <a:lnTo>
                    <a:pt x="90" y="87"/>
                  </a:lnTo>
                  <a:lnTo>
                    <a:pt x="88" y="82"/>
                  </a:lnTo>
                  <a:lnTo>
                    <a:pt x="88" y="78"/>
                  </a:lnTo>
                  <a:lnTo>
                    <a:pt x="88" y="74"/>
                  </a:lnTo>
                  <a:lnTo>
                    <a:pt x="86" y="66"/>
                  </a:lnTo>
                  <a:lnTo>
                    <a:pt x="86" y="61"/>
                  </a:lnTo>
                  <a:lnTo>
                    <a:pt x="86" y="57"/>
                  </a:lnTo>
                  <a:lnTo>
                    <a:pt x="86" y="53"/>
                  </a:lnTo>
                  <a:lnTo>
                    <a:pt x="84" y="47"/>
                  </a:lnTo>
                  <a:lnTo>
                    <a:pt x="84" y="44"/>
                  </a:lnTo>
                  <a:lnTo>
                    <a:pt x="82" y="38"/>
                  </a:lnTo>
                  <a:lnTo>
                    <a:pt x="82" y="36"/>
                  </a:lnTo>
                  <a:lnTo>
                    <a:pt x="80" y="28"/>
                  </a:lnTo>
                  <a:lnTo>
                    <a:pt x="80" y="25"/>
                  </a:lnTo>
                  <a:lnTo>
                    <a:pt x="78" y="21"/>
                  </a:lnTo>
                  <a:lnTo>
                    <a:pt x="76" y="21"/>
                  </a:lnTo>
                  <a:lnTo>
                    <a:pt x="73" y="23"/>
                  </a:lnTo>
                  <a:lnTo>
                    <a:pt x="69" y="23"/>
                  </a:lnTo>
                  <a:lnTo>
                    <a:pt x="63" y="25"/>
                  </a:lnTo>
                  <a:lnTo>
                    <a:pt x="57" y="28"/>
                  </a:lnTo>
                  <a:lnTo>
                    <a:pt x="52" y="30"/>
                  </a:lnTo>
                  <a:lnTo>
                    <a:pt x="44" y="32"/>
                  </a:lnTo>
                  <a:lnTo>
                    <a:pt x="38" y="34"/>
                  </a:lnTo>
                  <a:lnTo>
                    <a:pt x="31" y="36"/>
                  </a:lnTo>
                  <a:lnTo>
                    <a:pt x="23" y="38"/>
                  </a:lnTo>
                  <a:lnTo>
                    <a:pt x="0" y="47"/>
                  </a:lnTo>
                  <a:lnTo>
                    <a:pt x="21" y="36"/>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6" name="Freeform 34"/>
            <p:cNvSpPr>
              <a:spLocks/>
            </p:cNvSpPr>
            <p:nvPr/>
          </p:nvSpPr>
          <p:spPr bwMode="auto">
            <a:xfrm>
              <a:off x="2941" y="1854"/>
              <a:ext cx="96" cy="53"/>
            </a:xfrm>
            <a:custGeom>
              <a:avLst/>
              <a:gdLst>
                <a:gd name="T0" fmla="*/ 4 w 192"/>
                <a:gd name="T1" fmla="*/ 1 h 106"/>
                <a:gd name="T2" fmla="*/ 4 w 192"/>
                <a:gd name="T3" fmla="*/ 1 h 106"/>
                <a:gd name="T4" fmla="*/ 5 w 192"/>
                <a:gd name="T5" fmla="*/ 1 h 106"/>
                <a:gd name="T6" fmla="*/ 5 w 192"/>
                <a:gd name="T7" fmla="*/ 1 h 106"/>
                <a:gd name="T8" fmla="*/ 6 w 192"/>
                <a:gd name="T9" fmla="*/ 1 h 106"/>
                <a:gd name="T10" fmla="*/ 6 w 192"/>
                <a:gd name="T11" fmla="*/ 1 h 106"/>
                <a:gd name="T12" fmla="*/ 6 w 192"/>
                <a:gd name="T13" fmla="*/ 1 h 106"/>
                <a:gd name="T14" fmla="*/ 6 w 192"/>
                <a:gd name="T15" fmla="*/ 1 h 106"/>
                <a:gd name="T16" fmla="*/ 6 w 192"/>
                <a:gd name="T17" fmla="*/ 1 h 106"/>
                <a:gd name="T18" fmla="*/ 6 w 192"/>
                <a:gd name="T19" fmla="*/ 1 h 106"/>
                <a:gd name="T20" fmla="*/ 6 w 192"/>
                <a:gd name="T21" fmla="*/ 1 h 106"/>
                <a:gd name="T22" fmla="*/ 5 w 192"/>
                <a:gd name="T23" fmla="*/ 1 h 106"/>
                <a:gd name="T24" fmla="*/ 5 w 192"/>
                <a:gd name="T25" fmla="*/ 2 h 106"/>
                <a:gd name="T26" fmla="*/ 4 w 192"/>
                <a:gd name="T27" fmla="*/ 2 h 106"/>
                <a:gd name="T28" fmla="*/ 4 w 192"/>
                <a:gd name="T29" fmla="*/ 2 h 106"/>
                <a:gd name="T30" fmla="*/ 4 w 192"/>
                <a:gd name="T31" fmla="*/ 2 h 106"/>
                <a:gd name="T32" fmla="*/ 4 w 192"/>
                <a:gd name="T33" fmla="*/ 2 h 106"/>
                <a:gd name="T34" fmla="*/ 3 w 192"/>
                <a:gd name="T35" fmla="*/ 2 h 106"/>
                <a:gd name="T36" fmla="*/ 3 w 192"/>
                <a:gd name="T37" fmla="*/ 3 h 106"/>
                <a:gd name="T38" fmla="*/ 3 w 192"/>
                <a:gd name="T39" fmla="*/ 3 h 106"/>
                <a:gd name="T40" fmla="*/ 2 w 192"/>
                <a:gd name="T41" fmla="*/ 3 h 106"/>
                <a:gd name="T42" fmla="*/ 2 w 192"/>
                <a:gd name="T43" fmla="*/ 3 h 106"/>
                <a:gd name="T44" fmla="*/ 1 w 192"/>
                <a:gd name="T45" fmla="*/ 3 h 106"/>
                <a:gd name="T46" fmla="*/ 1 w 192"/>
                <a:gd name="T47" fmla="*/ 3 h 106"/>
                <a:gd name="T48" fmla="*/ 1 w 192"/>
                <a:gd name="T49" fmla="*/ 4 h 106"/>
                <a:gd name="T50" fmla="*/ 0 w 192"/>
                <a:gd name="T51" fmla="*/ 4 h 106"/>
                <a:gd name="T52" fmla="*/ 0 w 192"/>
                <a:gd name="T53" fmla="*/ 4 h 106"/>
                <a:gd name="T54" fmla="*/ 1 w 192"/>
                <a:gd name="T55" fmla="*/ 4 h 106"/>
                <a:gd name="T56" fmla="*/ 1 w 192"/>
                <a:gd name="T57" fmla="*/ 3 h 106"/>
                <a:gd name="T58" fmla="*/ 1 w 192"/>
                <a:gd name="T59" fmla="*/ 3 h 106"/>
                <a:gd name="T60" fmla="*/ 2 w 192"/>
                <a:gd name="T61" fmla="*/ 3 h 106"/>
                <a:gd name="T62" fmla="*/ 2 w 192"/>
                <a:gd name="T63" fmla="*/ 3 h 106"/>
                <a:gd name="T64" fmla="*/ 2 w 192"/>
                <a:gd name="T65" fmla="*/ 2 h 106"/>
                <a:gd name="T66" fmla="*/ 3 w 192"/>
                <a:gd name="T67" fmla="*/ 2 h 106"/>
                <a:gd name="T68" fmla="*/ 3 w 192"/>
                <a:gd name="T69" fmla="*/ 2 h 106"/>
                <a:gd name="T70" fmla="*/ 4 w 192"/>
                <a:gd name="T71" fmla="*/ 2 h 106"/>
                <a:gd name="T72" fmla="*/ 4 w 192"/>
                <a:gd name="T73" fmla="*/ 2 h 106"/>
                <a:gd name="T74" fmla="*/ 4 w 192"/>
                <a:gd name="T75" fmla="*/ 1 h 106"/>
                <a:gd name="T76" fmla="*/ 4 w 192"/>
                <a:gd name="T77" fmla="*/ 1 h 106"/>
                <a:gd name="T78" fmla="*/ 5 w 192"/>
                <a:gd name="T79" fmla="*/ 1 h 106"/>
                <a:gd name="T80" fmla="*/ 5 w 192"/>
                <a:gd name="T81" fmla="*/ 1 h 106"/>
                <a:gd name="T82" fmla="*/ 4 w 192"/>
                <a:gd name="T83" fmla="*/ 1 h 106"/>
                <a:gd name="T84" fmla="*/ 4 w 192"/>
                <a:gd name="T85" fmla="*/ 1 h 106"/>
                <a:gd name="T86" fmla="*/ 4 w 192"/>
                <a:gd name="T87" fmla="*/ 1 h 106"/>
                <a:gd name="T88" fmla="*/ 3 w 192"/>
                <a:gd name="T89" fmla="*/ 1 h 106"/>
                <a:gd name="T90" fmla="*/ 3 w 192"/>
                <a:gd name="T91" fmla="*/ 1 h 106"/>
                <a:gd name="T92" fmla="*/ 2 w 192"/>
                <a:gd name="T93" fmla="*/ 1 h 106"/>
                <a:gd name="T94" fmla="*/ 2 w 192"/>
                <a:gd name="T95" fmla="*/ 0 h 106"/>
                <a:gd name="T96" fmla="*/ 2 w 192"/>
                <a:gd name="T97" fmla="*/ 0 h 106"/>
                <a:gd name="T98" fmla="*/ 3 w 192"/>
                <a:gd name="T99" fmla="*/ 0 h 106"/>
                <a:gd name="T100" fmla="*/ 3 w 192"/>
                <a:gd name="T101" fmla="*/ 0 h 106"/>
                <a:gd name="T102" fmla="*/ 3 w 192"/>
                <a:gd name="T103" fmla="*/ 0 h 106"/>
                <a:gd name="T104" fmla="*/ 4 w 192"/>
                <a:gd name="T105" fmla="*/ 0 h 106"/>
                <a:gd name="T106" fmla="*/ 4 w 192"/>
                <a:gd name="T107" fmla="*/ 1 h 106"/>
                <a:gd name="T108" fmla="*/ 4 w 192"/>
                <a:gd name="T109" fmla="*/ 1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2" h="106">
                  <a:moveTo>
                    <a:pt x="112" y="2"/>
                  </a:moveTo>
                  <a:lnTo>
                    <a:pt x="112" y="2"/>
                  </a:lnTo>
                  <a:lnTo>
                    <a:pt x="119" y="2"/>
                  </a:lnTo>
                  <a:lnTo>
                    <a:pt x="123" y="4"/>
                  </a:lnTo>
                  <a:lnTo>
                    <a:pt x="131" y="5"/>
                  </a:lnTo>
                  <a:lnTo>
                    <a:pt x="135" y="5"/>
                  </a:lnTo>
                  <a:lnTo>
                    <a:pt x="144" y="5"/>
                  </a:lnTo>
                  <a:lnTo>
                    <a:pt x="150" y="7"/>
                  </a:lnTo>
                  <a:lnTo>
                    <a:pt x="157" y="9"/>
                  </a:lnTo>
                  <a:lnTo>
                    <a:pt x="163" y="9"/>
                  </a:lnTo>
                  <a:lnTo>
                    <a:pt x="171" y="9"/>
                  </a:lnTo>
                  <a:lnTo>
                    <a:pt x="174" y="9"/>
                  </a:lnTo>
                  <a:lnTo>
                    <a:pt x="180" y="11"/>
                  </a:lnTo>
                  <a:lnTo>
                    <a:pt x="184" y="11"/>
                  </a:lnTo>
                  <a:lnTo>
                    <a:pt x="188" y="13"/>
                  </a:lnTo>
                  <a:lnTo>
                    <a:pt x="190" y="13"/>
                  </a:lnTo>
                  <a:lnTo>
                    <a:pt x="192" y="13"/>
                  </a:lnTo>
                  <a:lnTo>
                    <a:pt x="190" y="13"/>
                  </a:lnTo>
                  <a:lnTo>
                    <a:pt x="182" y="17"/>
                  </a:lnTo>
                  <a:lnTo>
                    <a:pt x="178" y="17"/>
                  </a:lnTo>
                  <a:lnTo>
                    <a:pt x="171" y="21"/>
                  </a:lnTo>
                  <a:lnTo>
                    <a:pt x="167" y="23"/>
                  </a:lnTo>
                  <a:lnTo>
                    <a:pt x="161" y="26"/>
                  </a:lnTo>
                  <a:lnTo>
                    <a:pt x="154" y="30"/>
                  </a:lnTo>
                  <a:lnTo>
                    <a:pt x="146" y="34"/>
                  </a:lnTo>
                  <a:lnTo>
                    <a:pt x="135" y="38"/>
                  </a:lnTo>
                  <a:lnTo>
                    <a:pt x="129" y="42"/>
                  </a:lnTo>
                  <a:lnTo>
                    <a:pt x="123" y="45"/>
                  </a:lnTo>
                  <a:lnTo>
                    <a:pt x="119" y="47"/>
                  </a:lnTo>
                  <a:lnTo>
                    <a:pt x="114" y="49"/>
                  </a:lnTo>
                  <a:lnTo>
                    <a:pt x="112" y="51"/>
                  </a:lnTo>
                  <a:lnTo>
                    <a:pt x="106" y="53"/>
                  </a:lnTo>
                  <a:lnTo>
                    <a:pt x="102" y="57"/>
                  </a:lnTo>
                  <a:lnTo>
                    <a:pt x="97" y="59"/>
                  </a:lnTo>
                  <a:lnTo>
                    <a:pt x="93" y="61"/>
                  </a:lnTo>
                  <a:lnTo>
                    <a:pt x="89" y="61"/>
                  </a:lnTo>
                  <a:lnTo>
                    <a:pt x="83" y="64"/>
                  </a:lnTo>
                  <a:lnTo>
                    <a:pt x="79" y="66"/>
                  </a:lnTo>
                  <a:lnTo>
                    <a:pt x="76" y="68"/>
                  </a:lnTo>
                  <a:lnTo>
                    <a:pt x="70" y="70"/>
                  </a:lnTo>
                  <a:lnTo>
                    <a:pt x="66" y="72"/>
                  </a:lnTo>
                  <a:lnTo>
                    <a:pt x="60" y="76"/>
                  </a:lnTo>
                  <a:lnTo>
                    <a:pt x="57" y="78"/>
                  </a:lnTo>
                  <a:lnTo>
                    <a:pt x="49" y="81"/>
                  </a:lnTo>
                  <a:lnTo>
                    <a:pt x="41" y="83"/>
                  </a:lnTo>
                  <a:lnTo>
                    <a:pt x="32" y="89"/>
                  </a:lnTo>
                  <a:lnTo>
                    <a:pt x="26" y="93"/>
                  </a:lnTo>
                  <a:lnTo>
                    <a:pt x="19" y="95"/>
                  </a:lnTo>
                  <a:lnTo>
                    <a:pt x="13" y="97"/>
                  </a:lnTo>
                  <a:lnTo>
                    <a:pt x="9" y="100"/>
                  </a:lnTo>
                  <a:lnTo>
                    <a:pt x="5" y="102"/>
                  </a:lnTo>
                  <a:lnTo>
                    <a:pt x="0" y="104"/>
                  </a:lnTo>
                  <a:lnTo>
                    <a:pt x="0" y="106"/>
                  </a:lnTo>
                  <a:lnTo>
                    <a:pt x="0" y="104"/>
                  </a:lnTo>
                  <a:lnTo>
                    <a:pt x="5" y="100"/>
                  </a:lnTo>
                  <a:lnTo>
                    <a:pt x="9" y="97"/>
                  </a:lnTo>
                  <a:lnTo>
                    <a:pt x="13" y="95"/>
                  </a:lnTo>
                  <a:lnTo>
                    <a:pt x="17" y="93"/>
                  </a:lnTo>
                  <a:lnTo>
                    <a:pt x="21" y="89"/>
                  </a:lnTo>
                  <a:lnTo>
                    <a:pt x="26" y="85"/>
                  </a:lnTo>
                  <a:lnTo>
                    <a:pt x="32" y="81"/>
                  </a:lnTo>
                  <a:lnTo>
                    <a:pt x="36" y="80"/>
                  </a:lnTo>
                  <a:lnTo>
                    <a:pt x="43" y="76"/>
                  </a:lnTo>
                  <a:lnTo>
                    <a:pt x="49" y="70"/>
                  </a:lnTo>
                  <a:lnTo>
                    <a:pt x="55" y="68"/>
                  </a:lnTo>
                  <a:lnTo>
                    <a:pt x="60" y="64"/>
                  </a:lnTo>
                  <a:lnTo>
                    <a:pt x="68" y="61"/>
                  </a:lnTo>
                  <a:lnTo>
                    <a:pt x="74" y="57"/>
                  </a:lnTo>
                  <a:lnTo>
                    <a:pt x="79" y="53"/>
                  </a:lnTo>
                  <a:lnTo>
                    <a:pt x="87" y="49"/>
                  </a:lnTo>
                  <a:lnTo>
                    <a:pt x="91" y="45"/>
                  </a:lnTo>
                  <a:lnTo>
                    <a:pt x="98" y="42"/>
                  </a:lnTo>
                  <a:lnTo>
                    <a:pt x="104" y="38"/>
                  </a:lnTo>
                  <a:lnTo>
                    <a:pt x="108" y="34"/>
                  </a:lnTo>
                  <a:lnTo>
                    <a:pt x="114" y="32"/>
                  </a:lnTo>
                  <a:lnTo>
                    <a:pt x="119" y="30"/>
                  </a:lnTo>
                  <a:lnTo>
                    <a:pt x="123" y="26"/>
                  </a:lnTo>
                  <a:lnTo>
                    <a:pt x="125" y="24"/>
                  </a:lnTo>
                  <a:lnTo>
                    <a:pt x="129" y="23"/>
                  </a:lnTo>
                  <a:lnTo>
                    <a:pt x="135" y="21"/>
                  </a:lnTo>
                  <a:lnTo>
                    <a:pt x="131" y="19"/>
                  </a:lnTo>
                  <a:lnTo>
                    <a:pt x="125" y="17"/>
                  </a:lnTo>
                  <a:lnTo>
                    <a:pt x="121" y="17"/>
                  </a:lnTo>
                  <a:lnTo>
                    <a:pt x="112" y="15"/>
                  </a:lnTo>
                  <a:lnTo>
                    <a:pt x="106" y="13"/>
                  </a:lnTo>
                  <a:lnTo>
                    <a:pt x="100" y="13"/>
                  </a:lnTo>
                  <a:lnTo>
                    <a:pt x="91" y="13"/>
                  </a:lnTo>
                  <a:lnTo>
                    <a:pt x="83" y="9"/>
                  </a:lnTo>
                  <a:lnTo>
                    <a:pt x="76" y="7"/>
                  </a:lnTo>
                  <a:lnTo>
                    <a:pt x="68" y="5"/>
                  </a:lnTo>
                  <a:lnTo>
                    <a:pt x="64" y="5"/>
                  </a:lnTo>
                  <a:lnTo>
                    <a:pt x="57" y="2"/>
                  </a:lnTo>
                  <a:lnTo>
                    <a:pt x="55" y="2"/>
                  </a:lnTo>
                  <a:lnTo>
                    <a:pt x="53" y="0"/>
                  </a:lnTo>
                  <a:lnTo>
                    <a:pt x="57" y="0"/>
                  </a:lnTo>
                  <a:lnTo>
                    <a:pt x="64" y="0"/>
                  </a:lnTo>
                  <a:lnTo>
                    <a:pt x="68" y="0"/>
                  </a:lnTo>
                  <a:lnTo>
                    <a:pt x="72" y="0"/>
                  </a:lnTo>
                  <a:lnTo>
                    <a:pt x="78" y="0"/>
                  </a:lnTo>
                  <a:lnTo>
                    <a:pt x="83" y="0"/>
                  </a:lnTo>
                  <a:lnTo>
                    <a:pt x="89" y="0"/>
                  </a:lnTo>
                  <a:lnTo>
                    <a:pt x="93" y="0"/>
                  </a:lnTo>
                  <a:lnTo>
                    <a:pt x="98" y="0"/>
                  </a:lnTo>
                  <a:lnTo>
                    <a:pt x="102" y="0"/>
                  </a:lnTo>
                  <a:lnTo>
                    <a:pt x="108" y="2"/>
                  </a:lnTo>
                  <a:lnTo>
                    <a:pt x="112" y="2"/>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7" name="Freeform 35"/>
            <p:cNvSpPr>
              <a:spLocks/>
            </p:cNvSpPr>
            <p:nvPr/>
          </p:nvSpPr>
          <p:spPr bwMode="auto">
            <a:xfrm>
              <a:off x="2839" y="1834"/>
              <a:ext cx="100" cy="27"/>
            </a:xfrm>
            <a:custGeom>
              <a:avLst/>
              <a:gdLst>
                <a:gd name="T0" fmla="*/ 4 w 200"/>
                <a:gd name="T1" fmla="*/ 0 h 53"/>
                <a:gd name="T2" fmla="*/ 4 w 200"/>
                <a:gd name="T3" fmla="*/ 1 h 53"/>
                <a:gd name="T4" fmla="*/ 5 w 200"/>
                <a:gd name="T5" fmla="*/ 1 h 53"/>
                <a:gd name="T6" fmla="*/ 5 w 200"/>
                <a:gd name="T7" fmla="*/ 1 h 53"/>
                <a:gd name="T8" fmla="*/ 5 w 200"/>
                <a:gd name="T9" fmla="*/ 1 h 53"/>
                <a:gd name="T10" fmla="*/ 6 w 200"/>
                <a:gd name="T11" fmla="*/ 1 h 53"/>
                <a:gd name="T12" fmla="*/ 6 w 200"/>
                <a:gd name="T13" fmla="*/ 1 h 53"/>
                <a:gd name="T14" fmla="*/ 6 w 200"/>
                <a:gd name="T15" fmla="*/ 1 h 53"/>
                <a:gd name="T16" fmla="*/ 7 w 200"/>
                <a:gd name="T17" fmla="*/ 1 h 53"/>
                <a:gd name="T18" fmla="*/ 7 w 200"/>
                <a:gd name="T19" fmla="*/ 1 h 53"/>
                <a:gd name="T20" fmla="*/ 6 w 200"/>
                <a:gd name="T21" fmla="*/ 1 h 53"/>
                <a:gd name="T22" fmla="*/ 6 w 200"/>
                <a:gd name="T23" fmla="*/ 1 h 53"/>
                <a:gd name="T24" fmla="*/ 6 w 200"/>
                <a:gd name="T25" fmla="*/ 1 h 53"/>
                <a:gd name="T26" fmla="*/ 5 w 200"/>
                <a:gd name="T27" fmla="*/ 1 h 53"/>
                <a:gd name="T28" fmla="*/ 5 w 200"/>
                <a:gd name="T29" fmla="*/ 1 h 53"/>
                <a:gd name="T30" fmla="*/ 4 w 200"/>
                <a:gd name="T31" fmla="*/ 1 h 53"/>
                <a:gd name="T32" fmla="*/ 4 w 200"/>
                <a:gd name="T33" fmla="*/ 1 h 53"/>
                <a:gd name="T34" fmla="*/ 4 w 200"/>
                <a:gd name="T35" fmla="*/ 1 h 53"/>
                <a:gd name="T36" fmla="*/ 4 w 200"/>
                <a:gd name="T37" fmla="*/ 1 h 53"/>
                <a:gd name="T38" fmla="*/ 3 w 200"/>
                <a:gd name="T39" fmla="*/ 1 h 53"/>
                <a:gd name="T40" fmla="*/ 3 w 200"/>
                <a:gd name="T41" fmla="*/ 1 h 53"/>
                <a:gd name="T42" fmla="*/ 3 w 200"/>
                <a:gd name="T43" fmla="*/ 1 h 53"/>
                <a:gd name="T44" fmla="*/ 2 w 200"/>
                <a:gd name="T45" fmla="*/ 2 h 53"/>
                <a:gd name="T46" fmla="*/ 2 w 200"/>
                <a:gd name="T47" fmla="*/ 2 h 53"/>
                <a:gd name="T48" fmla="*/ 2 w 200"/>
                <a:gd name="T49" fmla="*/ 2 h 53"/>
                <a:gd name="T50" fmla="*/ 1 w 200"/>
                <a:gd name="T51" fmla="*/ 2 h 53"/>
                <a:gd name="T52" fmla="*/ 1 w 200"/>
                <a:gd name="T53" fmla="*/ 2 h 53"/>
                <a:gd name="T54" fmla="*/ 0 w 200"/>
                <a:gd name="T55" fmla="*/ 2 h 53"/>
                <a:gd name="T56" fmla="*/ 1 w 200"/>
                <a:gd name="T57" fmla="*/ 2 h 53"/>
                <a:gd name="T58" fmla="*/ 1 w 200"/>
                <a:gd name="T59" fmla="*/ 2 h 53"/>
                <a:gd name="T60" fmla="*/ 2 w 200"/>
                <a:gd name="T61" fmla="*/ 2 h 53"/>
                <a:gd name="T62" fmla="*/ 2 w 200"/>
                <a:gd name="T63" fmla="*/ 1 h 53"/>
                <a:gd name="T64" fmla="*/ 2 w 200"/>
                <a:gd name="T65" fmla="*/ 1 h 53"/>
                <a:gd name="T66" fmla="*/ 2 w 200"/>
                <a:gd name="T67" fmla="*/ 1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0" h="53">
                  <a:moveTo>
                    <a:pt x="59" y="26"/>
                  </a:moveTo>
                  <a:lnTo>
                    <a:pt x="111" y="0"/>
                  </a:lnTo>
                  <a:lnTo>
                    <a:pt x="114" y="0"/>
                  </a:lnTo>
                  <a:lnTo>
                    <a:pt x="120" y="2"/>
                  </a:lnTo>
                  <a:lnTo>
                    <a:pt x="124" y="4"/>
                  </a:lnTo>
                  <a:lnTo>
                    <a:pt x="131" y="4"/>
                  </a:lnTo>
                  <a:lnTo>
                    <a:pt x="139" y="5"/>
                  </a:lnTo>
                  <a:lnTo>
                    <a:pt x="143" y="5"/>
                  </a:lnTo>
                  <a:lnTo>
                    <a:pt x="147" y="7"/>
                  </a:lnTo>
                  <a:lnTo>
                    <a:pt x="150" y="7"/>
                  </a:lnTo>
                  <a:lnTo>
                    <a:pt x="156" y="9"/>
                  </a:lnTo>
                  <a:lnTo>
                    <a:pt x="164" y="11"/>
                  </a:lnTo>
                  <a:lnTo>
                    <a:pt x="171" y="11"/>
                  </a:lnTo>
                  <a:lnTo>
                    <a:pt x="179" y="13"/>
                  </a:lnTo>
                  <a:lnTo>
                    <a:pt x="187" y="15"/>
                  </a:lnTo>
                  <a:lnTo>
                    <a:pt x="192" y="17"/>
                  </a:lnTo>
                  <a:lnTo>
                    <a:pt x="196" y="17"/>
                  </a:lnTo>
                  <a:lnTo>
                    <a:pt x="198" y="19"/>
                  </a:lnTo>
                  <a:lnTo>
                    <a:pt x="200" y="19"/>
                  </a:lnTo>
                  <a:lnTo>
                    <a:pt x="198" y="19"/>
                  </a:lnTo>
                  <a:lnTo>
                    <a:pt x="196" y="21"/>
                  </a:lnTo>
                  <a:lnTo>
                    <a:pt x="192" y="21"/>
                  </a:lnTo>
                  <a:lnTo>
                    <a:pt x="187" y="23"/>
                  </a:lnTo>
                  <a:lnTo>
                    <a:pt x="179" y="21"/>
                  </a:lnTo>
                  <a:lnTo>
                    <a:pt x="173" y="21"/>
                  </a:lnTo>
                  <a:lnTo>
                    <a:pt x="166" y="21"/>
                  </a:lnTo>
                  <a:lnTo>
                    <a:pt x="158" y="21"/>
                  </a:lnTo>
                  <a:lnTo>
                    <a:pt x="150" y="19"/>
                  </a:lnTo>
                  <a:lnTo>
                    <a:pt x="143" y="19"/>
                  </a:lnTo>
                  <a:lnTo>
                    <a:pt x="135" y="19"/>
                  </a:lnTo>
                  <a:lnTo>
                    <a:pt x="128" y="19"/>
                  </a:lnTo>
                  <a:lnTo>
                    <a:pt x="122" y="19"/>
                  </a:lnTo>
                  <a:lnTo>
                    <a:pt x="118" y="19"/>
                  </a:lnTo>
                  <a:lnTo>
                    <a:pt x="114" y="19"/>
                  </a:lnTo>
                  <a:lnTo>
                    <a:pt x="112" y="19"/>
                  </a:lnTo>
                  <a:lnTo>
                    <a:pt x="111" y="19"/>
                  </a:lnTo>
                  <a:lnTo>
                    <a:pt x="107" y="23"/>
                  </a:lnTo>
                  <a:lnTo>
                    <a:pt x="99" y="23"/>
                  </a:lnTo>
                  <a:lnTo>
                    <a:pt x="92" y="26"/>
                  </a:lnTo>
                  <a:lnTo>
                    <a:pt x="86" y="26"/>
                  </a:lnTo>
                  <a:lnTo>
                    <a:pt x="82" y="28"/>
                  </a:lnTo>
                  <a:lnTo>
                    <a:pt x="78" y="30"/>
                  </a:lnTo>
                  <a:lnTo>
                    <a:pt x="72" y="32"/>
                  </a:lnTo>
                  <a:lnTo>
                    <a:pt x="67" y="32"/>
                  </a:lnTo>
                  <a:lnTo>
                    <a:pt x="63" y="34"/>
                  </a:lnTo>
                  <a:lnTo>
                    <a:pt x="57" y="36"/>
                  </a:lnTo>
                  <a:lnTo>
                    <a:pt x="53" y="38"/>
                  </a:lnTo>
                  <a:lnTo>
                    <a:pt x="48" y="40"/>
                  </a:lnTo>
                  <a:lnTo>
                    <a:pt x="42" y="42"/>
                  </a:lnTo>
                  <a:lnTo>
                    <a:pt x="36" y="42"/>
                  </a:lnTo>
                  <a:lnTo>
                    <a:pt x="31" y="45"/>
                  </a:lnTo>
                  <a:lnTo>
                    <a:pt x="27" y="45"/>
                  </a:lnTo>
                  <a:lnTo>
                    <a:pt x="21" y="47"/>
                  </a:lnTo>
                  <a:lnTo>
                    <a:pt x="17" y="49"/>
                  </a:lnTo>
                  <a:lnTo>
                    <a:pt x="14" y="49"/>
                  </a:lnTo>
                  <a:lnTo>
                    <a:pt x="0" y="53"/>
                  </a:lnTo>
                  <a:lnTo>
                    <a:pt x="10" y="47"/>
                  </a:lnTo>
                  <a:lnTo>
                    <a:pt x="14" y="45"/>
                  </a:lnTo>
                  <a:lnTo>
                    <a:pt x="19" y="42"/>
                  </a:lnTo>
                  <a:lnTo>
                    <a:pt x="25" y="40"/>
                  </a:lnTo>
                  <a:lnTo>
                    <a:pt x="31" y="38"/>
                  </a:lnTo>
                  <a:lnTo>
                    <a:pt x="34" y="34"/>
                  </a:lnTo>
                  <a:lnTo>
                    <a:pt x="40" y="32"/>
                  </a:lnTo>
                  <a:lnTo>
                    <a:pt x="44" y="30"/>
                  </a:lnTo>
                  <a:lnTo>
                    <a:pt x="50" y="30"/>
                  </a:lnTo>
                  <a:lnTo>
                    <a:pt x="57" y="26"/>
                  </a:lnTo>
                  <a:lnTo>
                    <a:pt x="59" y="26"/>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8" name="Freeform 36"/>
            <p:cNvSpPr>
              <a:spLocks/>
            </p:cNvSpPr>
            <p:nvPr/>
          </p:nvSpPr>
          <p:spPr bwMode="auto">
            <a:xfrm>
              <a:off x="2544" y="1942"/>
              <a:ext cx="93" cy="43"/>
            </a:xfrm>
            <a:custGeom>
              <a:avLst/>
              <a:gdLst>
                <a:gd name="T0" fmla="*/ 4 w 187"/>
                <a:gd name="T1" fmla="*/ 1 h 85"/>
                <a:gd name="T2" fmla="*/ 4 w 187"/>
                <a:gd name="T3" fmla="*/ 1 h 85"/>
                <a:gd name="T4" fmla="*/ 4 w 187"/>
                <a:gd name="T5" fmla="*/ 1 h 85"/>
                <a:gd name="T6" fmla="*/ 3 w 187"/>
                <a:gd name="T7" fmla="*/ 1 h 85"/>
                <a:gd name="T8" fmla="*/ 3 w 187"/>
                <a:gd name="T9" fmla="*/ 1 h 85"/>
                <a:gd name="T10" fmla="*/ 3 w 187"/>
                <a:gd name="T11" fmla="*/ 1 h 85"/>
                <a:gd name="T12" fmla="*/ 2 w 187"/>
                <a:gd name="T13" fmla="*/ 1 h 85"/>
                <a:gd name="T14" fmla="*/ 2 w 187"/>
                <a:gd name="T15" fmla="*/ 2 h 85"/>
                <a:gd name="T16" fmla="*/ 1 w 187"/>
                <a:gd name="T17" fmla="*/ 2 h 85"/>
                <a:gd name="T18" fmla="*/ 1 w 187"/>
                <a:gd name="T19" fmla="*/ 2 h 85"/>
                <a:gd name="T20" fmla="*/ 1 w 187"/>
                <a:gd name="T21" fmla="*/ 2 h 85"/>
                <a:gd name="T22" fmla="*/ 0 w 187"/>
                <a:gd name="T23" fmla="*/ 2 h 85"/>
                <a:gd name="T24" fmla="*/ 0 w 187"/>
                <a:gd name="T25" fmla="*/ 2 h 85"/>
                <a:gd name="T26" fmla="*/ 0 w 187"/>
                <a:gd name="T27" fmla="*/ 2 h 85"/>
                <a:gd name="T28" fmla="*/ 0 w 187"/>
                <a:gd name="T29" fmla="*/ 3 h 85"/>
                <a:gd name="T30" fmla="*/ 0 w 187"/>
                <a:gd name="T31" fmla="*/ 3 h 85"/>
                <a:gd name="T32" fmla="*/ 0 w 187"/>
                <a:gd name="T33" fmla="*/ 3 h 85"/>
                <a:gd name="T34" fmla="*/ 0 w 187"/>
                <a:gd name="T35" fmla="*/ 3 h 85"/>
                <a:gd name="T36" fmla="*/ 0 w 187"/>
                <a:gd name="T37" fmla="*/ 3 h 85"/>
                <a:gd name="T38" fmla="*/ 1 w 187"/>
                <a:gd name="T39" fmla="*/ 3 h 85"/>
                <a:gd name="T40" fmla="*/ 1 w 187"/>
                <a:gd name="T41" fmla="*/ 3 h 85"/>
                <a:gd name="T42" fmla="*/ 1 w 187"/>
                <a:gd name="T43" fmla="*/ 3 h 85"/>
                <a:gd name="T44" fmla="*/ 2 w 187"/>
                <a:gd name="T45" fmla="*/ 3 h 85"/>
                <a:gd name="T46" fmla="*/ 2 w 187"/>
                <a:gd name="T47" fmla="*/ 3 h 85"/>
                <a:gd name="T48" fmla="*/ 2 w 187"/>
                <a:gd name="T49" fmla="*/ 3 h 85"/>
                <a:gd name="T50" fmla="*/ 3 w 187"/>
                <a:gd name="T51" fmla="*/ 3 h 85"/>
                <a:gd name="T52" fmla="*/ 3 w 187"/>
                <a:gd name="T53" fmla="*/ 3 h 85"/>
                <a:gd name="T54" fmla="*/ 3 w 187"/>
                <a:gd name="T55" fmla="*/ 3 h 85"/>
                <a:gd name="T56" fmla="*/ 3 w 187"/>
                <a:gd name="T57" fmla="*/ 3 h 85"/>
                <a:gd name="T58" fmla="*/ 3 w 187"/>
                <a:gd name="T59" fmla="*/ 3 h 85"/>
                <a:gd name="T60" fmla="*/ 3 w 187"/>
                <a:gd name="T61" fmla="*/ 3 h 85"/>
                <a:gd name="T62" fmla="*/ 2 w 187"/>
                <a:gd name="T63" fmla="*/ 3 h 85"/>
                <a:gd name="T64" fmla="*/ 2 w 187"/>
                <a:gd name="T65" fmla="*/ 3 h 85"/>
                <a:gd name="T66" fmla="*/ 2 w 187"/>
                <a:gd name="T67" fmla="*/ 3 h 85"/>
                <a:gd name="T68" fmla="*/ 1 w 187"/>
                <a:gd name="T69" fmla="*/ 2 h 85"/>
                <a:gd name="T70" fmla="*/ 1 w 187"/>
                <a:gd name="T71" fmla="*/ 2 h 85"/>
                <a:gd name="T72" fmla="*/ 2 w 187"/>
                <a:gd name="T73" fmla="*/ 2 h 85"/>
                <a:gd name="T74" fmla="*/ 2 w 187"/>
                <a:gd name="T75" fmla="*/ 2 h 85"/>
                <a:gd name="T76" fmla="*/ 2 w 187"/>
                <a:gd name="T77" fmla="*/ 2 h 85"/>
                <a:gd name="T78" fmla="*/ 2 w 187"/>
                <a:gd name="T79" fmla="*/ 2 h 85"/>
                <a:gd name="T80" fmla="*/ 3 w 187"/>
                <a:gd name="T81" fmla="*/ 2 h 85"/>
                <a:gd name="T82" fmla="*/ 3 w 187"/>
                <a:gd name="T83" fmla="*/ 1 h 85"/>
                <a:gd name="T84" fmla="*/ 4 w 187"/>
                <a:gd name="T85" fmla="*/ 1 h 85"/>
                <a:gd name="T86" fmla="*/ 4 w 187"/>
                <a:gd name="T87" fmla="*/ 1 h 85"/>
                <a:gd name="T88" fmla="*/ 4 w 187"/>
                <a:gd name="T89" fmla="*/ 1 h 85"/>
                <a:gd name="T90" fmla="*/ 5 w 187"/>
                <a:gd name="T91" fmla="*/ 1 h 85"/>
                <a:gd name="T92" fmla="*/ 5 w 187"/>
                <a:gd name="T93" fmla="*/ 0 h 85"/>
                <a:gd name="T94" fmla="*/ 4 w 187"/>
                <a:gd name="T95" fmla="*/ 1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7" h="85">
                  <a:moveTo>
                    <a:pt x="156" y="1"/>
                  </a:moveTo>
                  <a:lnTo>
                    <a:pt x="152" y="3"/>
                  </a:lnTo>
                  <a:lnTo>
                    <a:pt x="149" y="5"/>
                  </a:lnTo>
                  <a:lnTo>
                    <a:pt x="145" y="7"/>
                  </a:lnTo>
                  <a:lnTo>
                    <a:pt x="141" y="9"/>
                  </a:lnTo>
                  <a:lnTo>
                    <a:pt x="133" y="9"/>
                  </a:lnTo>
                  <a:lnTo>
                    <a:pt x="130" y="13"/>
                  </a:lnTo>
                  <a:lnTo>
                    <a:pt x="124" y="15"/>
                  </a:lnTo>
                  <a:lnTo>
                    <a:pt x="118" y="17"/>
                  </a:lnTo>
                  <a:lnTo>
                    <a:pt x="111" y="19"/>
                  </a:lnTo>
                  <a:lnTo>
                    <a:pt x="105" y="22"/>
                  </a:lnTo>
                  <a:lnTo>
                    <a:pt x="97" y="24"/>
                  </a:lnTo>
                  <a:lnTo>
                    <a:pt x="93" y="28"/>
                  </a:lnTo>
                  <a:lnTo>
                    <a:pt x="86" y="30"/>
                  </a:lnTo>
                  <a:lnTo>
                    <a:pt x="78" y="34"/>
                  </a:lnTo>
                  <a:lnTo>
                    <a:pt x="71" y="36"/>
                  </a:lnTo>
                  <a:lnTo>
                    <a:pt x="65" y="39"/>
                  </a:lnTo>
                  <a:lnTo>
                    <a:pt x="59" y="41"/>
                  </a:lnTo>
                  <a:lnTo>
                    <a:pt x="52" y="45"/>
                  </a:lnTo>
                  <a:lnTo>
                    <a:pt x="46" y="47"/>
                  </a:lnTo>
                  <a:lnTo>
                    <a:pt x="38" y="51"/>
                  </a:lnTo>
                  <a:lnTo>
                    <a:pt x="33" y="53"/>
                  </a:lnTo>
                  <a:lnTo>
                    <a:pt x="27" y="55"/>
                  </a:lnTo>
                  <a:lnTo>
                    <a:pt x="23" y="57"/>
                  </a:lnTo>
                  <a:lnTo>
                    <a:pt x="17" y="60"/>
                  </a:lnTo>
                  <a:lnTo>
                    <a:pt x="14" y="60"/>
                  </a:lnTo>
                  <a:lnTo>
                    <a:pt x="10" y="64"/>
                  </a:lnTo>
                  <a:lnTo>
                    <a:pt x="6" y="64"/>
                  </a:lnTo>
                  <a:lnTo>
                    <a:pt x="4" y="66"/>
                  </a:lnTo>
                  <a:lnTo>
                    <a:pt x="0" y="68"/>
                  </a:lnTo>
                  <a:lnTo>
                    <a:pt x="0" y="70"/>
                  </a:lnTo>
                  <a:lnTo>
                    <a:pt x="2" y="70"/>
                  </a:lnTo>
                  <a:lnTo>
                    <a:pt x="6" y="72"/>
                  </a:lnTo>
                  <a:lnTo>
                    <a:pt x="8" y="72"/>
                  </a:lnTo>
                  <a:lnTo>
                    <a:pt x="12" y="72"/>
                  </a:lnTo>
                  <a:lnTo>
                    <a:pt x="15" y="72"/>
                  </a:lnTo>
                  <a:lnTo>
                    <a:pt x="21" y="74"/>
                  </a:lnTo>
                  <a:lnTo>
                    <a:pt x="25" y="74"/>
                  </a:lnTo>
                  <a:lnTo>
                    <a:pt x="29" y="76"/>
                  </a:lnTo>
                  <a:lnTo>
                    <a:pt x="34" y="76"/>
                  </a:lnTo>
                  <a:lnTo>
                    <a:pt x="40" y="76"/>
                  </a:lnTo>
                  <a:lnTo>
                    <a:pt x="46" y="78"/>
                  </a:lnTo>
                  <a:lnTo>
                    <a:pt x="52" y="78"/>
                  </a:lnTo>
                  <a:lnTo>
                    <a:pt x="57" y="78"/>
                  </a:lnTo>
                  <a:lnTo>
                    <a:pt x="65" y="81"/>
                  </a:lnTo>
                  <a:lnTo>
                    <a:pt x="69" y="81"/>
                  </a:lnTo>
                  <a:lnTo>
                    <a:pt x="72" y="81"/>
                  </a:lnTo>
                  <a:lnTo>
                    <a:pt x="78" y="81"/>
                  </a:lnTo>
                  <a:lnTo>
                    <a:pt x="84" y="83"/>
                  </a:lnTo>
                  <a:lnTo>
                    <a:pt x="90" y="83"/>
                  </a:lnTo>
                  <a:lnTo>
                    <a:pt x="95" y="83"/>
                  </a:lnTo>
                  <a:lnTo>
                    <a:pt x="99" y="83"/>
                  </a:lnTo>
                  <a:lnTo>
                    <a:pt x="105" y="85"/>
                  </a:lnTo>
                  <a:lnTo>
                    <a:pt x="111" y="85"/>
                  </a:lnTo>
                  <a:lnTo>
                    <a:pt x="116" y="85"/>
                  </a:lnTo>
                  <a:lnTo>
                    <a:pt x="120" y="85"/>
                  </a:lnTo>
                  <a:lnTo>
                    <a:pt x="118" y="83"/>
                  </a:lnTo>
                  <a:lnTo>
                    <a:pt x="116" y="83"/>
                  </a:lnTo>
                  <a:lnTo>
                    <a:pt x="111" y="81"/>
                  </a:lnTo>
                  <a:lnTo>
                    <a:pt x="107" y="81"/>
                  </a:lnTo>
                  <a:lnTo>
                    <a:pt x="103" y="78"/>
                  </a:lnTo>
                  <a:lnTo>
                    <a:pt x="97" y="76"/>
                  </a:lnTo>
                  <a:lnTo>
                    <a:pt x="90" y="74"/>
                  </a:lnTo>
                  <a:lnTo>
                    <a:pt x="86" y="72"/>
                  </a:lnTo>
                  <a:lnTo>
                    <a:pt x="78" y="70"/>
                  </a:lnTo>
                  <a:lnTo>
                    <a:pt x="72" y="68"/>
                  </a:lnTo>
                  <a:lnTo>
                    <a:pt x="67" y="66"/>
                  </a:lnTo>
                  <a:lnTo>
                    <a:pt x="63" y="64"/>
                  </a:lnTo>
                  <a:lnTo>
                    <a:pt x="55" y="62"/>
                  </a:lnTo>
                  <a:lnTo>
                    <a:pt x="53" y="62"/>
                  </a:lnTo>
                  <a:lnTo>
                    <a:pt x="55" y="58"/>
                  </a:lnTo>
                  <a:lnTo>
                    <a:pt x="61" y="57"/>
                  </a:lnTo>
                  <a:lnTo>
                    <a:pt x="65" y="55"/>
                  </a:lnTo>
                  <a:lnTo>
                    <a:pt x="67" y="53"/>
                  </a:lnTo>
                  <a:lnTo>
                    <a:pt x="72" y="49"/>
                  </a:lnTo>
                  <a:lnTo>
                    <a:pt x="78" y="49"/>
                  </a:lnTo>
                  <a:lnTo>
                    <a:pt x="82" y="45"/>
                  </a:lnTo>
                  <a:lnTo>
                    <a:pt x="86" y="43"/>
                  </a:lnTo>
                  <a:lnTo>
                    <a:pt x="93" y="39"/>
                  </a:lnTo>
                  <a:lnTo>
                    <a:pt x="97" y="38"/>
                  </a:lnTo>
                  <a:lnTo>
                    <a:pt x="105" y="34"/>
                  </a:lnTo>
                  <a:lnTo>
                    <a:pt x="109" y="32"/>
                  </a:lnTo>
                  <a:lnTo>
                    <a:pt x="116" y="30"/>
                  </a:lnTo>
                  <a:lnTo>
                    <a:pt x="122" y="26"/>
                  </a:lnTo>
                  <a:lnTo>
                    <a:pt x="130" y="24"/>
                  </a:lnTo>
                  <a:lnTo>
                    <a:pt x="133" y="22"/>
                  </a:lnTo>
                  <a:lnTo>
                    <a:pt x="141" y="19"/>
                  </a:lnTo>
                  <a:lnTo>
                    <a:pt x="147" y="17"/>
                  </a:lnTo>
                  <a:lnTo>
                    <a:pt x="152" y="13"/>
                  </a:lnTo>
                  <a:lnTo>
                    <a:pt x="156" y="11"/>
                  </a:lnTo>
                  <a:lnTo>
                    <a:pt x="162" y="9"/>
                  </a:lnTo>
                  <a:lnTo>
                    <a:pt x="168" y="7"/>
                  </a:lnTo>
                  <a:lnTo>
                    <a:pt x="187" y="0"/>
                  </a:lnTo>
                  <a:lnTo>
                    <a:pt x="156" y="1"/>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9" name="Freeform 37"/>
            <p:cNvSpPr>
              <a:spLocks/>
            </p:cNvSpPr>
            <p:nvPr/>
          </p:nvSpPr>
          <p:spPr bwMode="auto">
            <a:xfrm>
              <a:off x="2688" y="1965"/>
              <a:ext cx="131" cy="35"/>
            </a:xfrm>
            <a:custGeom>
              <a:avLst/>
              <a:gdLst>
                <a:gd name="T0" fmla="*/ 2 w 262"/>
                <a:gd name="T1" fmla="*/ 1 h 71"/>
                <a:gd name="T2" fmla="*/ 3 w 262"/>
                <a:gd name="T3" fmla="*/ 1 h 71"/>
                <a:gd name="T4" fmla="*/ 3 w 262"/>
                <a:gd name="T5" fmla="*/ 1 h 71"/>
                <a:gd name="T6" fmla="*/ 3 w 262"/>
                <a:gd name="T7" fmla="*/ 2 h 71"/>
                <a:gd name="T8" fmla="*/ 4 w 262"/>
                <a:gd name="T9" fmla="*/ 2 h 71"/>
                <a:gd name="T10" fmla="*/ 4 w 262"/>
                <a:gd name="T11" fmla="*/ 2 h 71"/>
                <a:gd name="T12" fmla="*/ 4 w 262"/>
                <a:gd name="T13" fmla="*/ 2 h 71"/>
                <a:gd name="T14" fmla="*/ 5 w 262"/>
                <a:gd name="T15" fmla="*/ 2 h 71"/>
                <a:gd name="T16" fmla="*/ 5 w 262"/>
                <a:gd name="T17" fmla="*/ 2 h 71"/>
                <a:gd name="T18" fmla="*/ 5 w 262"/>
                <a:gd name="T19" fmla="*/ 2 h 71"/>
                <a:gd name="T20" fmla="*/ 5 w 262"/>
                <a:gd name="T21" fmla="*/ 1 h 71"/>
                <a:gd name="T22" fmla="*/ 5 w 262"/>
                <a:gd name="T23" fmla="*/ 1 h 71"/>
                <a:gd name="T24" fmla="*/ 6 w 262"/>
                <a:gd name="T25" fmla="*/ 1 h 71"/>
                <a:gd name="T26" fmla="*/ 6 w 262"/>
                <a:gd name="T27" fmla="*/ 1 h 71"/>
                <a:gd name="T28" fmla="*/ 7 w 262"/>
                <a:gd name="T29" fmla="*/ 1 h 71"/>
                <a:gd name="T30" fmla="*/ 7 w 262"/>
                <a:gd name="T31" fmla="*/ 1 h 71"/>
                <a:gd name="T32" fmla="*/ 7 w 262"/>
                <a:gd name="T33" fmla="*/ 0 h 71"/>
                <a:gd name="T34" fmla="*/ 8 w 262"/>
                <a:gd name="T35" fmla="*/ 0 h 71"/>
                <a:gd name="T36" fmla="*/ 8 w 262"/>
                <a:gd name="T37" fmla="*/ 0 h 71"/>
                <a:gd name="T38" fmla="*/ 8 w 262"/>
                <a:gd name="T39" fmla="*/ 0 h 71"/>
                <a:gd name="T40" fmla="*/ 7 w 262"/>
                <a:gd name="T41" fmla="*/ 0 h 71"/>
                <a:gd name="T42" fmla="*/ 7 w 262"/>
                <a:gd name="T43" fmla="*/ 0 h 71"/>
                <a:gd name="T44" fmla="*/ 7 w 262"/>
                <a:gd name="T45" fmla="*/ 0 h 71"/>
                <a:gd name="T46" fmla="*/ 6 w 262"/>
                <a:gd name="T47" fmla="*/ 0 h 71"/>
                <a:gd name="T48" fmla="*/ 6 w 262"/>
                <a:gd name="T49" fmla="*/ 1 h 71"/>
                <a:gd name="T50" fmla="*/ 6 w 262"/>
                <a:gd name="T51" fmla="*/ 1 h 71"/>
                <a:gd name="T52" fmla="*/ 5 w 262"/>
                <a:gd name="T53" fmla="*/ 1 h 71"/>
                <a:gd name="T54" fmla="*/ 5 w 262"/>
                <a:gd name="T55" fmla="*/ 1 h 71"/>
                <a:gd name="T56" fmla="*/ 5 w 262"/>
                <a:gd name="T57" fmla="*/ 1 h 71"/>
                <a:gd name="T58" fmla="*/ 5 w 262"/>
                <a:gd name="T59" fmla="*/ 1 h 71"/>
                <a:gd name="T60" fmla="*/ 5 w 262"/>
                <a:gd name="T61" fmla="*/ 1 h 71"/>
                <a:gd name="T62" fmla="*/ 4 w 262"/>
                <a:gd name="T63" fmla="*/ 1 h 71"/>
                <a:gd name="T64" fmla="*/ 4 w 262"/>
                <a:gd name="T65" fmla="*/ 1 h 71"/>
                <a:gd name="T66" fmla="*/ 4 w 262"/>
                <a:gd name="T67" fmla="*/ 1 h 71"/>
                <a:gd name="T68" fmla="*/ 3 w 262"/>
                <a:gd name="T69" fmla="*/ 1 h 71"/>
                <a:gd name="T70" fmla="*/ 3 w 262"/>
                <a:gd name="T71" fmla="*/ 1 h 71"/>
                <a:gd name="T72" fmla="*/ 3 w 262"/>
                <a:gd name="T73" fmla="*/ 1 h 71"/>
                <a:gd name="T74" fmla="*/ 2 w 262"/>
                <a:gd name="T75" fmla="*/ 1 h 71"/>
                <a:gd name="T76" fmla="*/ 2 w 262"/>
                <a:gd name="T77" fmla="*/ 1 h 71"/>
                <a:gd name="T78" fmla="*/ 1 w 262"/>
                <a:gd name="T79" fmla="*/ 1 h 71"/>
                <a:gd name="T80" fmla="*/ 1 w 262"/>
                <a:gd name="T81" fmla="*/ 1 h 71"/>
                <a:gd name="T82" fmla="*/ 1 w 262"/>
                <a:gd name="T83" fmla="*/ 1 h 71"/>
                <a:gd name="T84" fmla="*/ 1 w 262"/>
                <a:gd name="T85" fmla="*/ 1 h 71"/>
                <a:gd name="T86" fmla="*/ 0 w 262"/>
                <a:gd name="T87" fmla="*/ 1 h 71"/>
                <a:gd name="T88" fmla="*/ 0 w 262"/>
                <a:gd name="T89" fmla="*/ 1 h 71"/>
                <a:gd name="T90" fmla="*/ 1 w 262"/>
                <a:gd name="T91" fmla="*/ 1 h 71"/>
                <a:gd name="T92" fmla="*/ 1 w 262"/>
                <a:gd name="T93" fmla="*/ 1 h 71"/>
                <a:gd name="T94" fmla="*/ 1 w 262"/>
                <a:gd name="T95" fmla="*/ 1 h 71"/>
                <a:gd name="T96" fmla="*/ 2 w 262"/>
                <a:gd name="T97" fmla="*/ 1 h 71"/>
                <a:gd name="T98" fmla="*/ 2 w 262"/>
                <a:gd name="T99" fmla="*/ 1 h 71"/>
                <a:gd name="T100" fmla="*/ 2 w 262"/>
                <a:gd name="T101" fmla="*/ 1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2" h="71">
                  <a:moveTo>
                    <a:pt x="51" y="59"/>
                  </a:moveTo>
                  <a:lnTo>
                    <a:pt x="55" y="59"/>
                  </a:lnTo>
                  <a:lnTo>
                    <a:pt x="59" y="59"/>
                  </a:lnTo>
                  <a:lnTo>
                    <a:pt x="65" y="59"/>
                  </a:lnTo>
                  <a:lnTo>
                    <a:pt x="72" y="63"/>
                  </a:lnTo>
                  <a:lnTo>
                    <a:pt x="80" y="63"/>
                  </a:lnTo>
                  <a:lnTo>
                    <a:pt x="86" y="65"/>
                  </a:lnTo>
                  <a:lnTo>
                    <a:pt x="91" y="65"/>
                  </a:lnTo>
                  <a:lnTo>
                    <a:pt x="101" y="67"/>
                  </a:lnTo>
                  <a:lnTo>
                    <a:pt x="107" y="67"/>
                  </a:lnTo>
                  <a:lnTo>
                    <a:pt x="114" y="69"/>
                  </a:lnTo>
                  <a:lnTo>
                    <a:pt x="118" y="69"/>
                  </a:lnTo>
                  <a:lnTo>
                    <a:pt x="124" y="71"/>
                  </a:lnTo>
                  <a:lnTo>
                    <a:pt x="127" y="71"/>
                  </a:lnTo>
                  <a:lnTo>
                    <a:pt x="129" y="71"/>
                  </a:lnTo>
                  <a:lnTo>
                    <a:pt x="131" y="71"/>
                  </a:lnTo>
                  <a:lnTo>
                    <a:pt x="133" y="71"/>
                  </a:lnTo>
                  <a:lnTo>
                    <a:pt x="135" y="71"/>
                  </a:lnTo>
                  <a:lnTo>
                    <a:pt x="139" y="69"/>
                  </a:lnTo>
                  <a:lnTo>
                    <a:pt x="141" y="67"/>
                  </a:lnTo>
                  <a:lnTo>
                    <a:pt x="145" y="65"/>
                  </a:lnTo>
                  <a:lnTo>
                    <a:pt x="150" y="63"/>
                  </a:lnTo>
                  <a:lnTo>
                    <a:pt x="154" y="59"/>
                  </a:lnTo>
                  <a:lnTo>
                    <a:pt x="160" y="57"/>
                  </a:lnTo>
                  <a:lnTo>
                    <a:pt x="164" y="55"/>
                  </a:lnTo>
                  <a:lnTo>
                    <a:pt x="169" y="52"/>
                  </a:lnTo>
                  <a:lnTo>
                    <a:pt x="175" y="48"/>
                  </a:lnTo>
                  <a:lnTo>
                    <a:pt x="181" y="44"/>
                  </a:lnTo>
                  <a:lnTo>
                    <a:pt x="186" y="42"/>
                  </a:lnTo>
                  <a:lnTo>
                    <a:pt x="194" y="38"/>
                  </a:lnTo>
                  <a:lnTo>
                    <a:pt x="202" y="36"/>
                  </a:lnTo>
                  <a:lnTo>
                    <a:pt x="205" y="33"/>
                  </a:lnTo>
                  <a:lnTo>
                    <a:pt x="213" y="29"/>
                  </a:lnTo>
                  <a:lnTo>
                    <a:pt x="219" y="25"/>
                  </a:lnTo>
                  <a:lnTo>
                    <a:pt x="224" y="23"/>
                  </a:lnTo>
                  <a:lnTo>
                    <a:pt x="230" y="19"/>
                  </a:lnTo>
                  <a:lnTo>
                    <a:pt x="236" y="15"/>
                  </a:lnTo>
                  <a:lnTo>
                    <a:pt x="240" y="13"/>
                  </a:lnTo>
                  <a:lnTo>
                    <a:pt x="262" y="0"/>
                  </a:lnTo>
                  <a:lnTo>
                    <a:pt x="236" y="12"/>
                  </a:lnTo>
                  <a:lnTo>
                    <a:pt x="230" y="13"/>
                  </a:lnTo>
                  <a:lnTo>
                    <a:pt x="224" y="15"/>
                  </a:lnTo>
                  <a:lnTo>
                    <a:pt x="221" y="19"/>
                  </a:lnTo>
                  <a:lnTo>
                    <a:pt x="213" y="21"/>
                  </a:lnTo>
                  <a:lnTo>
                    <a:pt x="207" y="23"/>
                  </a:lnTo>
                  <a:lnTo>
                    <a:pt x="202" y="25"/>
                  </a:lnTo>
                  <a:lnTo>
                    <a:pt x="196" y="29"/>
                  </a:lnTo>
                  <a:lnTo>
                    <a:pt x="190" y="31"/>
                  </a:lnTo>
                  <a:lnTo>
                    <a:pt x="184" y="33"/>
                  </a:lnTo>
                  <a:lnTo>
                    <a:pt x="177" y="36"/>
                  </a:lnTo>
                  <a:lnTo>
                    <a:pt x="173" y="38"/>
                  </a:lnTo>
                  <a:lnTo>
                    <a:pt x="165" y="40"/>
                  </a:lnTo>
                  <a:lnTo>
                    <a:pt x="160" y="42"/>
                  </a:lnTo>
                  <a:lnTo>
                    <a:pt x="156" y="44"/>
                  </a:lnTo>
                  <a:lnTo>
                    <a:pt x="150" y="46"/>
                  </a:lnTo>
                  <a:lnTo>
                    <a:pt x="146" y="48"/>
                  </a:lnTo>
                  <a:lnTo>
                    <a:pt x="143" y="48"/>
                  </a:lnTo>
                  <a:lnTo>
                    <a:pt x="139" y="50"/>
                  </a:lnTo>
                  <a:lnTo>
                    <a:pt x="137" y="52"/>
                  </a:lnTo>
                  <a:lnTo>
                    <a:pt x="133" y="53"/>
                  </a:lnTo>
                  <a:lnTo>
                    <a:pt x="131" y="55"/>
                  </a:lnTo>
                  <a:lnTo>
                    <a:pt x="129" y="55"/>
                  </a:lnTo>
                  <a:lnTo>
                    <a:pt x="126" y="55"/>
                  </a:lnTo>
                  <a:lnTo>
                    <a:pt x="122" y="53"/>
                  </a:lnTo>
                  <a:lnTo>
                    <a:pt x="118" y="53"/>
                  </a:lnTo>
                  <a:lnTo>
                    <a:pt x="114" y="52"/>
                  </a:lnTo>
                  <a:lnTo>
                    <a:pt x="110" y="52"/>
                  </a:lnTo>
                  <a:lnTo>
                    <a:pt x="105" y="52"/>
                  </a:lnTo>
                  <a:lnTo>
                    <a:pt x="99" y="52"/>
                  </a:lnTo>
                  <a:lnTo>
                    <a:pt x="93" y="52"/>
                  </a:lnTo>
                  <a:lnTo>
                    <a:pt x="88" y="52"/>
                  </a:lnTo>
                  <a:lnTo>
                    <a:pt x="82" y="50"/>
                  </a:lnTo>
                  <a:lnTo>
                    <a:pt x="76" y="50"/>
                  </a:lnTo>
                  <a:lnTo>
                    <a:pt x="69" y="50"/>
                  </a:lnTo>
                  <a:lnTo>
                    <a:pt x="63" y="50"/>
                  </a:lnTo>
                  <a:lnTo>
                    <a:pt x="57" y="48"/>
                  </a:lnTo>
                  <a:lnTo>
                    <a:pt x="50" y="48"/>
                  </a:lnTo>
                  <a:lnTo>
                    <a:pt x="44" y="48"/>
                  </a:lnTo>
                  <a:lnTo>
                    <a:pt x="36" y="48"/>
                  </a:lnTo>
                  <a:lnTo>
                    <a:pt x="32" y="46"/>
                  </a:lnTo>
                  <a:lnTo>
                    <a:pt x="27" y="46"/>
                  </a:lnTo>
                  <a:lnTo>
                    <a:pt x="21" y="46"/>
                  </a:lnTo>
                  <a:lnTo>
                    <a:pt x="17" y="46"/>
                  </a:lnTo>
                  <a:lnTo>
                    <a:pt x="13" y="46"/>
                  </a:lnTo>
                  <a:lnTo>
                    <a:pt x="8" y="46"/>
                  </a:lnTo>
                  <a:lnTo>
                    <a:pt x="4" y="44"/>
                  </a:lnTo>
                  <a:lnTo>
                    <a:pt x="2" y="44"/>
                  </a:lnTo>
                  <a:lnTo>
                    <a:pt x="0" y="44"/>
                  </a:lnTo>
                  <a:lnTo>
                    <a:pt x="0" y="46"/>
                  </a:lnTo>
                  <a:lnTo>
                    <a:pt x="8" y="48"/>
                  </a:lnTo>
                  <a:lnTo>
                    <a:pt x="12" y="48"/>
                  </a:lnTo>
                  <a:lnTo>
                    <a:pt x="15" y="50"/>
                  </a:lnTo>
                  <a:lnTo>
                    <a:pt x="21" y="50"/>
                  </a:lnTo>
                  <a:lnTo>
                    <a:pt x="27" y="52"/>
                  </a:lnTo>
                  <a:lnTo>
                    <a:pt x="31" y="52"/>
                  </a:lnTo>
                  <a:lnTo>
                    <a:pt x="36" y="53"/>
                  </a:lnTo>
                  <a:lnTo>
                    <a:pt x="38" y="55"/>
                  </a:lnTo>
                  <a:lnTo>
                    <a:pt x="44" y="55"/>
                  </a:lnTo>
                  <a:lnTo>
                    <a:pt x="50" y="57"/>
                  </a:lnTo>
                  <a:lnTo>
                    <a:pt x="51" y="59"/>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0" name="Freeform 38"/>
            <p:cNvSpPr>
              <a:spLocks/>
            </p:cNvSpPr>
            <p:nvPr/>
          </p:nvSpPr>
          <p:spPr bwMode="auto">
            <a:xfrm>
              <a:off x="3295" y="2076"/>
              <a:ext cx="33" cy="96"/>
            </a:xfrm>
            <a:custGeom>
              <a:avLst/>
              <a:gdLst>
                <a:gd name="T0" fmla="*/ 2 w 67"/>
                <a:gd name="T1" fmla="*/ 1 h 192"/>
                <a:gd name="T2" fmla="*/ 1 w 67"/>
                <a:gd name="T3" fmla="*/ 2 h 192"/>
                <a:gd name="T4" fmla="*/ 1 w 67"/>
                <a:gd name="T5" fmla="*/ 2 h 192"/>
                <a:gd name="T6" fmla="*/ 1 w 67"/>
                <a:gd name="T7" fmla="*/ 3 h 192"/>
                <a:gd name="T8" fmla="*/ 1 w 67"/>
                <a:gd name="T9" fmla="*/ 3 h 192"/>
                <a:gd name="T10" fmla="*/ 1 w 67"/>
                <a:gd name="T11" fmla="*/ 4 h 192"/>
                <a:gd name="T12" fmla="*/ 1 w 67"/>
                <a:gd name="T13" fmla="*/ 4 h 192"/>
                <a:gd name="T14" fmla="*/ 1 w 67"/>
                <a:gd name="T15" fmla="*/ 4 h 192"/>
                <a:gd name="T16" fmla="*/ 1 w 67"/>
                <a:gd name="T17" fmla="*/ 5 h 192"/>
                <a:gd name="T18" fmla="*/ 0 w 67"/>
                <a:gd name="T19" fmla="*/ 5 h 192"/>
                <a:gd name="T20" fmla="*/ 0 w 67"/>
                <a:gd name="T21" fmla="*/ 5 h 192"/>
                <a:gd name="T22" fmla="*/ 0 w 67"/>
                <a:gd name="T23" fmla="*/ 6 h 192"/>
                <a:gd name="T24" fmla="*/ 0 w 67"/>
                <a:gd name="T25" fmla="*/ 6 h 192"/>
                <a:gd name="T26" fmla="*/ 0 w 67"/>
                <a:gd name="T27" fmla="*/ 6 h 192"/>
                <a:gd name="T28" fmla="*/ 0 w 67"/>
                <a:gd name="T29" fmla="*/ 6 h 192"/>
                <a:gd name="T30" fmla="*/ 0 w 67"/>
                <a:gd name="T31" fmla="*/ 6 h 192"/>
                <a:gd name="T32" fmla="*/ 0 w 67"/>
                <a:gd name="T33" fmla="*/ 6 h 192"/>
                <a:gd name="T34" fmla="*/ 0 w 67"/>
                <a:gd name="T35" fmla="*/ 6 h 192"/>
                <a:gd name="T36" fmla="*/ 0 w 67"/>
                <a:gd name="T37" fmla="*/ 5 h 192"/>
                <a:gd name="T38" fmla="*/ 0 w 67"/>
                <a:gd name="T39" fmla="*/ 5 h 192"/>
                <a:gd name="T40" fmla="*/ 0 w 67"/>
                <a:gd name="T41" fmla="*/ 5 h 192"/>
                <a:gd name="T42" fmla="*/ 0 w 67"/>
                <a:gd name="T43" fmla="*/ 4 h 192"/>
                <a:gd name="T44" fmla="*/ 1 w 67"/>
                <a:gd name="T45" fmla="*/ 4 h 192"/>
                <a:gd name="T46" fmla="*/ 1 w 67"/>
                <a:gd name="T47" fmla="*/ 4 h 192"/>
                <a:gd name="T48" fmla="*/ 1 w 67"/>
                <a:gd name="T49" fmla="*/ 3 h 192"/>
                <a:gd name="T50" fmla="*/ 1 w 67"/>
                <a:gd name="T51" fmla="*/ 3 h 192"/>
                <a:gd name="T52" fmla="*/ 1 w 67"/>
                <a:gd name="T53" fmla="*/ 3 h 192"/>
                <a:gd name="T54" fmla="*/ 1 w 67"/>
                <a:gd name="T55" fmla="*/ 3 h 192"/>
                <a:gd name="T56" fmla="*/ 1 w 67"/>
                <a:gd name="T57" fmla="*/ 2 h 192"/>
                <a:gd name="T58" fmla="*/ 1 w 67"/>
                <a:gd name="T59" fmla="*/ 2 h 192"/>
                <a:gd name="T60" fmla="*/ 1 w 67"/>
                <a:gd name="T61" fmla="*/ 2 h 192"/>
                <a:gd name="T62" fmla="*/ 1 w 67"/>
                <a:gd name="T63" fmla="*/ 1 h 192"/>
                <a:gd name="T64" fmla="*/ 1 w 67"/>
                <a:gd name="T65" fmla="*/ 1 h 192"/>
                <a:gd name="T66" fmla="*/ 1 w 67"/>
                <a:gd name="T67" fmla="*/ 1 h 192"/>
                <a:gd name="T68" fmla="*/ 1 w 67"/>
                <a:gd name="T69" fmla="*/ 0 h 192"/>
                <a:gd name="T70" fmla="*/ 2 w 67"/>
                <a:gd name="T71" fmla="*/ 1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 h="192">
                  <a:moveTo>
                    <a:pt x="67" y="24"/>
                  </a:moveTo>
                  <a:lnTo>
                    <a:pt x="65" y="32"/>
                  </a:lnTo>
                  <a:lnTo>
                    <a:pt x="65" y="41"/>
                  </a:lnTo>
                  <a:lnTo>
                    <a:pt x="63" y="47"/>
                  </a:lnTo>
                  <a:lnTo>
                    <a:pt x="63" y="57"/>
                  </a:lnTo>
                  <a:lnTo>
                    <a:pt x="63" y="64"/>
                  </a:lnTo>
                  <a:lnTo>
                    <a:pt x="61" y="70"/>
                  </a:lnTo>
                  <a:lnTo>
                    <a:pt x="59" y="78"/>
                  </a:lnTo>
                  <a:lnTo>
                    <a:pt x="57" y="85"/>
                  </a:lnTo>
                  <a:lnTo>
                    <a:pt x="56" y="91"/>
                  </a:lnTo>
                  <a:lnTo>
                    <a:pt x="54" y="99"/>
                  </a:lnTo>
                  <a:lnTo>
                    <a:pt x="52" y="104"/>
                  </a:lnTo>
                  <a:lnTo>
                    <a:pt x="50" y="112"/>
                  </a:lnTo>
                  <a:lnTo>
                    <a:pt x="46" y="116"/>
                  </a:lnTo>
                  <a:lnTo>
                    <a:pt x="44" y="121"/>
                  </a:lnTo>
                  <a:lnTo>
                    <a:pt x="42" y="125"/>
                  </a:lnTo>
                  <a:lnTo>
                    <a:pt x="40" y="131"/>
                  </a:lnTo>
                  <a:lnTo>
                    <a:pt x="37" y="137"/>
                  </a:lnTo>
                  <a:lnTo>
                    <a:pt x="35" y="140"/>
                  </a:lnTo>
                  <a:lnTo>
                    <a:pt x="31" y="146"/>
                  </a:lnTo>
                  <a:lnTo>
                    <a:pt x="29" y="150"/>
                  </a:lnTo>
                  <a:lnTo>
                    <a:pt x="23" y="156"/>
                  </a:lnTo>
                  <a:lnTo>
                    <a:pt x="21" y="159"/>
                  </a:lnTo>
                  <a:lnTo>
                    <a:pt x="18" y="165"/>
                  </a:lnTo>
                  <a:lnTo>
                    <a:pt x="16" y="171"/>
                  </a:lnTo>
                  <a:lnTo>
                    <a:pt x="8" y="178"/>
                  </a:lnTo>
                  <a:lnTo>
                    <a:pt x="4" y="184"/>
                  </a:lnTo>
                  <a:lnTo>
                    <a:pt x="0" y="190"/>
                  </a:lnTo>
                  <a:lnTo>
                    <a:pt x="0" y="192"/>
                  </a:lnTo>
                  <a:lnTo>
                    <a:pt x="0" y="190"/>
                  </a:lnTo>
                  <a:lnTo>
                    <a:pt x="2" y="186"/>
                  </a:lnTo>
                  <a:lnTo>
                    <a:pt x="2" y="180"/>
                  </a:lnTo>
                  <a:lnTo>
                    <a:pt x="8" y="175"/>
                  </a:lnTo>
                  <a:lnTo>
                    <a:pt x="8" y="171"/>
                  </a:lnTo>
                  <a:lnTo>
                    <a:pt x="10" y="165"/>
                  </a:lnTo>
                  <a:lnTo>
                    <a:pt x="12" y="161"/>
                  </a:lnTo>
                  <a:lnTo>
                    <a:pt x="14" y="157"/>
                  </a:lnTo>
                  <a:lnTo>
                    <a:pt x="16" y="152"/>
                  </a:lnTo>
                  <a:lnTo>
                    <a:pt x="19" y="148"/>
                  </a:lnTo>
                  <a:lnTo>
                    <a:pt x="21" y="142"/>
                  </a:lnTo>
                  <a:lnTo>
                    <a:pt x="23" y="138"/>
                  </a:lnTo>
                  <a:lnTo>
                    <a:pt x="23" y="133"/>
                  </a:lnTo>
                  <a:lnTo>
                    <a:pt x="27" y="127"/>
                  </a:lnTo>
                  <a:lnTo>
                    <a:pt x="29" y="121"/>
                  </a:lnTo>
                  <a:lnTo>
                    <a:pt x="31" y="118"/>
                  </a:lnTo>
                  <a:lnTo>
                    <a:pt x="33" y="112"/>
                  </a:lnTo>
                  <a:lnTo>
                    <a:pt x="35" y="108"/>
                  </a:lnTo>
                  <a:lnTo>
                    <a:pt x="37" y="102"/>
                  </a:lnTo>
                  <a:lnTo>
                    <a:pt x="38" y="99"/>
                  </a:lnTo>
                  <a:lnTo>
                    <a:pt x="40" y="95"/>
                  </a:lnTo>
                  <a:lnTo>
                    <a:pt x="42" y="91"/>
                  </a:lnTo>
                  <a:lnTo>
                    <a:pt x="44" y="87"/>
                  </a:lnTo>
                  <a:lnTo>
                    <a:pt x="44" y="83"/>
                  </a:lnTo>
                  <a:lnTo>
                    <a:pt x="46" y="80"/>
                  </a:lnTo>
                  <a:lnTo>
                    <a:pt x="46" y="78"/>
                  </a:lnTo>
                  <a:lnTo>
                    <a:pt x="46" y="74"/>
                  </a:lnTo>
                  <a:lnTo>
                    <a:pt x="46" y="68"/>
                  </a:lnTo>
                  <a:lnTo>
                    <a:pt x="46" y="64"/>
                  </a:lnTo>
                  <a:lnTo>
                    <a:pt x="48" y="59"/>
                  </a:lnTo>
                  <a:lnTo>
                    <a:pt x="50" y="53"/>
                  </a:lnTo>
                  <a:lnTo>
                    <a:pt x="50" y="47"/>
                  </a:lnTo>
                  <a:lnTo>
                    <a:pt x="50" y="40"/>
                  </a:lnTo>
                  <a:lnTo>
                    <a:pt x="52" y="32"/>
                  </a:lnTo>
                  <a:lnTo>
                    <a:pt x="52" y="26"/>
                  </a:lnTo>
                  <a:lnTo>
                    <a:pt x="54" y="21"/>
                  </a:lnTo>
                  <a:lnTo>
                    <a:pt x="54" y="13"/>
                  </a:lnTo>
                  <a:lnTo>
                    <a:pt x="56" y="9"/>
                  </a:lnTo>
                  <a:lnTo>
                    <a:pt x="56" y="5"/>
                  </a:lnTo>
                  <a:lnTo>
                    <a:pt x="56" y="2"/>
                  </a:lnTo>
                  <a:lnTo>
                    <a:pt x="56" y="0"/>
                  </a:lnTo>
                  <a:lnTo>
                    <a:pt x="6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1" name="Freeform 39"/>
            <p:cNvSpPr>
              <a:spLocks/>
            </p:cNvSpPr>
            <p:nvPr/>
          </p:nvSpPr>
          <p:spPr bwMode="auto">
            <a:xfrm>
              <a:off x="3194" y="1952"/>
              <a:ext cx="88" cy="25"/>
            </a:xfrm>
            <a:custGeom>
              <a:avLst/>
              <a:gdLst>
                <a:gd name="T0" fmla="*/ 1 w 177"/>
                <a:gd name="T1" fmla="*/ 1 h 49"/>
                <a:gd name="T2" fmla="*/ 1 w 177"/>
                <a:gd name="T3" fmla="*/ 1 h 49"/>
                <a:gd name="T4" fmla="*/ 1 w 177"/>
                <a:gd name="T5" fmla="*/ 1 h 49"/>
                <a:gd name="T6" fmla="*/ 1 w 177"/>
                <a:gd name="T7" fmla="*/ 0 h 49"/>
                <a:gd name="T8" fmla="*/ 1 w 177"/>
                <a:gd name="T9" fmla="*/ 0 h 49"/>
                <a:gd name="T10" fmla="*/ 1 w 177"/>
                <a:gd name="T11" fmla="*/ 0 h 49"/>
                <a:gd name="T12" fmla="*/ 2 w 177"/>
                <a:gd name="T13" fmla="*/ 0 h 49"/>
                <a:gd name="T14" fmla="*/ 2 w 177"/>
                <a:gd name="T15" fmla="*/ 0 h 49"/>
                <a:gd name="T16" fmla="*/ 2 w 177"/>
                <a:gd name="T17" fmla="*/ 0 h 49"/>
                <a:gd name="T18" fmla="*/ 2 w 177"/>
                <a:gd name="T19" fmla="*/ 0 h 49"/>
                <a:gd name="T20" fmla="*/ 2 w 177"/>
                <a:gd name="T21" fmla="*/ 1 h 49"/>
                <a:gd name="T22" fmla="*/ 3 w 177"/>
                <a:gd name="T23" fmla="*/ 1 h 49"/>
                <a:gd name="T24" fmla="*/ 3 w 177"/>
                <a:gd name="T25" fmla="*/ 1 h 49"/>
                <a:gd name="T26" fmla="*/ 3 w 177"/>
                <a:gd name="T27" fmla="*/ 1 h 49"/>
                <a:gd name="T28" fmla="*/ 3 w 177"/>
                <a:gd name="T29" fmla="*/ 1 h 49"/>
                <a:gd name="T30" fmla="*/ 3 w 177"/>
                <a:gd name="T31" fmla="*/ 1 h 49"/>
                <a:gd name="T32" fmla="*/ 4 w 177"/>
                <a:gd name="T33" fmla="*/ 1 h 49"/>
                <a:gd name="T34" fmla="*/ 4 w 177"/>
                <a:gd name="T35" fmla="*/ 1 h 49"/>
                <a:gd name="T36" fmla="*/ 4 w 177"/>
                <a:gd name="T37" fmla="*/ 1 h 49"/>
                <a:gd name="T38" fmla="*/ 4 w 177"/>
                <a:gd name="T39" fmla="*/ 1 h 49"/>
                <a:gd name="T40" fmla="*/ 4 w 177"/>
                <a:gd name="T41" fmla="*/ 1 h 49"/>
                <a:gd name="T42" fmla="*/ 4 w 177"/>
                <a:gd name="T43" fmla="*/ 1 h 49"/>
                <a:gd name="T44" fmla="*/ 4 w 177"/>
                <a:gd name="T45" fmla="*/ 1 h 49"/>
                <a:gd name="T46" fmla="*/ 4 w 177"/>
                <a:gd name="T47" fmla="*/ 1 h 49"/>
                <a:gd name="T48" fmla="*/ 5 w 177"/>
                <a:gd name="T49" fmla="*/ 2 h 49"/>
                <a:gd name="T50" fmla="*/ 5 w 177"/>
                <a:gd name="T51" fmla="*/ 2 h 49"/>
                <a:gd name="T52" fmla="*/ 5 w 177"/>
                <a:gd name="T53" fmla="*/ 2 h 49"/>
                <a:gd name="T54" fmla="*/ 5 w 177"/>
                <a:gd name="T55" fmla="*/ 2 h 49"/>
                <a:gd name="T56" fmla="*/ 5 w 177"/>
                <a:gd name="T57" fmla="*/ 2 h 49"/>
                <a:gd name="T58" fmla="*/ 5 w 177"/>
                <a:gd name="T59" fmla="*/ 2 h 49"/>
                <a:gd name="T60" fmla="*/ 5 w 177"/>
                <a:gd name="T61" fmla="*/ 2 h 49"/>
                <a:gd name="T62" fmla="*/ 5 w 177"/>
                <a:gd name="T63" fmla="*/ 2 h 49"/>
                <a:gd name="T64" fmla="*/ 5 w 177"/>
                <a:gd name="T65" fmla="*/ 2 h 49"/>
                <a:gd name="T66" fmla="*/ 5 w 177"/>
                <a:gd name="T67" fmla="*/ 2 h 49"/>
                <a:gd name="T68" fmla="*/ 4 w 177"/>
                <a:gd name="T69" fmla="*/ 2 h 49"/>
                <a:gd name="T70" fmla="*/ 4 w 177"/>
                <a:gd name="T71" fmla="*/ 2 h 49"/>
                <a:gd name="T72" fmla="*/ 4 w 177"/>
                <a:gd name="T73" fmla="*/ 1 h 49"/>
                <a:gd name="T74" fmla="*/ 4 w 177"/>
                <a:gd name="T75" fmla="*/ 1 h 49"/>
                <a:gd name="T76" fmla="*/ 3 w 177"/>
                <a:gd name="T77" fmla="*/ 1 h 49"/>
                <a:gd name="T78" fmla="*/ 3 w 177"/>
                <a:gd name="T79" fmla="*/ 1 h 49"/>
                <a:gd name="T80" fmla="*/ 3 w 177"/>
                <a:gd name="T81" fmla="*/ 1 h 49"/>
                <a:gd name="T82" fmla="*/ 3 w 177"/>
                <a:gd name="T83" fmla="*/ 1 h 49"/>
                <a:gd name="T84" fmla="*/ 3 w 177"/>
                <a:gd name="T85" fmla="*/ 1 h 49"/>
                <a:gd name="T86" fmla="*/ 2 w 177"/>
                <a:gd name="T87" fmla="*/ 1 h 49"/>
                <a:gd name="T88" fmla="*/ 2 w 177"/>
                <a:gd name="T89" fmla="*/ 1 h 49"/>
                <a:gd name="T90" fmla="*/ 2 w 177"/>
                <a:gd name="T91" fmla="*/ 1 h 49"/>
                <a:gd name="T92" fmla="*/ 2 w 177"/>
                <a:gd name="T93" fmla="*/ 1 h 49"/>
                <a:gd name="T94" fmla="*/ 2 w 177"/>
                <a:gd name="T95" fmla="*/ 1 h 49"/>
                <a:gd name="T96" fmla="*/ 1 w 177"/>
                <a:gd name="T97" fmla="*/ 1 h 49"/>
                <a:gd name="T98" fmla="*/ 1 w 177"/>
                <a:gd name="T99" fmla="*/ 1 h 49"/>
                <a:gd name="T100" fmla="*/ 1 w 177"/>
                <a:gd name="T101" fmla="*/ 1 h 49"/>
                <a:gd name="T102" fmla="*/ 1 w 177"/>
                <a:gd name="T103" fmla="*/ 1 h 49"/>
                <a:gd name="T104" fmla="*/ 1 w 177"/>
                <a:gd name="T105" fmla="*/ 1 h 49"/>
                <a:gd name="T106" fmla="*/ 0 w 177"/>
                <a:gd name="T107" fmla="*/ 1 h 49"/>
                <a:gd name="T108" fmla="*/ 1 w 177"/>
                <a:gd name="T109" fmla="*/ 1 h 49"/>
                <a:gd name="T110" fmla="*/ 1 w 177"/>
                <a:gd name="T111" fmla="*/ 1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7" h="49">
                  <a:moveTo>
                    <a:pt x="34" y="7"/>
                  </a:moveTo>
                  <a:lnTo>
                    <a:pt x="38" y="3"/>
                  </a:lnTo>
                  <a:lnTo>
                    <a:pt x="44" y="3"/>
                  </a:lnTo>
                  <a:lnTo>
                    <a:pt x="50" y="0"/>
                  </a:lnTo>
                  <a:lnTo>
                    <a:pt x="55" y="0"/>
                  </a:lnTo>
                  <a:lnTo>
                    <a:pt x="61" y="0"/>
                  </a:lnTo>
                  <a:lnTo>
                    <a:pt x="67" y="0"/>
                  </a:lnTo>
                  <a:lnTo>
                    <a:pt x="74" y="0"/>
                  </a:lnTo>
                  <a:lnTo>
                    <a:pt x="82" y="0"/>
                  </a:lnTo>
                  <a:lnTo>
                    <a:pt x="88" y="0"/>
                  </a:lnTo>
                  <a:lnTo>
                    <a:pt x="93" y="1"/>
                  </a:lnTo>
                  <a:lnTo>
                    <a:pt x="99" y="3"/>
                  </a:lnTo>
                  <a:lnTo>
                    <a:pt x="107" y="5"/>
                  </a:lnTo>
                  <a:lnTo>
                    <a:pt x="112" y="5"/>
                  </a:lnTo>
                  <a:lnTo>
                    <a:pt x="118" y="7"/>
                  </a:lnTo>
                  <a:lnTo>
                    <a:pt x="124" y="9"/>
                  </a:lnTo>
                  <a:lnTo>
                    <a:pt x="129" y="11"/>
                  </a:lnTo>
                  <a:lnTo>
                    <a:pt x="133" y="13"/>
                  </a:lnTo>
                  <a:lnTo>
                    <a:pt x="137" y="15"/>
                  </a:lnTo>
                  <a:lnTo>
                    <a:pt x="143" y="17"/>
                  </a:lnTo>
                  <a:lnTo>
                    <a:pt x="146" y="20"/>
                  </a:lnTo>
                  <a:lnTo>
                    <a:pt x="150" y="22"/>
                  </a:lnTo>
                  <a:lnTo>
                    <a:pt x="154" y="26"/>
                  </a:lnTo>
                  <a:lnTo>
                    <a:pt x="158" y="30"/>
                  </a:lnTo>
                  <a:lnTo>
                    <a:pt x="162" y="34"/>
                  </a:lnTo>
                  <a:lnTo>
                    <a:pt x="167" y="38"/>
                  </a:lnTo>
                  <a:lnTo>
                    <a:pt x="171" y="45"/>
                  </a:lnTo>
                  <a:lnTo>
                    <a:pt x="175" y="49"/>
                  </a:lnTo>
                  <a:lnTo>
                    <a:pt x="177" y="49"/>
                  </a:lnTo>
                  <a:lnTo>
                    <a:pt x="175" y="49"/>
                  </a:lnTo>
                  <a:lnTo>
                    <a:pt x="171" y="49"/>
                  </a:lnTo>
                  <a:lnTo>
                    <a:pt x="169" y="45"/>
                  </a:lnTo>
                  <a:lnTo>
                    <a:pt x="164" y="45"/>
                  </a:lnTo>
                  <a:lnTo>
                    <a:pt x="160" y="41"/>
                  </a:lnTo>
                  <a:lnTo>
                    <a:pt x="152" y="38"/>
                  </a:lnTo>
                  <a:lnTo>
                    <a:pt x="146" y="34"/>
                  </a:lnTo>
                  <a:lnTo>
                    <a:pt x="139" y="32"/>
                  </a:lnTo>
                  <a:lnTo>
                    <a:pt x="133" y="28"/>
                  </a:lnTo>
                  <a:lnTo>
                    <a:pt x="124" y="26"/>
                  </a:lnTo>
                  <a:lnTo>
                    <a:pt x="116" y="22"/>
                  </a:lnTo>
                  <a:lnTo>
                    <a:pt x="110" y="19"/>
                  </a:lnTo>
                  <a:lnTo>
                    <a:pt x="103" y="17"/>
                  </a:lnTo>
                  <a:lnTo>
                    <a:pt x="97" y="17"/>
                  </a:lnTo>
                  <a:lnTo>
                    <a:pt x="89" y="15"/>
                  </a:lnTo>
                  <a:lnTo>
                    <a:pt x="86" y="15"/>
                  </a:lnTo>
                  <a:lnTo>
                    <a:pt x="82" y="13"/>
                  </a:lnTo>
                  <a:lnTo>
                    <a:pt x="76" y="13"/>
                  </a:lnTo>
                  <a:lnTo>
                    <a:pt x="69" y="13"/>
                  </a:lnTo>
                  <a:lnTo>
                    <a:pt x="63" y="13"/>
                  </a:lnTo>
                  <a:lnTo>
                    <a:pt x="55" y="13"/>
                  </a:lnTo>
                  <a:lnTo>
                    <a:pt x="50" y="15"/>
                  </a:lnTo>
                  <a:lnTo>
                    <a:pt x="42" y="15"/>
                  </a:lnTo>
                  <a:lnTo>
                    <a:pt x="34" y="17"/>
                  </a:lnTo>
                  <a:lnTo>
                    <a:pt x="0" y="20"/>
                  </a:lnTo>
                  <a:lnTo>
                    <a:pt x="3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2" name="Freeform 40"/>
            <p:cNvSpPr>
              <a:spLocks/>
            </p:cNvSpPr>
            <p:nvPr/>
          </p:nvSpPr>
          <p:spPr bwMode="auto">
            <a:xfrm>
              <a:off x="3271" y="2314"/>
              <a:ext cx="110" cy="38"/>
            </a:xfrm>
            <a:custGeom>
              <a:avLst/>
              <a:gdLst>
                <a:gd name="T0" fmla="*/ 2 w 218"/>
                <a:gd name="T1" fmla="*/ 2 h 76"/>
                <a:gd name="T2" fmla="*/ 3 w 218"/>
                <a:gd name="T3" fmla="*/ 2 h 76"/>
                <a:gd name="T4" fmla="*/ 3 w 218"/>
                <a:gd name="T5" fmla="*/ 2 h 76"/>
                <a:gd name="T6" fmla="*/ 3 w 218"/>
                <a:gd name="T7" fmla="*/ 2 h 76"/>
                <a:gd name="T8" fmla="*/ 4 w 218"/>
                <a:gd name="T9" fmla="*/ 2 h 76"/>
                <a:gd name="T10" fmla="*/ 4 w 218"/>
                <a:gd name="T11" fmla="*/ 2 h 76"/>
                <a:gd name="T12" fmla="*/ 4 w 218"/>
                <a:gd name="T13" fmla="*/ 2 h 76"/>
                <a:gd name="T14" fmla="*/ 5 w 218"/>
                <a:gd name="T15" fmla="*/ 2 h 76"/>
                <a:gd name="T16" fmla="*/ 5 w 218"/>
                <a:gd name="T17" fmla="*/ 2 h 76"/>
                <a:gd name="T18" fmla="*/ 5 w 218"/>
                <a:gd name="T19" fmla="*/ 2 h 76"/>
                <a:gd name="T20" fmla="*/ 5 w 218"/>
                <a:gd name="T21" fmla="*/ 2 h 76"/>
                <a:gd name="T22" fmla="*/ 6 w 218"/>
                <a:gd name="T23" fmla="*/ 2 h 76"/>
                <a:gd name="T24" fmla="*/ 6 w 218"/>
                <a:gd name="T25" fmla="*/ 2 h 76"/>
                <a:gd name="T26" fmla="*/ 7 w 218"/>
                <a:gd name="T27" fmla="*/ 2 h 76"/>
                <a:gd name="T28" fmla="*/ 7 w 218"/>
                <a:gd name="T29" fmla="*/ 1 h 76"/>
                <a:gd name="T30" fmla="*/ 7 w 218"/>
                <a:gd name="T31" fmla="*/ 1 h 76"/>
                <a:gd name="T32" fmla="*/ 7 w 218"/>
                <a:gd name="T33" fmla="*/ 1 h 76"/>
                <a:gd name="T34" fmla="*/ 7 w 218"/>
                <a:gd name="T35" fmla="*/ 1 h 76"/>
                <a:gd name="T36" fmla="*/ 7 w 218"/>
                <a:gd name="T37" fmla="*/ 1 h 76"/>
                <a:gd name="T38" fmla="*/ 7 w 218"/>
                <a:gd name="T39" fmla="*/ 2 h 76"/>
                <a:gd name="T40" fmla="*/ 6 w 218"/>
                <a:gd name="T41" fmla="*/ 2 h 76"/>
                <a:gd name="T42" fmla="*/ 6 w 218"/>
                <a:gd name="T43" fmla="*/ 2 h 76"/>
                <a:gd name="T44" fmla="*/ 6 w 218"/>
                <a:gd name="T45" fmla="*/ 2 h 76"/>
                <a:gd name="T46" fmla="*/ 5 w 218"/>
                <a:gd name="T47" fmla="*/ 2 h 76"/>
                <a:gd name="T48" fmla="*/ 5 w 218"/>
                <a:gd name="T49" fmla="*/ 2 h 76"/>
                <a:gd name="T50" fmla="*/ 5 w 218"/>
                <a:gd name="T51" fmla="*/ 3 h 76"/>
                <a:gd name="T52" fmla="*/ 5 w 218"/>
                <a:gd name="T53" fmla="*/ 3 h 76"/>
                <a:gd name="T54" fmla="*/ 4 w 218"/>
                <a:gd name="T55" fmla="*/ 3 h 76"/>
                <a:gd name="T56" fmla="*/ 4 w 218"/>
                <a:gd name="T57" fmla="*/ 3 h 76"/>
                <a:gd name="T58" fmla="*/ 4 w 218"/>
                <a:gd name="T59" fmla="*/ 3 h 76"/>
                <a:gd name="T60" fmla="*/ 3 w 218"/>
                <a:gd name="T61" fmla="*/ 3 h 76"/>
                <a:gd name="T62" fmla="*/ 3 w 218"/>
                <a:gd name="T63" fmla="*/ 3 h 76"/>
                <a:gd name="T64" fmla="*/ 3 w 218"/>
                <a:gd name="T65" fmla="*/ 3 h 76"/>
                <a:gd name="T66" fmla="*/ 2 w 218"/>
                <a:gd name="T67" fmla="*/ 3 h 76"/>
                <a:gd name="T68" fmla="*/ 2 w 218"/>
                <a:gd name="T69" fmla="*/ 2 h 76"/>
                <a:gd name="T70" fmla="*/ 2 w 218"/>
                <a:gd name="T71" fmla="*/ 2 h 76"/>
                <a:gd name="T72" fmla="*/ 1 w 218"/>
                <a:gd name="T73" fmla="*/ 2 h 76"/>
                <a:gd name="T74" fmla="*/ 1 w 218"/>
                <a:gd name="T75" fmla="*/ 2 h 76"/>
                <a:gd name="T76" fmla="*/ 1 w 218"/>
                <a:gd name="T77" fmla="*/ 2 h 76"/>
                <a:gd name="T78" fmla="*/ 1 w 218"/>
                <a:gd name="T79" fmla="*/ 1 h 76"/>
                <a:gd name="T80" fmla="*/ 1 w 218"/>
                <a:gd name="T81" fmla="*/ 1 h 76"/>
                <a:gd name="T82" fmla="*/ 1 w 218"/>
                <a:gd name="T83" fmla="*/ 1 h 76"/>
                <a:gd name="T84" fmla="*/ 0 w 218"/>
                <a:gd name="T85" fmla="*/ 0 h 76"/>
                <a:gd name="T86" fmla="*/ 1 w 218"/>
                <a:gd name="T87" fmla="*/ 1 h 76"/>
                <a:gd name="T88" fmla="*/ 1 w 218"/>
                <a:gd name="T89" fmla="*/ 1 h 76"/>
                <a:gd name="T90" fmla="*/ 2 w 218"/>
                <a:gd name="T91" fmla="*/ 1 h 76"/>
                <a:gd name="T92" fmla="*/ 2 w 218"/>
                <a:gd name="T93" fmla="*/ 2 h 76"/>
                <a:gd name="T94" fmla="*/ 2 w 218"/>
                <a:gd name="T95" fmla="*/ 2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8" h="76">
                  <a:moveTo>
                    <a:pt x="44" y="38"/>
                  </a:moveTo>
                  <a:lnTo>
                    <a:pt x="51" y="44"/>
                  </a:lnTo>
                  <a:lnTo>
                    <a:pt x="61" y="49"/>
                  </a:lnTo>
                  <a:lnTo>
                    <a:pt x="65" y="51"/>
                  </a:lnTo>
                  <a:lnTo>
                    <a:pt x="68" y="53"/>
                  </a:lnTo>
                  <a:lnTo>
                    <a:pt x="74" y="55"/>
                  </a:lnTo>
                  <a:lnTo>
                    <a:pt x="78" y="55"/>
                  </a:lnTo>
                  <a:lnTo>
                    <a:pt x="85" y="57"/>
                  </a:lnTo>
                  <a:lnTo>
                    <a:pt x="93" y="59"/>
                  </a:lnTo>
                  <a:lnTo>
                    <a:pt x="99" y="61"/>
                  </a:lnTo>
                  <a:lnTo>
                    <a:pt x="108" y="63"/>
                  </a:lnTo>
                  <a:lnTo>
                    <a:pt x="114" y="61"/>
                  </a:lnTo>
                  <a:lnTo>
                    <a:pt x="118" y="61"/>
                  </a:lnTo>
                  <a:lnTo>
                    <a:pt x="125" y="59"/>
                  </a:lnTo>
                  <a:lnTo>
                    <a:pt x="129" y="59"/>
                  </a:lnTo>
                  <a:lnTo>
                    <a:pt x="135" y="57"/>
                  </a:lnTo>
                  <a:lnTo>
                    <a:pt x="139" y="57"/>
                  </a:lnTo>
                  <a:lnTo>
                    <a:pt x="142" y="55"/>
                  </a:lnTo>
                  <a:lnTo>
                    <a:pt x="146" y="55"/>
                  </a:lnTo>
                  <a:lnTo>
                    <a:pt x="148" y="53"/>
                  </a:lnTo>
                  <a:lnTo>
                    <a:pt x="152" y="53"/>
                  </a:lnTo>
                  <a:lnTo>
                    <a:pt x="156" y="51"/>
                  </a:lnTo>
                  <a:lnTo>
                    <a:pt x="161" y="49"/>
                  </a:lnTo>
                  <a:lnTo>
                    <a:pt x="167" y="48"/>
                  </a:lnTo>
                  <a:lnTo>
                    <a:pt x="173" y="46"/>
                  </a:lnTo>
                  <a:lnTo>
                    <a:pt x="180" y="42"/>
                  </a:lnTo>
                  <a:lnTo>
                    <a:pt x="186" y="40"/>
                  </a:lnTo>
                  <a:lnTo>
                    <a:pt x="192" y="36"/>
                  </a:lnTo>
                  <a:lnTo>
                    <a:pt x="198" y="34"/>
                  </a:lnTo>
                  <a:lnTo>
                    <a:pt x="203" y="32"/>
                  </a:lnTo>
                  <a:lnTo>
                    <a:pt x="207" y="30"/>
                  </a:lnTo>
                  <a:lnTo>
                    <a:pt x="213" y="29"/>
                  </a:lnTo>
                  <a:lnTo>
                    <a:pt x="215" y="29"/>
                  </a:lnTo>
                  <a:lnTo>
                    <a:pt x="217" y="27"/>
                  </a:lnTo>
                  <a:lnTo>
                    <a:pt x="218" y="27"/>
                  </a:lnTo>
                  <a:lnTo>
                    <a:pt x="217" y="27"/>
                  </a:lnTo>
                  <a:lnTo>
                    <a:pt x="215" y="29"/>
                  </a:lnTo>
                  <a:lnTo>
                    <a:pt x="211" y="30"/>
                  </a:lnTo>
                  <a:lnTo>
                    <a:pt x="205" y="34"/>
                  </a:lnTo>
                  <a:lnTo>
                    <a:pt x="198" y="38"/>
                  </a:lnTo>
                  <a:lnTo>
                    <a:pt x="190" y="42"/>
                  </a:lnTo>
                  <a:lnTo>
                    <a:pt x="184" y="46"/>
                  </a:lnTo>
                  <a:lnTo>
                    <a:pt x="180" y="48"/>
                  </a:lnTo>
                  <a:lnTo>
                    <a:pt x="177" y="49"/>
                  </a:lnTo>
                  <a:lnTo>
                    <a:pt x="173" y="53"/>
                  </a:lnTo>
                  <a:lnTo>
                    <a:pt x="167" y="53"/>
                  </a:lnTo>
                  <a:lnTo>
                    <a:pt x="163" y="55"/>
                  </a:lnTo>
                  <a:lnTo>
                    <a:pt x="158" y="59"/>
                  </a:lnTo>
                  <a:lnTo>
                    <a:pt x="154" y="61"/>
                  </a:lnTo>
                  <a:lnTo>
                    <a:pt x="148" y="63"/>
                  </a:lnTo>
                  <a:lnTo>
                    <a:pt x="144" y="65"/>
                  </a:lnTo>
                  <a:lnTo>
                    <a:pt x="139" y="67"/>
                  </a:lnTo>
                  <a:lnTo>
                    <a:pt x="135" y="70"/>
                  </a:lnTo>
                  <a:lnTo>
                    <a:pt x="129" y="70"/>
                  </a:lnTo>
                  <a:lnTo>
                    <a:pt x="125" y="72"/>
                  </a:lnTo>
                  <a:lnTo>
                    <a:pt x="120" y="74"/>
                  </a:lnTo>
                  <a:lnTo>
                    <a:pt x="114" y="74"/>
                  </a:lnTo>
                  <a:lnTo>
                    <a:pt x="110" y="76"/>
                  </a:lnTo>
                  <a:lnTo>
                    <a:pt x="108" y="76"/>
                  </a:lnTo>
                  <a:lnTo>
                    <a:pt x="103" y="76"/>
                  </a:lnTo>
                  <a:lnTo>
                    <a:pt x="101" y="76"/>
                  </a:lnTo>
                  <a:lnTo>
                    <a:pt x="93" y="76"/>
                  </a:lnTo>
                  <a:lnTo>
                    <a:pt x="85" y="74"/>
                  </a:lnTo>
                  <a:lnTo>
                    <a:pt x="80" y="74"/>
                  </a:lnTo>
                  <a:lnTo>
                    <a:pt x="70" y="72"/>
                  </a:lnTo>
                  <a:lnTo>
                    <a:pt x="65" y="70"/>
                  </a:lnTo>
                  <a:lnTo>
                    <a:pt x="59" y="67"/>
                  </a:lnTo>
                  <a:lnTo>
                    <a:pt x="51" y="65"/>
                  </a:lnTo>
                  <a:lnTo>
                    <a:pt x="47" y="63"/>
                  </a:lnTo>
                  <a:lnTo>
                    <a:pt x="42" y="61"/>
                  </a:lnTo>
                  <a:lnTo>
                    <a:pt x="38" y="59"/>
                  </a:lnTo>
                  <a:lnTo>
                    <a:pt x="34" y="57"/>
                  </a:lnTo>
                  <a:lnTo>
                    <a:pt x="30" y="55"/>
                  </a:lnTo>
                  <a:lnTo>
                    <a:pt x="27" y="53"/>
                  </a:lnTo>
                  <a:lnTo>
                    <a:pt x="25" y="53"/>
                  </a:lnTo>
                  <a:lnTo>
                    <a:pt x="23" y="49"/>
                  </a:lnTo>
                  <a:lnTo>
                    <a:pt x="19" y="42"/>
                  </a:lnTo>
                  <a:lnTo>
                    <a:pt x="17" y="38"/>
                  </a:lnTo>
                  <a:lnTo>
                    <a:pt x="15" y="34"/>
                  </a:lnTo>
                  <a:lnTo>
                    <a:pt x="13" y="30"/>
                  </a:lnTo>
                  <a:lnTo>
                    <a:pt x="11" y="25"/>
                  </a:lnTo>
                  <a:lnTo>
                    <a:pt x="8" y="19"/>
                  </a:lnTo>
                  <a:lnTo>
                    <a:pt x="6" y="13"/>
                  </a:lnTo>
                  <a:lnTo>
                    <a:pt x="4" y="10"/>
                  </a:lnTo>
                  <a:lnTo>
                    <a:pt x="0" y="6"/>
                  </a:lnTo>
                  <a:lnTo>
                    <a:pt x="0" y="0"/>
                  </a:lnTo>
                  <a:lnTo>
                    <a:pt x="6" y="2"/>
                  </a:lnTo>
                  <a:lnTo>
                    <a:pt x="11" y="6"/>
                  </a:lnTo>
                  <a:lnTo>
                    <a:pt x="19" y="13"/>
                  </a:lnTo>
                  <a:lnTo>
                    <a:pt x="27" y="19"/>
                  </a:lnTo>
                  <a:lnTo>
                    <a:pt x="34" y="25"/>
                  </a:lnTo>
                  <a:lnTo>
                    <a:pt x="38" y="32"/>
                  </a:lnTo>
                  <a:lnTo>
                    <a:pt x="42" y="36"/>
                  </a:lnTo>
                  <a:lnTo>
                    <a:pt x="4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3" name="Freeform 41"/>
            <p:cNvSpPr>
              <a:spLocks/>
            </p:cNvSpPr>
            <p:nvPr/>
          </p:nvSpPr>
          <p:spPr bwMode="auto">
            <a:xfrm>
              <a:off x="2821" y="2179"/>
              <a:ext cx="34" cy="71"/>
            </a:xfrm>
            <a:custGeom>
              <a:avLst/>
              <a:gdLst>
                <a:gd name="T0" fmla="*/ 0 w 69"/>
                <a:gd name="T1" fmla="*/ 1 h 143"/>
                <a:gd name="T2" fmla="*/ 0 w 69"/>
                <a:gd name="T3" fmla="*/ 1 h 143"/>
                <a:gd name="T4" fmla="*/ 0 w 69"/>
                <a:gd name="T5" fmla="*/ 1 h 143"/>
                <a:gd name="T6" fmla="*/ 0 w 69"/>
                <a:gd name="T7" fmla="*/ 1 h 143"/>
                <a:gd name="T8" fmla="*/ 0 w 69"/>
                <a:gd name="T9" fmla="*/ 2 h 143"/>
                <a:gd name="T10" fmla="*/ 0 w 69"/>
                <a:gd name="T11" fmla="*/ 2 h 143"/>
                <a:gd name="T12" fmla="*/ 0 w 69"/>
                <a:gd name="T13" fmla="*/ 2 h 143"/>
                <a:gd name="T14" fmla="*/ 0 w 69"/>
                <a:gd name="T15" fmla="*/ 2 h 143"/>
                <a:gd name="T16" fmla="*/ 0 w 69"/>
                <a:gd name="T17" fmla="*/ 2 h 143"/>
                <a:gd name="T18" fmla="*/ 0 w 69"/>
                <a:gd name="T19" fmla="*/ 3 h 143"/>
                <a:gd name="T20" fmla="*/ 0 w 69"/>
                <a:gd name="T21" fmla="*/ 3 h 143"/>
                <a:gd name="T22" fmla="*/ 0 w 69"/>
                <a:gd name="T23" fmla="*/ 3 h 143"/>
                <a:gd name="T24" fmla="*/ 0 w 69"/>
                <a:gd name="T25" fmla="*/ 3 h 143"/>
                <a:gd name="T26" fmla="*/ 0 w 69"/>
                <a:gd name="T27" fmla="*/ 3 h 143"/>
                <a:gd name="T28" fmla="*/ 0 w 69"/>
                <a:gd name="T29" fmla="*/ 4 h 143"/>
                <a:gd name="T30" fmla="*/ 0 w 69"/>
                <a:gd name="T31" fmla="*/ 4 h 143"/>
                <a:gd name="T32" fmla="*/ 0 w 69"/>
                <a:gd name="T33" fmla="*/ 4 h 143"/>
                <a:gd name="T34" fmla="*/ 0 w 69"/>
                <a:gd name="T35" fmla="*/ 4 h 143"/>
                <a:gd name="T36" fmla="*/ 0 w 69"/>
                <a:gd name="T37" fmla="*/ 4 h 143"/>
                <a:gd name="T38" fmla="*/ 2 w 69"/>
                <a:gd name="T39" fmla="*/ 2 h 143"/>
                <a:gd name="T40" fmla="*/ 2 w 69"/>
                <a:gd name="T41" fmla="*/ 3 h 143"/>
                <a:gd name="T42" fmla="*/ 1 w 69"/>
                <a:gd name="T43" fmla="*/ 3 h 143"/>
                <a:gd name="T44" fmla="*/ 1 w 69"/>
                <a:gd name="T45" fmla="*/ 3 h 143"/>
                <a:gd name="T46" fmla="*/ 1 w 69"/>
                <a:gd name="T47" fmla="*/ 3 h 143"/>
                <a:gd name="T48" fmla="*/ 1 w 69"/>
                <a:gd name="T49" fmla="*/ 3 h 143"/>
                <a:gd name="T50" fmla="*/ 1 w 69"/>
                <a:gd name="T51" fmla="*/ 3 h 143"/>
                <a:gd name="T52" fmla="*/ 1 w 69"/>
                <a:gd name="T53" fmla="*/ 3 h 143"/>
                <a:gd name="T54" fmla="*/ 0 w 69"/>
                <a:gd name="T55" fmla="*/ 3 h 143"/>
                <a:gd name="T56" fmla="*/ 0 w 69"/>
                <a:gd name="T57" fmla="*/ 3 h 143"/>
                <a:gd name="T58" fmla="*/ 0 w 69"/>
                <a:gd name="T59" fmla="*/ 3 h 143"/>
                <a:gd name="T60" fmla="*/ 0 w 69"/>
                <a:gd name="T61" fmla="*/ 3 h 143"/>
                <a:gd name="T62" fmla="*/ 0 w 69"/>
                <a:gd name="T63" fmla="*/ 3 h 143"/>
                <a:gd name="T64" fmla="*/ 0 w 69"/>
                <a:gd name="T65" fmla="*/ 2 h 143"/>
                <a:gd name="T66" fmla="*/ 0 w 69"/>
                <a:gd name="T67" fmla="*/ 2 h 143"/>
                <a:gd name="T68" fmla="*/ 0 w 69"/>
                <a:gd name="T69" fmla="*/ 2 h 143"/>
                <a:gd name="T70" fmla="*/ 0 w 69"/>
                <a:gd name="T71" fmla="*/ 2 h 143"/>
                <a:gd name="T72" fmla="*/ 0 w 69"/>
                <a:gd name="T73" fmla="*/ 2 h 143"/>
                <a:gd name="T74" fmla="*/ 0 w 69"/>
                <a:gd name="T75" fmla="*/ 2 h 143"/>
                <a:gd name="T76" fmla="*/ 0 w 69"/>
                <a:gd name="T77" fmla="*/ 1 h 143"/>
                <a:gd name="T78" fmla="*/ 0 w 69"/>
                <a:gd name="T79" fmla="*/ 1 h 143"/>
                <a:gd name="T80" fmla="*/ 0 w 69"/>
                <a:gd name="T81" fmla="*/ 1 h 143"/>
                <a:gd name="T82" fmla="*/ 0 w 69"/>
                <a:gd name="T83" fmla="*/ 1 h 143"/>
                <a:gd name="T84" fmla="*/ 0 w 69"/>
                <a:gd name="T85" fmla="*/ 1 h 143"/>
                <a:gd name="T86" fmla="*/ 0 w 69"/>
                <a:gd name="T87" fmla="*/ 1 h 143"/>
                <a:gd name="T88" fmla="*/ 0 w 69"/>
                <a:gd name="T89" fmla="*/ 1 h 143"/>
                <a:gd name="T90" fmla="*/ 0 w 69"/>
                <a:gd name="T91" fmla="*/ 0 h 143"/>
                <a:gd name="T92" fmla="*/ 0 w 69"/>
                <a:gd name="T93" fmla="*/ 0 h 143"/>
                <a:gd name="T94" fmla="*/ 0 w 69"/>
                <a:gd name="T95" fmla="*/ 0 h 143"/>
                <a:gd name="T96" fmla="*/ 0 w 69"/>
                <a:gd name="T97" fmla="*/ 0 h 143"/>
                <a:gd name="T98" fmla="*/ 0 w 69"/>
                <a:gd name="T99" fmla="*/ 0 h 143"/>
                <a:gd name="T100" fmla="*/ 0 w 69"/>
                <a:gd name="T101" fmla="*/ 0 h 143"/>
                <a:gd name="T102" fmla="*/ 0 w 69"/>
                <a:gd name="T103" fmla="*/ 0 h 143"/>
                <a:gd name="T104" fmla="*/ 0 w 69"/>
                <a:gd name="T105" fmla="*/ 0 h 143"/>
                <a:gd name="T106" fmla="*/ 0 w 69"/>
                <a:gd name="T107" fmla="*/ 0 h 143"/>
                <a:gd name="T108" fmla="*/ 0 w 69"/>
                <a:gd name="T109" fmla="*/ 0 h 143"/>
                <a:gd name="T110" fmla="*/ 0 w 69"/>
                <a:gd name="T111" fmla="*/ 0 h 143"/>
                <a:gd name="T112" fmla="*/ 0 w 69"/>
                <a:gd name="T113" fmla="*/ 0 h 143"/>
                <a:gd name="T114" fmla="*/ 0 w 69"/>
                <a:gd name="T115" fmla="*/ 1 h 143"/>
                <a:gd name="T116" fmla="*/ 0 w 69"/>
                <a:gd name="T117" fmla="*/ 1 h 143"/>
                <a:gd name="T118" fmla="*/ 0 w 69"/>
                <a:gd name="T119" fmla="*/ 1 h 143"/>
                <a:gd name="T120" fmla="*/ 0 w 69"/>
                <a:gd name="T121" fmla="*/ 1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 h="143">
                  <a:moveTo>
                    <a:pt x="0" y="44"/>
                  </a:moveTo>
                  <a:lnTo>
                    <a:pt x="0" y="48"/>
                  </a:lnTo>
                  <a:lnTo>
                    <a:pt x="2" y="53"/>
                  </a:lnTo>
                  <a:lnTo>
                    <a:pt x="2" y="59"/>
                  </a:lnTo>
                  <a:lnTo>
                    <a:pt x="4" y="67"/>
                  </a:lnTo>
                  <a:lnTo>
                    <a:pt x="4" y="74"/>
                  </a:lnTo>
                  <a:lnTo>
                    <a:pt x="6" y="82"/>
                  </a:lnTo>
                  <a:lnTo>
                    <a:pt x="6" y="88"/>
                  </a:lnTo>
                  <a:lnTo>
                    <a:pt x="6" y="91"/>
                  </a:lnTo>
                  <a:lnTo>
                    <a:pt x="6" y="97"/>
                  </a:lnTo>
                  <a:lnTo>
                    <a:pt x="8" y="101"/>
                  </a:lnTo>
                  <a:lnTo>
                    <a:pt x="8" y="108"/>
                  </a:lnTo>
                  <a:lnTo>
                    <a:pt x="8" y="116"/>
                  </a:lnTo>
                  <a:lnTo>
                    <a:pt x="8" y="122"/>
                  </a:lnTo>
                  <a:lnTo>
                    <a:pt x="8" y="129"/>
                  </a:lnTo>
                  <a:lnTo>
                    <a:pt x="8" y="133"/>
                  </a:lnTo>
                  <a:lnTo>
                    <a:pt x="8" y="139"/>
                  </a:lnTo>
                  <a:lnTo>
                    <a:pt x="8" y="141"/>
                  </a:lnTo>
                  <a:lnTo>
                    <a:pt x="10" y="143"/>
                  </a:lnTo>
                  <a:lnTo>
                    <a:pt x="69" y="95"/>
                  </a:lnTo>
                  <a:lnTo>
                    <a:pt x="67" y="97"/>
                  </a:lnTo>
                  <a:lnTo>
                    <a:pt x="61" y="101"/>
                  </a:lnTo>
                  <a:lnTo>
                    <a:pt x="55" y="103"/>
                  </a:lnTo>
                  <a:lnTo>
                    <a:pt x="46" y="107"/>
                  </a:lnTo>
                  <a:lnTo>
                    <a:pt x="42" y="110"/>
                  </a:lnTo>
                  <a:lnTo>
                    <a:pt x="38" y="112"/>
                  </a:lnTo>
                  <a:lnTo>
                    <a:pt x="34" y="112"/>
                  </a:lnTo>
                  <a:lnTo>
                    <a:pt x="31" y="114"/>
                  </a:lnTo>
                  <a:lnTo>
                    <a:pt x="25" y="112"/>
                  </a:lnTo>
                  <a:lnTo>
                    <a:pt x="23" y="110"/>
                  </a:lnTo>
                  <a:lnTo>
                    <a:pt x="21" y="107"/>
                  </a:lnTo>
                  <a:lnTo>
                    <a:pt x="21" y="101"/>
                  </a:lnTo>
                  <a:lnTo>
                    <a:pt x="21" y="93"/>
                  </a:lnTo>
                  <a:lnTo>
                    <a:pt x="17" y="86"/>
                  </a:lnTo>
                  <a:lnTo>
                    <a:pt x="17" y="82"/>
                  </a:lnTo>
                  <a:lnTo>
                    <a:pt x="15" y="78"/>
                  </a:lnTo>
                  <a:lnTo>
                    <a:pt x="15" y="72"/>
                  </a:lnTo>
                  <a:lnTo>
                    <a:pt x="13" y="68"/>
                  </a:lnTo>
                  <a:lnTo>
                    <a:pt x="13" y="63"/>
                  </a:lnTo>
                  <a:lnTo>
                    <a:pt x="13" y="57"/>
                  </a:lnTo>
                  <a:lnTo>
                    <a:pt x="10" y="53"/>
                  </a:lnTo>
                  <a:lnTo>
                    <a:pt x="10" y="48"/>
                  </a:lnTo>
                  <a:lnTo>
                    <a:pt x="10" y="44"/>
                  </a:lnTo>
                  <a:lnTo>
                    <a:pt x="8" y="38"/>
                  </a:lnTo>
                  <a:lnTo>
                    <a:pt x="8" y="34"/>
                  </a:lnTo>
                  <a:lnTo>
                    <a:pt x="8" y="29"/>
                  </a:lnTo>
                  <a:lnTo>
                    <a:pt x="6" y="21"/>
                  </a:lnTo>
                  <a:lnTo>
                    <a:pt x="4" y="13"/>
                  </a:lnTo>
                  <a:lnTo>
                    <a:pt x="2" y="8"/>
                  </a:lnTo>
                  <a:lnTo>
                    <a:pt x="2" y="4"/>
                  </a:lnTo>
                  <a:lnTo>
                    <a:pt x="2" y="0"/>
                  </a:lnTo>
                  <a:lnTo>
                    <a:pt x="0" y="4"/>
                  </a:lnTo>
                  <a:lnTo>
                    <a:pt x="0" y="10"/>
                  </a:lnTo>
                  <a:lnTo>
                    <a:pt x="0" y="15"/>
                  </a:lnTo>
                  <a:lnTo>
                    <a:pt x="0" y="23"/>
                  </a:lnTo>
                  <a:lnTo>
                    <a:pt x="0" y="30"/>
                  </a:lnTo>
                  <a:lnTo>
                    <a:pt x="0" y="36"/>
                  </a:lnTo>
                  <a:lnTo>
                    <a:pt x="0" y="40"/>
                  </a:lnTo>
                  <a:lnTo>
                    <a:pt x="0" y="44"/>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4" name="Freeform 42"/>
            <p:cNvSpPr>
              <a:spLocks/>
            </p:cNvSpPr>
            <p:nvPr/>
          </p:nvSpPr>
          <p:spPr bwMode="auto">
            <a:xfrm>
              <a:off x="2810" y="2035"/>
              <a:ext cx="62" cy="122"/>
            </a:xfrm>
            <a:custGeom>
              <a:avLst/>
              <a:gdLst>
                <a:gd name="T0" fmla="*/ 2 w 126"/>
                <a:gd name="T1" fmla="*/ 1 h 243"/>
                <a:gd name="T2" fmla="*/ 2 w 126"/>
                <a:gd name="T3" fmla="*/ 1 h 243"/>
                <a:gd name="T4" fmla="*/ 2 w 126"/>
                <a:gd name="T5" fmla="*/ 1 h 243"/>
                <a:gd name="T6" fmla="*/ 1 w 126"/>
                <a:gd name="T7" fmla="*/ 2 h 243"/>
                <a:gd name="T8" fmla="*/ 1 w 126"/>
                <a:gd name="T9" fmla="*/ 2 h 243"/>
                <a:gd name="T10" fmla="*/ 0 w 126"/>
                <a:gd name="T11" fmla="*/ 2 h 243"/>
                <a:gd name="T12" fmla="*/ 0 w 126"/>
                <a:gd name="T13" fmla="*/ 3 h 243"/>
                <a:gd name="T14" fmla="*/ 0 w 126"/>
                <a:gd name="T15" fmla="*/ 3 h 243"/>
                <a:gd name="T16" fmla="*/ 0 w 126"/>
                <a:gd name="T17" fmla="*/ 3 h 243"/>
                <a:gd name="T18" fmla="*/ 0 w 126"/>
                <a:gd name="T19" fmla="*/ 3 h 243"/>
                <a:gd name="T20" fmla="*/ 0 w 126"/>
                <a:gd name="T21" fmla="*/ 3 h 243"/>
                <a:gd name="T22" fmla="*/ 0 w 126"/>
                <a:gd name="T23" fmla="*/ 4 h 243"/>
                <a:gd name="T24" fmla="*/ 0 w 126"/>
                <a:gd name="T25" fmla="*/ 4 h 243"/>
                <a:gd name="T26" fmla="*/ 0 w 126"/>
                <a:gd name="T27" fmla="*/ 4 h 243"/>
                <a:gd name="T28" fmla="*/ 0 w 126"/>
                <a:gd name="T29" fmla="*/ 5 h 243"/>
                <a:gd name="T30" fmla="*/ 0 w 126"/>
                <a:gd name="T31" fmla="*/ 5 h 243"/>
                <a:gd name="T32" fmla="*/ 0 w 126"/>
                <a:gd name="T33" fmla="*/ 5 h 243"/>
                <a:gd name="T34" fmla="*/ 0 w 126"/>
                <a:gd name="T35" fmla="*/ 6 h 243"/>
                <a:gd name="T36" fmla="*/ 0 w 126"/>
                <a:gd name="T37" fmla="*/ 6 h 243"/>
                <a:gd name="T38" fmla="*/ 0 w 126"/>
                <a:gd name="T39" fmla="*/ 6 h 243"/>
                <a:gd name="T40" fmla="*/ 0 w 126"/>
                <a:gd name="T41" fmla="*/ 7 h 243"/>
                <a:gd name="T42" fmla="*/ 0 w 126"/>
                <a:gd name="T43" fmla="*/ 7 h 243"/>
                <a:gd name="T44" fmla="*/ 0 w 126"/>
                <a:gd name="T45" fmla="*/ 7 h 243"/>
                <a:gd name="T46" fmla="*/ 0 w 126"/>
                <a:gd name="T47" fmla="*/ 8 h 243"/>
                <a:gd name="T48" fmla="*/ 0 w 126"/>
                <a:gd name="T49" fmla="*/ 8 h 243"/>
                <a:gd name="T50" fmla="*/ 0 w 126"/>
                <a:gd name="T51" fmla="*/ 8 h 243"/>
                <a:gd name="T52" fmla="*/ 0 w 126"/>
                <a:gd name="T53" fmla="*/ 8 h 243"/>
                <a:gd name="T54" fmla="*/ 0 w 126"/>
                <a:gd name="T55" fmla="*/ 8 h 243"/>
                <a:gd name="T56" fmla="*/ 0 w 126"/>
                <a:gd name="T57" fmla="*/ 7 h 243"/>
                <a:gd name="T58" fmla="*/ 0 w 126"/>
                <a:gd name="T59" fmla="*/ 7 h 243"/>
                <a:gd name="T60" fmla="*/ 0 w 126"/>
                <a:gd name="T61" fmla="*/ 7 h 243"/>
                <a:gd name="T62" fmla="*/ 0 w 126"/>
                <a:gd name="T63" fmla="*/ 6 h 243"/>
                <a:gd name="T64" fmla="*/ 0 w 126"/>
                <a:gd name="T65" fmla="*/ 6 h 243"/>
                <a:gd name="T66" fmla="*/ 0 w 126"/>
                <a:gd name="T67" fmla="*/ 5 h 243"/>
                <a:gd name="T68" fmla="*/ 0 w 126"/>
                <a:gd name="T69" fmla="*/ 5 h 243"/>
                <a:gd name="T70" fmla="*/ 0 w 126"/>
                <a:gd name="T71" fmla="*/ 4 h 243"/>
                <a:gd name="T72" fmla="*/ 0 w 126"/>
                <a:gd name="T73" fmla="*/ 4 h 243"/>
                <a:gd name="T74" fmla="*/ 0 w 126"/>
                <a:gd name="T75" fmla="*/ 4 h 243"/>
                <a:gd name="T76" fmla="*/ 0 w 126"/>
                <a:gd name="T77" fmla="*/ 3 h 243"/>
                <a:gd name="T78" fmla="*/ 0 w 126"/>
                <a:gd name="T79" fmla="*/ 3 h 243"/>
                <a:gd name="T80" fmla="*/ 0 w 126"/>
                <a:gd name="T81" fmla="*/ 3 h 243"/>
                <a:gd name="T82" fmla="*/ 1 w 126"/>
                <a:gd name="T83" fmla="*/ 2 h 243"/>
                <a:gd name="T84" fmla="*/ 3 w 126"/>
                <a:gd name="T85" fmla="*/ 1 h 2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243">
                  <a:moveTo>
                    <a:pt x="97" y="13"/>
                  </a:moveTo>
                  <a:lnTo>
                    <a:pt x="92" y="15"/>
                  </a:lnTo>
                  <a:lnTo>
                    <a:pt x="88" y="19"/>
                  </a:lnTo>
                  <a:lnTo>
                    <a:pt x="80" y="21"/>
                  </a:lnTo>
                  <a:lnTo>
                    <a:pt x="74" y="27"/>
                  </a:lnTo>
                  <a:lnTo>
                    <a:pt x="65" y="30"/>
                  </a:lnTo>
                  <a:lnTo>
                    <a:pt x="57" y="34"/>
                  </a:lnTo>
                  <a:lnTo>
                    <a:pt x="50" y="40"/>
                  </a:lnTo>
                  <a:lnTo>
                    <a:pt x="42" y="46"/>
                  </a:lnTo>
                  <a:lnTo>
                    <a:pt x="33" y="47"/>
                  </a:lnTo>
                  <a:lnTo>
                    <a:pt x="25" y="55"/>
                  </a:lnTo>
                  <a:lnTo>
                    <a:pt x="19" y="57"/>
                  </a:lnTo>
                  <a:lnTo>
                    <a:pt x="14" y="63"/>
                  </a:lnTo>
                  <a:lnTo>
                    <a:pt x="8" y="65"/>
                  </a:lnTo>
                  <a:lnTo>
                    <a:pt x="4" y="68"/>
                  </a:lnTo>
                  <a:lnTo>
                    <a:pt x="0" y="68"/>
                  </a:lnTo>
                  <a:lnTo>
                    <a:pt x="0" y="70"/>
                  </a:lnTo>
                  <a:lnTo>
                    <a:pt x="2" y="78"/>
                  </a:lnTo>
                  <a:lnTo>
                    <a:pt x="2" y="82"/>
                  </a:lnTo>
                  <a:lnTo>
                    <a:pt x="2" y="87"/>
                  </a:lnTo>
                  <a:lnTo>
                    <a:pt x="2" y="91"/>
                  </a:lnTo>
                  <a:lnTo>
                    <a:pt x="4" y="101"/>
                  </a:lnTo>
                  <a:lnTo>
                    <a:pt x="4" y="106"/>
                  </a:lnTo>
                  <a:lnTo>
                    <a:pt x="6" y="114"/>
                  </a:lnTo>
                  <a:lnTo>
                    <a:pt x="6" y="118"/>
                  </a:lnTo>
                  <a:lnTo>
                    <a:pt x="6" y="122"/>
                  </a:lnTo>
                  <a:lnTo>
                    <a:pt x="8" y="125"/>
                  </a:lnTo>
                  <a:lnTo>
                    <a:pt x="8" y="131"/>
                  </a:lnTo>
                  <a:lnTo>
                    <a:pt x="8" y="135"/>
                  </a:lnTo>
                  <a:lnTo>
                    <a:pt x="8" y="139"/>
                  </a:lnTo>
                  <a:lnTo>
                    <a:pt x="10" y="144"/>
                  </a:lnTo>
                  <a:lnTo>
                    <a:pt x="12" y="148"/>
                  </a:lnTo>
                  <a:lnTo>
                    <a:pt x="12" y="150"/>
                  </a:lnTo>
                  <a:lnTo>
                    <a:pt x="12" y="156"/>
                  </a:lnTo>
                  <a:lnTo>
                    <a:pt x="12" y="162"/>
                  </a:lnTo>
                  <a:lnTo>
                    <a:pt x="14" y="165"/>
                  </a:lnTo>
                  <a:lnTo>
                    <a:pt x="14" y="173"/>
                  </a:lnTo>
                  <a:lnTo>
                    <a:pt x="16" y="182"/>
                  </a:lnTo>
                  <a:lnTo>
                    <a:pt x="16" y="184"/>
                  </a:lnTo>
                  <a:lnTo>
                    <a:pt x="16" y="192"/>
                  </a:lnTo>
                  <a:lnTo>
                    <a:pt x="17" y="194"/>
                  </a:lnTo>
                  <a:lnTo>
                    <a:pt x="17" y="200"/>
                  </a:lnTo>
                  <a:lnTo>
                    <a:pt x="19" y="205"/>
                  </a:lnTo>
                  <a:lnTo>
                    <a:pt x="21" y="213"/>
                  </a:lnTo>
                  <a:lnTo>
                    <a:pt x="21" y="219"/>
                  </a:lnTo>
                  <a:lnTo>
                    <a:pt x="21" y="226"/>
                  </a:lnTo>
                  <a:lnTo>
                    <a:pt x="21" y="230"/>
                  </a:lnTo>
                  <a:lnTo>
                    <a:pt x="23" y="236"/>
                  </a:lnTo>
                  <a:lnTo>
                    <a:pt x="23" y="239"/>
                  </a:lnTo>
                  <a:lnTo>
                    <a:pt x="25" y="241"/>
                  </a:lnTo>
                  <a:lnTo>
                    <a:pt x="25" y="243"/>
                  </a:lnTo>
                  <a:lnTo>
                    <a:pt x="25" y="239"/>
                  </a:lnTo>
                  <a:lnTo>
                    <a:pt x="25" y="238"/>
                  </a:lnTo>
                  <a:lnTo>
                    <a:pt x="25" y="232"/>
                  </a:lnTo>
                  <a:lnTo>
                    <a:pt x="25" y="228"/>
                  </a:lnTo>
                  <a:lnTo>
                    <a:pt x="25" y="222"/>
                  </a:lnTo>
                  <a:lnTo>
                    <a:pt x="25" y="217"/>
                  </a:lnTo>
                  <a:lnTo>
                    <a:pt x="25" y="211"/>
                  </a:lnTo>
                  <a:lnTo>
                    <a:pt x="25" y="205"/>
                  </a:lnTo>
                  <a:lnTo>
                    <a:pt x="23" y="200"/>
                  </a:lnTo>
                  <a:lnTo>
                    <a:pt x="23" y="192"/>
                  </a:lnTo>
                  <a:lnTo>
                    <a:pt x="23" y="184"/>
                  </a:lnTo>
                  <a:lnTo>
                    <a:pt x="23" y="179"/>
                  </a:lnTo>
                  <a:lnTo>
                    <a:pt x="23" y="171"/>
                  </a:lnTo>
                  <a:lnTo>
                    <a:pt x="23" y="163"/>
                  </a:lnTo>
                  <a:lnTo>
                    <a:pt x="23" y="156"/>
                  </a:lnTo>
                  <a:lnTo>
                    <a:pt x="23" y="148"/>
                  </a:lnTo>
                  <a:lnTo>
                    <a:pt x="21" y="141"/>
                  </a:lnTo>
                  <a:lnTo>
                    <a:pt x="21" y="135"/>
                  </a:lnTo>
                  <a:lnTo>
                    <a:pt x="21" y="125"/>
                  </a:lnTo>
                  <a:lnTo>
                    <a:pt x="21" y="122"/>
                  </a:lnTo>
                  <a:lnTo>
                    <a:pt x="21" y="114"/>
                  </a:lnTo>
                  <a:lnTo>
                    <a:pt x="21" y="106"/>
                  </a:lnTo>
                  <a:lnTo>
                    <a:pt x="21" y="101"/>
                  </a:lnTo>
                  <a:lnTo>
                    <a:pt x="21" y="97"/>
                  </a:lnTo>
                  <a:lnTo>
                    <a:pt x="21" y="91"/>
                  </a:lnTo>
                  <a:lnTo>
                    <a:pt x="21" y="87"/>
                  </a:lnTo>
                  <a:lnTo>
                    <a:pt x="21" y="82"/>
                  </a:lnTo>
                  <a:lnTo>
                    <a:pt x="21" y="80"/>
                  </a:lnTo>
                  <a:lnTo>
                    <a:pt x="21" y="76"/>
                  </a:lnTo>
                  <a:lnTo>
                    <a:pt x="21" y="74"/>
                  </a:lnTo>
                  <a:lnTo>
                    <a:pt x="57" y="47"/>
                  </a:lnTo>
                  <a:lnTo>
                    <a:pt x="126" y="0"/>
                  </a:lnTo>
                  <a:lnTo>
                    <a:pt x="97" y="13"/>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5" name="Freeform 43"/>
            <p:cNvSpPr>
              <a:spLocks/>
            </p:cNvSpPr>
            <p:nvPr/>
          </p:nvSpPr>
          <p:spPr bwMode="auto">
            <a:xfrm>
              <a:off x="3055" y="2020"/>
              <a:ext cx="57" cy="72"/>
            </a:xfrm>
            <a:custGeom>
              <a:avLst/>
              <a:gdLst>
                <a:gd name="T0" fmla="*/ 4 w 114"/>
                <a:gd name="T1" fmla="*/ 0 h 145"/>
                <a:gd name="T2" fmla="*/ 4 w 114"/>
                <a:gd name="T3" fmla="*/ 1 h 145"/>
                <a:gd name="T4" fmla="*/ 4 w 114"/>
                <a:gd name="T5" fmla="*/ 1 h 145"/>
                <a:gd name="T6" fmla="*/ 4 w 114"/>
                <a:gd name="T7" fmla="*/ 1 h 145"/>
                <a:gd name="T8" fmla="*/ 4 w 114"/>
                <a:gd name="T9" fmla="*/ 2 h 145"/>
                <a:gd name="T10" fmla="*/ 4 w 114"/>
                <a:gd name="T11" fmla="*/ 2 h 145"/>
                <a:gd name="T12" fmla="*/ 4 w 114"/>
                <a:gd name="T13" fmla="*/ 2 h 145"/>
                <a:gd name="T14" fmla="*/ 3 w 114"/>
                <a:gd name="T15" fmla="*/ 2 h 145"/>
                <a:gd name="T16" fmla="*/ 3 w 114"/>
                <a:gd name="T17" fmla="*/ 3 h 145"/>
                <a:gd name="T18" fmla="*/ 3 w 114"/>
                <a:gd name="T19" fmla="*/ 3 h 145"/>
                <a:gd name="T20" fmla="*/ 2 w 114"/>
                <a:gd name="T21" fmla="*/ 3 h 145"/>
                <a:gd name="T22" fmla="*/ 2 w 114"/>
                <a:gd name="T23" fmla="*/ 3 h 145"/>
                <a:gd name="T24" fmla="*/ 2 w 114"/>
                <a:gd name="T25" fmla="*/ 3 h 145"/>
                <a:gd name="T26" fmla="*/ 1 w 114"/>
                <a:gd name="T27" fmla="*/ 4 h 145"/>
                <a:gd name="T28" fmla="*/ 1 w 114"/>
                <a:gd name="T29" fmla="*/ 4 h 145"/>
                <a:gd name="T30" fmla="*/ 1 w 114"/>
                <a:gd name="T31" fmla="*/ 4 h 145"/>
                <a:gd name="T32" fmla="*/ 0 w 114"/>
                <a:gd name="T33" fmla="*/ 4 h 145"/>
                <a:gd name="T34" fmla="*/ 1 w 114"/>
                <a:gd name="T35" fmla="*/ 4 h 145"/>
                <a:gd name="T36" fmla="*/ 1 w 114"/>
                <a:gd name="T37" fmla="*/ 4 h 145"/>
                <a:gd name="T38" fmla="*/ 1 w 114"/>
                <a:gd name="T39" fmla="*/ 3 h 145"/>
                <a:gd name="T40" fmla="*/ 2 w 114"/>
                <a:gd name="T41" fmla="*/ 3 h 145"/>
                <a:gd name="T42" fmla="*/ 2 w 114"/>
                <a:gd name="T43" fmla="*/ 3 h 145"/>
                <a:gd name="T44" fmla="*/ 2 w 114"/>
                <a:gd name="T45" fmla="*/ 3 h 145"/>
                <a:gd name="T46" fmla="*/ 3 w 114"/>
                <a:gd name="T47" fmla="*/ 3 h 145"/>
                <a:gd name="T48" fmla="*/ 3 w 114"/>
                <a:gd name="T49" fmla="*/ 2 h 145"/>
                <a:gd name="T50" fmla="*/ 3 w 114"/>
                <a:gd name="T51" fmla="*/ 2 h 145"/>
                <a:gd name="T52" fmla="*/ 4 w 114"/>
                <a:gd name="T53" fmla="*/ 2 h 145"/>
                <a:gd name="T54" fmla="*/ 4 w 114"/>
                <a:gd name="T55" fmla="*/ 2 h 145"/>
                <a:gd name="T56" fmla="*/ 4 w 114"/>
                <a:gd name="T57" fmla="*/ 1 h 145"/>
                <a:gd name="T58" fmla="*/ 4 w 114"/>
                <a:gd name="T59" fmla="*/ 1 h 145"/>
                <a:gd name="T60" fmla="*/ 4 w 114"/>
                <a:gd name="T61" fmla="*/ 1 h 145"/>
                <a:gd name="T62" fmla="*/ 4 w 114"/>
                <a:gd name="T63" fmla="*/ 0 h 145"/>
                <a:gd name="T64" fmla="*/ 4 w 114"/>
                <a:gd name="T65" fmla="*/ 0 h 145"/>
                <a:gd name="T66" fmla="*/ 4 w 114"/>
                <a:gd name="T67" fmla="*/ 0 h 145"/>
                <a:gd name="T68" fmla="*/ 4 w 114"/>
                <a:gd name="T69" fmla="*/ 0 h 145"/>
                <a:gd name="T70" fmla="*/ 4 w 114"/>
                <a:gd name="T71" fmla="*/ 0 h 145"/>
                <a:gd name="T72" fmla="*/ 4 w 114"/>
                <a:gd name="T73" fmla="*/ 0 h 145"/>
                <a:gd name="T74" fmla="*/ 4 w 114"/>
                <a:gd name="T75" fmla="*/ 0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145">
                  <a:moveTo>
                    <a:pt x="110" y="27"/>
                  </a:moveTo>
                  <a:lnTo>
                    <a:pt x="112" y="31"/>
                  </a:lnTo>
                  <a:lnTo>
                    <a:pt x="112" y="39"/>
                  </a:lnTo>
                  <a:lnTo>
                    <a:pt x="112" y="40"/>
                  </a:lnTo>
                  <a:lnTo>
                    <a:pt x="112" y="46"/>
                  </a:lnTo>
                  <a:lnTo>
                    <a:pt x="112" y="50"/>
                  </a:lnTo>
                  <a:lnTo>
                    <a:pt x="114" y="54"/>
                  </a:lnTo>
                  <a:lnTo>
                    <a:pt x="114" y="63"/>
                  </a:lnTo>
                  <a:lnTo>
                    <a:pt x="114" y="71"/>
                  </a:lnTo>
                  <a:lnTo>
                    <a:pt x="114" y="75"/>
                  </a:lnTo>
                  <a:lnTo>
                    <a:pt x="114" y="77"/>
                  </a:lnTo>
                  <a:lnTo>
                    <a:pt x="112" y="77"/>
                  </a:lnTo>
                  <a:lnTo>
                    <a:pt x="110" y="80"/>
                  </a:lnTo>
                  <a:lnTo>
                    <a:pt x="102" y="84"/>
                  </a:lnTo>
                  <a:lnTo>
                    <a:pt x="95" y="90"/>
                  </a:lnTo>
                  <a:lnTo>
                    <a:pt x="89" y="92"/>
                  </a:lnTo>
                  <a:lnTo>
                    <a:pt x="85" y="94"/>
                  </a:lnTo>
                  <a:lnTo>
                    <a:pt x="79" y="97"/>
                  </a:lnTo>
                  <a:lnTo>
                    <a:pt x="76" y="101"/>
                  </a:lnTo>
                  <a:lnTo>
                    <a:pt x="70" y="105"/>
                  </a:lnTo>
                  <a:lnTo>
                    <a:pt x="64" y="107"/>
                  </a:lnTo>
                  <a:lnTo>
                    <a:pt x="57" y="111"/>
                  </a:lnTo>
                  <a:lnTo>
                    <a:pt x="55" y="115"/>
                  </a:lnTo>
                  <a:lnTo>
                    <a:pt x="47" y="118"/>
                  </a:lnTo>
                  <a:lnTo>
                    <a:pt x="43" y="120"/>
                  </a:lnTo>
                  <a:lnTo>
                    <a:pt x="36" y="122"/>
                  </a:lnTo>
                  <a:lnTo>
                    <a:pt x="32" y="128"/>
                  </a:lnTo>
                  <a:lnTo>
                    <a:pt x="26" y="130"/>
                  </a:lnTo>
                  <a:lnTo>
                    <a:pt x="21" y="134"/>
                  </a:lnTo>
                  <a:lnTo>
                    <a:pt x="17" y="135"/>
                  </a:lnTo>
                  <a:lnTo>
                    <a:pt x="13" y="137"/>
                  </a:lnTo>
                  <a:lnTo>
                    <a:pt x="7" y="143"/>
                  </a:lnTo>
                  <a:lnTo>
                    <a:pt x="2" y="145"/>
                  </a:lnTo>
                  <a:lnTo>
                    <a:pt x="0" y="145"/>
                  </a:lnTo>
                  <a:lnTo>
                    <a:pt x="2" y="145"/>
                  </a:lnTo>
                  <a:lnTo>
                    <a:pt x="2" y="143"/>
                  </a:lnTo>
                  <a:lnTo>
                    <a:pt x="7" y="141"/>
                  </a:lnTo>
                  <a:lnTo>
                    <a:pt x="13" y="135"/>
                  </a:lnTo>
                  <a:lnTo>
                    <a:pt x="21" y="132"/>
                  </a:lnTo>
                  <a:lnTo>
                    <a:pt x="28" y="124"/>
                  </a:lnTo>
                  <a:lnTo>
                    <a:pt x="36" y="118"/>
                  </a:lnTo>
                  <a:lnTo>
                    <a:pt x="41" y="115"/>
                  </a:lnTo>
                  <a:lnTo>
                    <a:pt x="45" y="113"/>
                  </a:lnTo>
                  <a:lnTo>
                    <a:pt x="51" y="109"/>
                  </a:lnTo>
                  <a:lnTo>
                    <a:pt x="55" y="107"/>
                  </a:lnTo>
                  <a:lnTo>
                    <a:pt x="57" y="101"/>
                  </a:lnTo>
                  <a:lnTo>
                    <a:pt x="64" y="99"/>
                  </a:lnTo>
                  <a:lnTo>
                    <a:pt x="66" y="96"/>
                  </a:lnTo>
                  <a:lnTo>
                    <a:pt x="72" y="92"/>
                  </a:lnTo>
                  <a:lnTo>
                    <a:pt x="79" y="86"/>
                  </a:lnTo>
                  <a:lnTo>
                    <a:pt x="87" y="82"/>
                  </a:lnTo>
                  <a:lnTo>
                    <a:pt x="93" y="77"/>
                  </a:lnTo>
                  <a:lnTo>
                    <a:pt x="98" y="73"/>
                  </a:lnTo>
                  <a:lnTo>
                    <a:pt x="100" y="69"/>
                  </a:lnTo>
                  <a:lnTo>
                    <a:pt x="102" y="67"/>
                  </a:lnTo>
                  <a:lnTo>
                    <a:pt x="102" y="65"/>
                  </a:lnTo>
                  <a:lnTo>
                    <a:pt x="102" y="63"/>
                  </a:lnTo>
                  <a:lnTo>
                    <a:pt x="102" y="58"/>
                  </a:lnTo>
                  <a:lnTo>
                    <a:pt x="102" y="54"/>
                  </a:lnTo>
                  <a:lnTo>
                    <a:pt x="102" y="48"/>
                  </a:lnTo>
                  <a:lnTo>
                    <a:pt x="102" y="42"/>
                  </a:lnTo>
                  <a:lnTo>
                    <a:pt x="102" y="35"/>
                  </a:lnTo>
                  <a:lnTo>
                    <a:pt x="102" y="29"/>
                  </a:lnTo>
                  <a:lnTo>
                    <a:pt x="102" y="23"/>
                  </a:lnTo>
                  <a:lnTo>
                    <a:pt x="102" y="18"/>
                  </a:lnTo>
                  <a:lnTo>
                    <a:pt x="102" y="12"/>
                  </a:lnTo>
                  <a:lnTo>
                    <a:pt x="102" y="6"/>
                  </a:lnTo>
                  <a:lnTo>
                    <a:pt x="104" y="0"/>
                  </a:lnTo>
                  <a:lnTo>
                    <a:pt x="106" y="0"/>
                  </a:lnTo>
                  <a:lnTo>
                    <a:pt x="106" y="2"/>
                  </a:lnTo>
                  <a:lnTo>
                    <a:pt x="108" y="6"/>
                  </a:lnTo>
                  <a:lnTo>
                    <a:pt x="108" y="10"/>
                  </a:lnTo>
                  <a:lnTo>
                    <a:pt x="110" y="16"/>
                  </a:lnTo>
                  <a:lnTo>
                    <a:pt x="110" y="21"/>
                  </a:lnTo>
                  <a:lnTo>
                    <a:pt x="110" y="27"/>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6" name="Freeform 44"/>
            <p:cNvSpPr>
              <a:spLocks/>
            </p:cNvSpPr>
            <p:nvPr/>
          </p:nvSpPr>
          <p:spPr bwMode="auto">
            <a:xfrm>
              <a:off x="2680" y="2070"/>
              <a:ext cx="56" cy="51"/>
            </a:xfrm>
            <a:custGeom>
              <a:avLst/>
              <a:gdLst>
                <a:gd name="T0" fmla="*/ 2 w 110"/>
                <a:gd name="T1" fmla="*/ 0 h 103"/>
                <a:gd name="T2" fmla="*/ 2 w 110"/>
                <a:gd name="T3" fmla="*/ 0 h 103"/>
                <a:gd name="T4" fmla="*/ 2 w 110"/>
                <a:gd name="T5" fmla="*/ 0 h 103"/>
                <a:gd name="T6" fmla="*/ 2 w 110"/>
                <a:gd name="T7" fmla="*/ 0 h 103"/>
                <a:gd name="T8" fmla="*/ 3 w 110"/>
                <a:gd name="T9" fmla="*/ 0 h 103"/>
                <a:gd name="T10" fmla="*/ 3 w 110"/>
                <a:gd name="T11" fmla="*/ 0 h 103"/>
                <a:gd name="T12" fmla="*/ 3 w 110"/>
                <a:gd name="T13" fmla="*/ 0 h 103"/>
                <a:gd name="T14" fmla="*/ 3 w 110"/>
                <a:gd name="T15" fmla="*/ 0 h 103"/>
                <a:gd name="T16" fmla="*/ 3 w 110"/>
                <a:gd name="T17" fmla="*/ 0 h 103"/>
                <a:gd name="T18" fmla="*/ 3 w 110"/>
                <a:gd name="T19" fmla="*/ 0 h 103"/>
                <a:gd name="T20" fmla="*/ 4 w 110"/>
                <a:gd name="T21" fmla="*/ 0 h 103"/>
                <a:gd name="T22" fmla="*/ 4 w 110"/>
                <a:gd name="T23" fmla="*/ 0 h 103"/>
                <a:gd name="T24" fmla="*/ 4 w 110"/>
                <a:gd name="T25" fmla="*/ 0 h 103"/>
                <a:gd name="T26" fmla="*/ 4 w 110"/>
                <a:gd name="T27" fmla="*/ 0 h 103"/>
                <a:gd name="T28" fmla="*/ 4 w 110"/>
                <a:gd name="T29" fmla="*/ 0 h 103"/>
                <a:gd name="T30" fmla="*/ 4 w 110"/>
                <a:gd name="T31" fmla="*/ 3 h 103"/>
                <a:gd name="T32" fmla="*/ 3 w 110"/>
                <a:gd name="T33" fmla="*/ 0 h 103"/>
                <a:gd name="T34" fmla="*/ 3 w 110"/>
                <a:gd name="T35" fmla="*/ 0 h 103"/>
                <a:gd name="T36" fmla="*/ 3 w 110"/>
                <a:gd name="T37" fmla="*/ 0 h 103"/>
                <a:gd name="T38" fmla="*/ 3 w 110"/>
                <a:gd name="T39" fmla="*/ 0 h 103"/>
                <a:gd name="T40" fmla="*/ 3 w 110"/>
                <a:gd name="T41" fmla="*/ 0 h 103"/>
                <a:gd name="T42" fmla="*/ 3 w 110"/>
                <a:gd name="T43" fmla="*/ 0 h 103"/>
                <a:gd name="T44" fmla="*/ 3 w 110"/>
                <a:gd name="T45" fmla="*/ 0 h 103"/>
                <a:gd name="T46" fmla="*/ 3 w 110"/>
                <a:gd name="T47" fmla="*/ 0 h 103"/>
                <a:gd name="T48" fmla="*/ 2 w 110"/>
                <a:gd name="T49" fmla="*/ 0 h 103"/>
                <a:gd name="T50" fmla="*/ 2 w 110"/>
                <a:gd name="T51" fmla="*/ 0 h 103"/>
                <a:gd name="T52" fmla="*/ 2 w 110"/>
                <a:gd name="T53" fmla="*/ 0 h 103"/>
                <a:gd name="T54" fmla="*/ 2 w 110"/>
                <a:gd name="T55" fmla="*/ 0 h 103"/>
                <a:gd name="T56" fmla="*/ 2 w 110"/>
                <a:gd name="T57" fmla="*/ 0 h 103"/>
                <a:gd name="T58" fmla="*/ 2 w 110"/>
                <a:gd name="T59" fmla="*/ 0 h 103"/>
                <a:gd name="T60" fmla="*/ 1 w 110"/>
                <a:gd name="T61" fmla="*/ 0 h 103"/>
                <a:gd name="T62" fmla="*/ 1 w 110"/>
                <a:gd name="T63" fmla="*/ 0 h 103"/>
                <a:gd name="T64" fmla="*/ 1 w 110"/>
                <a:gd name="T65" fmla="*/ 0 h 103"/>
                <a:gd name="T66" fmla="*/ 1 w 110"/>
                <a:gd name="T67" fmla="*/ 0 h 103"/>
                <a:gd name="T68" fmla="*/ 1 w 110"/>
                <a:gd name="T69" fmla="*/ 0 h 103"/>
                <a:gd name="T70" fmla="*/ 1 w 110"/>
                <a:gd name="T71" fmla="*/ 0 h 103"/>
                <a:gd name="T72" fmla="*/ 0 w 110"/>
                <a:gd name="T73" fmla="*/ 0 h 103"/>
                <a:gd name="T74" fmla="*/ 0 w 110"/>
                <a:gd name="T75" fmla="*/ 0 h 103"/>
                <a:gd name="T76" fmla="*/ 0 w 110"/>
                <a:gd name="T77" fmla="*/ 0 h 103"/>
                <a:gd name="T78" fmla="*/ 1 w 110"/>
                <a:gd name="T79" fmla="*/ 0 h 103"/>
                <a:gd name="T80" fmla="*/ 1 w 110"/>
                <a:gd name="T81" fmla="*/ 0 h 103"/>
                <a:gd name="T82" fmla="*/ 1 w 110"/>
                <a:gd name="T83" fmla="*/ 0 h 103"/>
                <a:gd name="T84" fmla="*/ 1 w 110"/>
                <a:gd name="T85" fmla="*/ 0 h 103"/>
                <a:gd name="T86" fmla="*/ 1 w 110"/>
                <a:gd name="T87" fmla="*/ 0 h 103"/>
                <a:gd name="T88" fmla="*/ 2 w 110"/>
                <a:gd name="T89" fmla="*/ 0 h 103"/>
                <a:gd name="T90" fmla="*/ 2 w 110"/>
                <a:gd name="T91" fmla="*/ 0 h 103"/>
                <a:gd name="T92" fmla="*/ 2 w 110"/>
                <a:gd name="T93" fmla="*/ 0 h 103"/>
                <a:gd name="T94" fmla="*/ 2 w 11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0" h="103">
                  <a:moveTo>
                    <a:pt x="44" y="6"/>
                  </a:moveTo>
                  <a:lnTo>
                    <a:pt x="49" y="6"/>
                  </a:lnTo>
                  <a:lnTo>
                    <a:pt x="55" y="6"/>
                  </a:lnTo>
                  <a:lnTo>
                    <a:pt x="61" y="6"/>
                  </a:lnTo>
                  <a:lnTo>
                    <a:pt x="66" y="8"/>
                  </a:lnTo>
                  <a:lnTo>
                    <a:pt x="72" y="8"/>
                  </a:lnTo>
                  <a:lnTo>
                    <a:pt x="76" y="8"/>
                  </a:lnTo>
                  <a:lnTo>
                    <a:pt x="84" y="8"/>
                  </a:lnTo>
                  <a:lnTo>
                    <a:pt x="89" y="10"/>
                  </a:lnTo>
                  <a:lnTo>
                    <a:pt x="93" y="10"/>
                  </a:lnTo>
                  <a:lnTo>
                    <a:pt x="97" y="10"/>
                  </a:lnTo>
                  <a:lnTo>
                    <a:pt x="101" y="10"/>
                  </a:lnTo>
                  <a:lnTo>
                    <a:pt x="104" y="12"/>
                  </a:lnTo>
                  <a:lnTo>
                    <a:pt x="108" y="12"/>
                  </a:lnTo>
                  <a:lnTo>
                    <a:pt x="110" y="14"/>
                  </a:lnTo>
                  <a:lnTo>
                    <a:pt x="106" y="103"/>
                  </a:lnTo>
                  <a:lnTo>
                    <a:pt x="95" y="21"/>
                  </a:lnTo>
                  <a:lnTo>
                    <a:pt x="91" y="19"/>
                  </a:lnTo>
                  <a:lnTo>
                    <a:pt x="89" y="19"/>
                  </a:lnTo>
                  <a:lnTo>
                    <a:pt x="84" y="17"/>
                  </a:lnTo>
                  <a:lnTo>
                    <a:pt x="76" y="17"/>
                  </a:lnTo>
                  <a:lnTo>
                    <a:pt x="72" y="16"/>
                  </a:lnTo>
                  <a:lnTo>
                    <a:pt x="70" y="16"/>
                  </a:lnTo>
                  <a:lnTo>
                    <a:pt x="65" y="14"/>
                  </a:lnTo>
                  <a:lnTo>
                    <a:pt x="61" y="14"/>
                  </a:lnTo>
                  <a:lnTo>
                    <a:pt x="55" y="12"/>
                  </a:lnTo>
                  <a:lnTo>
                    <a:pt x="51" y="10"/>
                  </a:lnTo>
                  <a:lnTo>
                    <a:pt x="47" y="10"/>
                  </a:lnTo>
                  <a:lnTo>
                    <a:pt x="44" y="10"/>
                  </a:lnTo>
                  <a:lnTo>
                    <a:pt x="38" y="8"/>
                  </a:lnTo>
                  <a:lnTo>
                    <a:pt x="32" y="8"/>
                  </a:lnTo>
                  <a:lnTo>
                    <a:pt x="28" y="6"/>
                  </a:lnTo>
                  <a:lnTo>
                    <a:pt x="25" y="6"/>
                  </a:lnTo>
                  <a:lnTo>
                    <a:pt x="15" y="2"/>
                  </a:lnTo>
                  <a:lnTo>
                    <a:pt x="9" y="2"/>
                  </a:lnTo>
                  <a:lnTo>
                    <a:pt x="4" y="0"/>
                  </a:lnTo>
                  <a:lnTo>
                    <a:pt x="0" y="0"/>
                  </a:lnTo>
                  <a:lnTo>
                    <a:pt x="4" y="0"/>
                  </a:lnTo>
                  <a:lnTo>
                    <a:pt x="9" y="2"/>
                  </a:lnTo>
                  <a:lnTo>
                    <a:pt x="15" y="2"/>
                  </a:lnTo>
                  <a:lnTo>
                    <a:pt x="25" y="2"/>
                  </a:lnTo>
                  <a:lnTo>
                    <a:pt x="30" y="2"/>
                  </a:lnTo>
                  <a:lnTo>
                    <a:pt x="38" y="4"/>
                  </a:lnTo>
                  <a:lnTo>
                    <a:pt x="42" y="4"/>
                  </a:lnTo>
                  <a:lnTo>
                    <a:pt x="44" y="6"/>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7" name="Freeform 45"/>
            <p:cNvSpPr>
              <a:spLocks/>
            </p:cNvSpPr>
            <p:nvPr/>
          </p:nvSpPr>
          <p:spPr bwMode="auto">
            <a:xfrm>
              <a:off x="2712" y="2219"/>
              <a:ext cx="34" cy="71"/>
            </a:xfrm>
            <a:custGeom>
              <a:avLst/>
              <a:gdLst>
                <a:gd name="T0" fmla="*/ 3 w 68"/>
                <a:gd name="T1" fmla="*/ 1 h 143"/>
                <a:gd name="T2" fmla="*/ 3 w 68"/>
                <a:gd name="T3" fmla="*/ 2 h 143"/>
                <a:gd name="T4" fmla="*/ 3 w 68"/>
                <a:gd name="T5" fmla="*/ 2 h 143"/>
                <a:gd name="T6" fmla="*/ 3 w 68"/>
                <a:gd name="T7" fmla="*/ 3 h 143"/>
                <a:gd name="T8" fmla="*/ 3 w 68"/>
                <a:gd name="T9" fmla="*/ 3 h 143"/>
                <a:gd name="T10" fmla="*/ 3 w 68"/>
                <a:gd name="T11" fmla="*/ 3 h 143"/>
                <a:gd name="T12" fmla="*/ 3 w 68"/>
                <a:gd name="T13" fmla="*/ 4 h 143"/>
                <a:gd name="T14" fmla="*/ 3 w 68"/>
                <a:gd name="T15" fmla="*/ 4 h 143"/>
                <a:gd name="T16" fmla="*/ 3 w 68"/>
                <a:gd name="T17" fmla="*/ 4 h 143"/>
                <a:gd name="T18" fmla="*/ 2 w 68"/>
                <a:gd name="T19" fmla="*/ 4 h 143"/>
                <a:gd name="T20" fmla="*/ 2 w 68"/>
                <a:gd name="T21" fmla="*/ 4 h 143"/>
                <a:gd name="T22" fmla="*/ 2 w 68"/>
                <a:gd name="T23" fmla="*/ 4 h 143"/>
                <a:gd name="T24" fmla="*/ 1 w 68"/>
                <a:gd name="T25" fmla="*/ 4 h 143"/>
                <a:gd name="T26" fmla="*/ 1 w 68"/>
                <a:gd name="T27" fmla="*/ 4 h 143"/>
                <a:gd name="T28" fmla="*/ 1 w 68"/>
                <a:gd name="T29" fmla="*/ 4 h 143"/>
                <a:gd name="T30" fmla="*/ 0 w 68"/>
                <a:gd name="T31" fmla="*/ 4 h 143"/>
                <a:gd name="T32" fmla="*/ 1 w 68"/>
                <a:gd name="T33" fmla="*/ 4 h 143"/>
                <a:gd name="T34" fmla="*/ 1 w 68"/>
                <a:gd name="T35" fmla="*/ 4 h 143"/>
                <a:gd name="T36" fmla="*/ 1 w 68"/>
                <a:gd name="T37" fmla="*/ 4 h 143"/>
                <a:gd name="T38" fmla="*/ 2 w 68"/>
                <a:gd name="T39" fmla="*/ 4 h 143"/>
                <a:gd name="T40" fmla="*/ 2 w 68"/>
                <a:gd name="T41" fmla="*/ 3 h 143"/>
                <a:gd name="T42" fmla="*/ 2 w 68"/>
                <a:gd name="T43" fmla="*/ 3 h 143"/>
                <a:gd name="T44" fmla="*/ 2 w 68"/>
                <a:gd name="T45" fmla="*/ 3 h 143"/>
                <a:gd name="T46" fmla="*/ 2 w 68"/>
                <a:gd name="T47" fmla="*/ 3 h 143"/>
                <a:gd name="T48" fmla="*/ 2 w 68"/>
                <a:gd name="T49" fmla="*/ 3 h 143"/>
                <a:gd name="T50" fmla="*/ 2 w 68"/>
                <a:gd name="T51" fmla="*/ 3 h 143"/>
                <a:gd name="T52" fmla="*/ 2 w 68"/>
                <a:gd name="T53" fmla="*/ 2 h 143"/>
                <a:gd name="T54" fmla="*/ 2 w 68"/>
                <a:gd name="T55" fmla="*/ 2 h 143"/>
                <a:gd name="T56" fmla="*/ 2 w 68"/>
                <a:gd name="T57" fmla="*/ 2 h 143"/>
                <a:gd name="T58" fmla="*/ 2 w 68"/>
                <a:gd name="T59" fmla="*/ 1 h 143"/>
                <a:gd name="T60" fmla="*/ 2 w 68"/>
                <a:gd name="T61" fmla="*/ 1 h 143"/>
                <a:gd name="T62" fmla="*/ 2 w 68"/>
                <a:gd name="T63" fmla="*/ 0 h 143"/>
                <a:gd name="T64" fmla="*/ 2 w 68"/>
                <a:gd name="T65" fmla="*/ 0 h 143"/>
                <a:gd name="T66" fmla="*/ 2 w 68"/>
                <a:gd name="T67" fmla="*/ 0 h 143"/>
                <a:gd name="T68" fmla="*/ 2 w 68"/>
                <a:gd name="T69" fmla="*/ 0 h 143"/>
                <a:gd name="T70" fmla="*/ 2 w 68"/>
                <a:gd name="T71" fmla="*/ 0 h 143"/>
                <a:gd name="T72" fmla="*/ 2 w 68"/>
                <a:gd name="T73" fmla="*/ 0 h 143"/>
                <a:gd name="T74" fmla="*/ 2 w 68"/>
                <a:gd name="T75" fmla="*/ 0 h 143"/>
                <a:gd name="T76" fmla="*/ 2 w 68"/>
                <a:gd name="T77" fmla="*/ 0 h 143"/>
                <a:gd name="T78" fmla="*/ 2 w 68"/>
                <a:gd name="T79" fmla="*/ 1 h 143"/>
                <a:gd name="T80" fmla="*/ 2 w 68"/>
                <a:gd name="T81" fmla="*/ 1 h 143"/>
                <a:gd name="T82" fmla="*/ 3 w 68"/>
                <a:gd name="T83" fmla="*/ 1 h 143"/>
                <a:gd name="T84" fmla="*/ 3 w 68"/>
                <a:gd name="T85" fmla="*/ 1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 h="143">
                  <a:moveTo>
                    <a:pt x="66" y="59"/>
                  </a:moveTo>
                  <a:lnTo>
                    <a:pt x="66" y="63"/>
                  </a:lnTo>
                  <a:lnTo>
                    <a:pt x="66" y="68"/>
                  </a:lnTo>
                  <a:lnTo>
                    <a:pt x="66" y="72"/>
                  </a:lnTo>
                  <a:lnTo>
                    <a:pt x="66" y="80"/>
                  </a:lnTo>
                  <a:lnTo>
                    <a:pt x="66" y="85"/>
                  </a:lnTo>
                  <a:lnTo>
                    <a:pt x="66" y="93"/>
                  </a:lnTo>
                  <a:lnTo>
                    <a:pt x="66" y="101"/>
                  </a:lnTo>
                  <a:lnTo>
                    <a:pt x="66" y="108"/>
                  </a:lnTo>
                  <a:lnTo>
                    <a:pt x="66" y="114"/>
                  </a:lnTo>
                  <a:lnTo>
                    <a:pt x="66" y="120"/>
                  </a:lnTo>
                  <a:lnTo>
                    <a:pt x="66" y="125"/>
                  </a:lnTo>
                  <a:lnTo>
                    <a:pt x="68" y="131"/>
                  </a:lnTo>
                  <a:lnTo>
                    <a:pt x="68" y="135"/>
                  </a:lnTo>
                  <a:lnTo>
                    <a:pt x="68" y="139"/>
                  </a:lnTo>
                  <a:lnTo>
                    <a:pt x="68" y="141"/>
                  </a:lnTo>
                  <a:lnTo>
                    <a:pt x="68" y="143"/>
                  </a:lnTo>
                  <a:lnTo>
                    <a:pt x="66" y="141"/>
                  </a:lnTo>
                  <a:lnTo>
                    <a:pt x="60" y="141"/>
                  </a:lnTo>
                  <a:lnTo>
                    <a:pt x="57" y="141"/>
                  </a:lnTo>
                  <a:lnTo>
                    <a:pt x="51" y="141"/>
                  </a:lnTo>
                  <a:lnTo>
                    <a:pt x="43" y="141"/>
                  </a:lnTo>
                  <a:lnTo>
                    <a:pt x="38" y="139"/>
                  </a:lnTo>
                  <a:lnTo>
                    <a:pt x="32" y="139"/>
                  </a:lnTo>
                  <a:lnTo>
                    <a:pt x="24" y="139"/>
                  </a:lnTo>
                  <a:lnTo>
                    <a:pt x="19" y="139"/>
                  </a:lnTo>
                  <a:lnTo>
                    <a:pt x="11" y="137"/>
                  </a:lnTo>
                  <a:lnTo>
                    <a:pt x="7" y="137"/>
                  </a:lnTo>
                  <a:lnTo>
                    <a:pt x="3" y="137"/>
                  </a:lnTo>
                  <a:lnTo>
                    <a:pt x="2" y="137"/>
                  </a:lnTo>
                  <a:lnTo>
                    <a:pt x="0" y="137"/>
                  </a:lnTo>
                  <a:lnTo>
                    <a:pt x="3" y="135"/>
                  </a:lnTo>
                  <a:lnTo>
                    <a:pt x="11" y="135"/>
                  </a:lnTo>
                  <a:lnTo>
                    <a:pt x="13" y="133"/>
                  </a:lnTo>
                  <a:lnTo>
                    <a:pt x="19" y="133"/>
                  </a:lnTo>
                  <a:lnTo>
                    <a:pt x="24" y="131"/>
                  </a:lnTo>
                  <a:lnTo>
                    <a:pt x="30" y="131"/>
                  </a:lnTo>
                  <a:lnTo>
                    <a:pt x="34" y="129"/>
                  </a:lnTo>
                  <a:lnTo>
                    <a:pt x="40" y="129"/>
                  </a:lnTo>
                  <a:lnTo>
                    <a:pt x="43" y="127"/>
                  </a:lnTo>
                  <a:lnTo>
                    <a:pt x="47" y="127"/>
                  </a:lnTo>
                  <a:lnTo>
                    <a:pt x="53" y="127"/>
                  </a:lnTo>
                  <a:lnTo>
                    <a:pt x="57" y="127"/>
                  </a:lnTo>
                  <a:lnTo>
                    <a:pt x="57" y="125"/>
                  </a:lnTo>
                  <a:lnTo>
                    <a:pt x="57" y="120"/>
                  </a:lnTo>
                  <a:lnTo>
                    <a:pt x="57" y="118"/>
                  </a:lnTo>
                  <a:lnTo>
                    <a:pt x="57" y="114"/>
                  </a:lnTo>
                  <a:lnTo>
                    <a:pt x="57" y="108"/>
                  </a:lnTo>
                  <a:lnTo>
                    <a:pt x="57" y="104"/>
                  </a:lnTo>
                  <a:lnTo>
                    <a:pt x="57" y="99"/>
                  </a:lnTo>
                  <a:lnTo>
                    <a:pt x="57" y="93"/>
                  </a:lnTo>
                  <a:lnTo>
                    <a:pt x="57" y="87"/>
                  </a:lnTo>
                  <a:lnTo>
                    <a:pt x="57" y="84"/>
                  </a:lnTo>
                  <a:lnTo>
                    <a:pt x="57" y="76"/>
                  </a:lnTo>
                  <a:lnTo>
                    <a:pt x="57" y="70"/>
                  </a:lnTo>
                  <a:lnTo>
                    <a:pt x="57" y="65"/>
                  </a:lnTo>
                  <a:lnTo>
                    <a:pt x="57" y="59"/>
                  </a:lnTo>
                  <a:lnTo>
                    <a:pt x="57" y="51"/>
                  </a:lnTo>
                  <a:lnTo>
                    <a:pt x="57" y="46"/>
                  </a:lnTo>
                  <a:lnTo>
                    <a:pt x="57" y="38"/>
                  </a:lnTo>
                  <a:lnTo>
                    <a:pt x="57" y="34"/>
                  </a:lnTo>
                  <a:lnTo>
                    <a:pt x="57" y="27"/>
                  </a:lnTo>
                  <a:lnTo>
                    <a:pt x="57" y="23"/>
                  </a:lnTo>
                  <a:lnTo>
                    <a:pt x="57" y="19"/>
                  </a:lnTo>
                  <a:lnTo>
                    <a:pt x="57" y="15"/>
                  </a:lnTo>
                  <a:lnTo>
                    <a:pt x="57" y="8"/>
                  </a:lnTo>
                  <a:lnTo>
                    <a:pt x="57" y="2"/>
                  </a:lnTo>
                  <a:lnTo>
                    <a:pt x="57" y="0"/>
                  </a:lnTo>
                  <a:lnTo>
                    <a:pt x="59" y="0"/>
                  </a:lnTo>
                  <a:lnTo>
                    <a:pt x="59" y="2"/>
                  </a:lnTo>
                  <a:lnTo>
                    <a:pt x="59" y="6"/>
                  </a:lnTo>
                  <a:lnTo>
                    <a:pt x="59" y="9"/>
                  </a:lnTo>
                  <a:lnTo>
                    <a:pt x="60" y="15"/>
                  </a:lnTo>
                  <a:lnTo>
                    <a:pt x="60" y="21"/>
                  </a:lnTo>
                  <a:lnTo>
                    <a:pt x="60" y="25"/>
                  </a:lnTo>
                  <a:lnTo>
                    <a:pt x="62" y="30"/>
                  </a:lnTo>
                  <a:lnTo>
                    <a:pt x="62" y="34"/>
                  </a:lnTo>
                  <a:lnTo>
                    <a:pt x="62" y="38"/>
                  </a:lnTo>
                  <a:lnTo>
                    <a:pt x="62" y="44"/>
                  </a:lnTo>
                  <a:lnTo>
                    <a:pt x="62" y="47"/>
                  </a:lnTo>
                  <a:lnTo>
                    <a:pt x="64" y="51"/>
                  </a:lnTo>
                  <a:lnTo>
                    <a:pt x="66" y="57"/>
                  </a:lnTo>
                  <a:lnTo>
                    <a:pt x="66" y="59"/>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8" name="Freeform 46"/>
            <p:cNvSpPr>
              <a:spLocks/>
            </p:cNvSpPr>
            <p:nvPr/>
          </p:nvSpPr>
          <p:spPr bwMode="auto">
            <a:xfrm>
              <a:off x="2454" y="2080"/>
              <a:ext cx="197" cy="189"/>
            </a:xfrm>
            <a:custGeom>
              <a:avLst/>
              <a:gdLst>
                <a:gd name="T0" fmla="*/ 1 w 393"/>
                <a:gd name="T1" fmla="*/ 1 h 379"/>
                <a:gd name="T2" fmla="*/ 1 w 393"/>
                <a:gd name="T3" fmla="*/ 1 h 379"/>
                <a:gd name="T4" fmla="*/ 2 w 393"/>
                <a:gd name="T5" fmla="*/ 1 h 379"/>
                <a:gd name="T6" fmla="*/ 2 w 393"/>
                <a:gd name="T7" fmla="*/ 1 h 379"/>
                <a:gd name="T8" fmla="*/ 3 w 393"/>
                <a:gd name="T9" fmla="*/ 0 h 379"/>
                <a:gd name="T10" fmla="*/ 4 w 393"/>
                <a:gd name="T11" fmla="*/ 0 h 379"/>
                <a:gd name="T12" fmla="*/ 4 w 393"/>
                <a:gd name="T13" fmla="*/ 0 h 379"/>
                <a:gd name="T14" fmla="*/ 5 w 393"/>
                <a:gd name="T15" fmla="*/ 0 h 379"/>
                <a:gd name="T16" fmla="*/ 5 w 393"/>
                <a:gd name="T17" fmla="*/ 0 h 379"/>
                <a:gd name="T18" fmla="*/ 6 w 393"/>
                <a:gd name="T19" fmla="*/ 0 h 379"/>
                <a:gd name="T20" fmla="*/ 7 w 393"/>
                <a:gd name="T21" fmla="*/ 0 h 379"/>
                <a:gd name="T22" fmla="*/ 7 w 393"/>
                <a:gd name="T23" fmla="*/ 0 h 379"/>
                <a:gd name="T24" fmla="*/ 8 w 393"/>
                <a:gd name="T25" fmla="*/ 0 h 379"/>
                <a:gd name="T26" fmla="*/ 9 w 393"/>
                <a:gd name="T27" fmla="*/ 0 h 379"/>
                <a:gd name="T28" fmla="*/ 9 w 393"/>
                <a:gd name="T29" fmla="*/ 0 h 379"/>
                <a:gd name="T30" fmla="*/ 10 w 393"/>
                <a:gd name="T31" fmla="*/ 1 h 379"/>
                <a:gd name="T32" fmla="*/ 11 w 393"/>
                <a:gd name="T33" fmla="*/ 1 h 379"/>
                <a:gd name="T34" fmla="*/ 11 w 393"/>
                <a:gd name="T35" fmla="*/ 2 h 379"/>
                <a:gd name="T36" fmla="*/ 12 w 393"/>
                <a:gd name="T37" fmla="*/ 3 h 379"/>
                <a:gd name="T38" fmla="*/ 12 w 393"/>
                <a:gd name="T39" fmla="*/ 3 h 379"/>
                <a:gd name="T40" fmla="*/ 12 w 393"/>
                <a:gd name="T41" fmla="*/ 4 h 379"/>
                <a:gd name="T42" fmla="*/ 13 w 393"/>
                <a:gd name="T43" fmla="*/ 5 h 379"/>
                <a:gd name="T44" fmla="*/ 13 w 393"/>
                <a:gd name="T45" fmla="*/ 6 h 379"/>
                <a:gd name="T46" fmla="*/ 13 w 393"/>
                <a:gd name="T47" fmla="*/ 6 h 379"/>
                <a:gd name="T48" fmla="*/ 12 w 393"/>
                <a:gd name="T49" fmla="*/ 7 h 379"/>
                <a:gd name="T50" fmla="*/ 12 w 393"/>
                <a:gd name="T51" fmla="*/ 7 h 379"/>
                <a:gd name="T52" fmla="*/ 12 w 393"/>
                <a:gd name="T53" fmla="*/ 8 h 379"/>
                <a:gd name="T54" fmla="*/ 11 w 393"/>
                <a:gd name="T55" fmla="*/ 8 h 379"/>
                <a:gd name="T56" fmla="*/ 11 w 393"/>
                <a:gd name="T57" fmla="*/ 9 h 379"/>
                <a:gd name="T58" fmla="*/ 11 w 393"/>
                <a:gd name="T59" fmla="*/ 9 h 379"/>
                <a:gd name="T60" fmla="*/ 10 w 393"/>
                <a:gd name="T61" fmla="*/ 10 h 379"/>
                <a:gd name="T62" fmla="*/ 6 w 393"/>
                <a:gd name="T63" fmla="*/ 11 h 379"/>
                <a:gd name="T64" fmla="*/ 6 w 393"/>
                <a:gd name="T65" fmla="*/ 11 h 379"/>
                <a:gd name="T66" fmla="*/ 6 w 393"/>
                <a:gd name="T67" fmla="*/ 11 h 379"/>
                <a:gd name="T68" fmla="*/ 6 w 393"/>
                <a:gd name="T69" fmla="*/ 10 h 379"/>
                <a:gd name="T70" fmla="*/ 6 w 393"/>
                <a:gd name="T71" fmla="*/ 10 h 379"/>
                <a:gd name="T72" fmla="*/ 6 w 393"/>
                <a:gd name="T73" fmla="*/ 9 h 379"/>
                <a:gd name="T74" fmla="*/ 6 w 393"/>
                <a:gd name="T75" fmla="*/ 8 h 379"/>
                <a:gd name="T76" fmla="*/ 6 w 393"/>
                <a:gd name="T77" fmla="*/ 8 h 379"/>
                <a:gd name="T78" fmla="*/ 6 w 393"/>
                <a:gd name="T79" fmla="*/ 7 h 379"/>
                <a:gd name="T80" fmla="*/ 6 w 393"/>
                <a:gd name="T81" fmla="*/ 6 h 379"/>
                <a:gd name="T82" fmla="*/ 6 w 393"/>
                <a:gd name="T83" fmla="*/ 5 h 379"/>
                <a:gd name="T84" fmla="*/ 5 w 393"/>
                <a:gd name="T85" fmla="*/ 5 h 379"/>
                <a:gd name="T86" fmla="*/ 5 w 393"/>
                <a:gd name="T87" fmla="*/ 4 h 379"/>
                <a:gd name="T88" fmla="*/ 4 w 393"/>
                <a:gd name="T89" fmla="*/ 3 h 379"/>
                <a:gd name="T90" fmla="*/ 3 w 393"/>
                <a:gd name="T91" fmla="*/ 3 h 379"/>
                <a:gd name="T92" fmla="*/ 3 w 393"/>
                <a:gd name="T93" fmla="*/ 2 h 379"/>
                <a:gd name="T94" fmla="*/ 2 w 393"/>
                <a:gd name="T95" fmla="*/ 2 h 379"/>
                <a:gd name="T96" fmla="*/ 1 w 393"/>
                <a:gd name="T97" fmla="*/ 2 h 379"/>
                <a:gd name="T98" fmla="*/ 1 w 393"/>
                <a:gd name="T99" fmla="*/ 2 h 379"/>
                <a:gd name="T100" fmla="*/ 1 w 393"/>
                <a:gd name="T101" fmla="*/ 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3" h="379">
                  <a:moveTo>
                    <a:pt x="0" y="61"/>
                  </a:moveTo>
                  <a:lnTo>
                    <a:pt x="2" y="59"/>
                  </a:lnTo>
                  <a:lnTo>
                    <a:pt x="7" y="57"/>
                  </a:lnTo>
                  <a:lnTo>
                    <a:pt x="11" y="55"/>
                  </a:lnTo>
                  <a:lnTo>
                    <a:pt x="15" y="55"/>
                  </a:lnTo>
                  <a:lnTo>
                    <a:pt x="21" y="52"/>
                  </a:lnTo>
                  <a:lnTo>
                    <a:pt x="24" y="50"/>
                  </a:lnTo>
                  <a:lnTo>
                    <a:pt x="32" y="48"/>
                  </a:lnTo>
                  <a:lnTo>
                    <a:pt x="38" y="46"/>
                  </a:lnTo>
                  <a:lnTo>
                    <a:pt x="43" y="44"/>
                  </a:lnTo>
                  <a:lnTo>
                    <a:pt x="49" y="40"/>
                  </a:lnTo>
                  <a:lnTo>
                    <a:pt x="57" y="36"/>
                  </a:lnTo>
                  <a:lnTo>
                    <a:pt x="64" y="34"/>
                  </a:lnTo>
                  <a:lnTo>
                    <a:pt x="72" y="33"/>
                  </a:lnTo>
                  <a:lnTo>
                    <a:pt x="79" y="31"/>
                  </a:lnTo>
                  <a:lnTo>
                    <a:pt x="87" y="29"/>
                  </a:lnTo>
                  <a:lnTo>
                    <a:pt x="95" y="25"/>
                  </a:lnTo>
                  <a:lnTo>
                    <a:pt x="102" y="23"/>
                  </a:lnTo>
                  <a:lnTo>
                    <a:pt x="112" y="21"/>
                  </a:lnTo>
                  <a:lnTo>
                    <a:pt x="114" y="17"/>
                  </a:lnTo>
                  <a:lnTo>
                    <a:pt x="119" y="17"/>
                  </a:lnTo>
                  <a:lnTo>
                    <a:pt x="123" y="15"/>
                  </a:lnTo>
                  <a:lnTo>
                    <a:pt x="127" y="15"/>
                  </a:lnTo>
                  <a:lnTo>
                    <a:pt x="136" y="14"/>
                  </a:lnTo>
                  <a:lnTo>
                    <a:pt x="146" y="12"/>
                  </a:lnTo>
                  <a:lnTo>
                    <a:pt x="148" y="10"/>
                  </a:lnTo>
                  <a:lnTo>
                    <a:pt x="154" y="8"/>
                  </a:lnTo>
                  <a:lnTo>
                    <a:pt x="157" y="8"/>
                  </a:lnTo>
                  <a:lnTo>
                    <a:pt x="161" y="8"/>
                  </a:lnTo>
                  <a:lnTo>
                    <a:pt x="169" y="6"/>
                  </a:lnTo>
                  <a:lnTo>
                    <a:pt x="178" y="2"/>
                  </a:lnTo>
                  <a:lnTo>
                    <a:pt x="186" y="2"/>
                  </a:lnTo>
                  <a:lnTo>
                    <a:pt x="193" y="2"/>
                  </a:lnTo>
                  <a:lnTo>
                    <a:pt x="201" y="0"/>
                  </a:lnTo>
                  <a:lnTo>
                    <a:pt x="209" y="0"/>
                  </a:lnTo>
                  <a:lnTo>
                    <a:pt x="216" y="0"/>
                  </a:lnTo>
                  <a:lnTo>
                    <a:pt x="224" y="0"/>
                  </a:lnTo>
                  <a:lnTo>
                    <a:pt x="230" y="0"/>
                  </a:lnTo>
                  <a:lnTo>
                    <a:pt x="237" y="2"/>
                  </a:lnTo>
                  <a:lnTo>
                    <a:pt x="245" y="4"/>
                  </a:lnTo>
                  <a:lnTo>
                    <a:pt x="252" y="6"/>
                  </a:lnTo>
                  <a:lnTo>
                    <a:pt x="260" y="10"/>
                  </a:lnTo>
                  <a:lnTo>
                    <a:pt x="266" y="14"/>
                  </a:lnTo>
                  <a:lnTo>
                    <a:pt x="273" y="17"/>
                  </a:lnTo>
                  <a:lnTo>
                    <a:pt x="283" y="21"/>
                  </a:lnTo>
                  <a:lnTo>
                    <a:pt x="289" y="25"/>
                  </a:lnTo>
                  <a:lnTo>
                    <a:pt x="296" y="31"/>
                  </a:lnTo>
                  <a:lnTo>
                    <a:pt x="302" y="36"/>
                  </a:lnTo>
                  <a:lnTo>
                    <a:pt x="309" y="44"/>
                  </a:lnTo>
                  <a:lnTo>
                    <a:pt x="315" y="48"/>
                  </a:lnTo>
                  <a:lnTo>
                    <a:pt x="323" y="55"/>
                  </a:lnTo>
                  <a:lnTo>
                    <a:pt x="330" y="61"/>
                  </a:lnTo>
                  <a:lnTo>
                    <a:pt x="336" y="71"/>
                  </a:lnTo>
                  <a:lnTo>
                    <a:pt x="342" y="76"/>
                  </a:lnTo>
                  <a:lnTo>
                    <a:pt x="346" y="84"/>
                  </a:lnTo>
                  <a:lnTo>
                    <a:pt x="351" y="92"/>
                  </a:lnTo>
                  <a:lnTo>
                    <a:pt x="359" y="99"/>
                  </a:lnTo>
                  <a:lnTo>
                    <a:pt x="363" y="107"/>
                  </a:lnTo>
                  <a:lnTo>
                    <a:pt x="366" y="116"/>
                  </a:lnTo>
                  <a:lnTo>
                    <a:pt x="370" y="124"/>
                  </a:lnTo>
                  <a:lnTo>
                    <a:pt x="376" y="131"/>
                  </a:lnTo>
                  <a:lnTo>
                    <a:pt x="380" y="139"/>
                  </a:lnTo>
                  <a:lnTo>
                    <a:pt x="382" y="147"/>
                  </a:lnTo>
                  <a:lnTo>
                    <a:pt x="385" y="154"/>
                  </a:lnTo>
                  <a:lnTo>
                    <a:pt x="387" y="164"/>
                  </a:lnTo>
                  <a:lnTo>
                    <a:pt x="389" y="170"/>
                  </a:lnTo>
                  <a:lnTo>
                    <a:pt x="389" y="177"/>
                  </a:lnTo>
                  <a:lnTo>
                    <a:pt x="391" y="185"/>
                  </a:lnTo>
                  <a:lnTo>
                    <a:pt x="393" y="192"/>
                  </a:lnTo>
                  <a:lnTo>
                    <a:pt x="391" y="198"/>
                  </a:lnTo>
                  <a:lnTo>
                    <a:pt x="389" y="206"/>
                  </a:lnTo>
                  <a:lnTo>
                    <a:pt x="389" y="209"/>
                  </a:lnTo>
                  <a:lnTo>
                    <a:pt x="387" y="217"/>
                  </a:lnTo>
                  <a:lnTo>
                    <a:pt x="385" y="225"/>
                  </a:lnTo>
                  <a:lnTo>
                    <a:pt x="382" y="230"/>
                  </a:lnTo>
                  <a:lnTo>
                    <a:pt x="380" y="236"/>
                  </a:lnTo>
                  <a:lnTo>
                    <a:pt x="378" y="242"/>
                  </a:lnTo>
                  <a:lnTo>
                    <a:pt x="374" y="247"/>
                  </a:lnTo>
                  <a:lnTo>
                    <a:pt x="370" y="253"/>
                  </a:lnTo>
                  <a:lnTo>
                    <a:pt x="365" y="257"/>
                  </a:lnTo>
                  <a:lnTo>
                    <a:pt x="363" y="265"/>
                  </a:lnTo>
                  <a:lnTo>
                    <a:pt x="359" y="270"/>
                  </a:lnTo>
                  <a:lnTo>
                    <a:pt x="353" y="276"/>
                  </a:lnTo>
                  <a:lnTo>
                    <a:pt x="349" y="280"/>
                  </a:lnTo>
                  <a:lnTo>
                    <a:pt x="346" y="286"/>
                  </a:lnTo>
                  <a:lnTo>
                    <a:pt x="342" y="289"/>
                  </a:lnTo>
                  <a:lnTo>
                    <a:pt x="338" y="293"/>
                  </a:lnTo>
                  <a:lnTo>
                    <a:pt x="330" y="299"/>
                  </a:lnTo>
                  <a:lnTo>
                    <a:pt x="328" y="301"/>
                  </a:lnTo>
                  <a:lnTo>
                    <a:pt x="321" y="308"/>
                  </a:lnTo>
                  <a:lnTo>
                    <a:pt x="313" y="314"/>
                  </a:lnTo>
                  <a:lnTo>
                    <a:pt x="308" y="318"/>
                  </a:lnTo>
                  <a:lnTo>
                    <a:pt x="302" y="322"/>
                  </a:lnTo>
                  <a:lnTo>
                    <a:pt x="300" y="325"/>
                  </a:lnTo>
                  <a:lnTo>
                    <a:pt x="182" y="379"/>
                  </a:lnTo>
                  <a:lnTo>
                    <a:pt x="182" y="377"/>
                  </a:lnTo>
                  <a:lnTo>
                    <a:pt x="182" y="373"/>
                  </a:lnTo>
                  <a:lnTo>
                    <a:pt x="182" y="369"/>
                  </a:lnTo>
                  <a:lnTo>
                    <a:pt x="184" y="363"/>
                  </a:lnTo>
                  <a:lnTo>
                    <a:pt x="184" y="360"/>
                  </a:lnTo>
                  <a:lnTo>
                    <a:pt x="184" y="354"/>
                  </a:lnTo>
                  <a:lnTo>
                    <a:pt x="184" y="348"/>
                  </a:lnTo>
                  <a:lnTo>
                    <a:pt x="184" y="346"/>
                  </a:lnTo>
                  <a:lnTo>
                    <a:pt x="184" y="339"/>
                  </a:lnTo>
                  <a:lnTo>
                    <a:pt x="184" y="333"/>
                  </a:lnTo>
                  <a:lnTo>
                    <a:pt x="184" y="327"/>
                  </a:lnTo>
                  <a:lnTo>
                    <a:pt x="186" y="324"/>
                  </a:lnTo>
                  <a:lnTo>
                    <a:pt x="184" y="316"/>
                  </a:lnTo>
                  <a:lnTo>
                    <a:pt x="184" y="308"/>
                  </a:lnTo>
                  <a:lnTo>
                    <a:pt x="184" y="303"/>
                  </a:lnTo>
                  <a:lnTo>
                    <a:pt x="184" y="295"/>
                  </a:lnTo>
                  <a:lnTo>
                    <a:pt x="184" y="287"/>
                  </a:lnTo>
                  <a:lnTo>
                    <a:pt x="184" y="280"/>
                  </a:lnTo>
                  <a:lnTo>
                    <a:pt x="182" y="272"/>
                  </a:lnTo>
                  <a:lnTo>
                    <a:pt x="182" y="266"/>
                  </a:lnTo>
                  <a:lnTo>
                    <a:pt x="182" y="257"/>
                  </a:lnTo>
                  <a:lnTo>
                    <a:pt x="178" y="249"/>
                  </a:lnTo>
                  <a:lnTo>
                    <a:pt x="178" y="242"/>
                  </a:lnTo>
                  <a:lnTo>
                    <a:pt x="176" y="234"/>
                  </a:lnTo>
                  <a:lnTo>
                    <a:pt x="174" y="227"/>
                  </a:lnTo>
                  <a:lnTo>
                    <a:pt x="173" y="219"/>
                  </a:lnTo>
                  <a:lnTo>
                    <a:pt x="171" y="209"/>
                  </a:lnTo>
                  <a:lnTo>
                    <a:pt x="169" y="204"/>
                  </a:lnTo>
                  <a:lnTo>
                    <a:pt x="165" y="194"/>
                  </a:lnTo>
                  <a:lnTo>
                    <a:pt x="161" y="189"/>
                  </a:lnTo>
                  <a:lnTo>
                    <a:pt x="157" y="179"/>
                  </a:lnTo>
                  <a:lnTo>
                    <a:pt x="154" y="173"/>
                  </a:lnTo>
                  <a:lnTo>
                    <a:pt x="148" y="166"/>
                  </a:lnTo>
                  <a:lnTo>
                    <a:pt x="142" y="158"/>
                  </a:lnTo>
                  <a:lnTo>
                    <a:pt x="136" y="152"/>
                  </a:lnTo>
                  <a:lnTo>
                    <a:pt x="131" y="147"/>
                  </a:lnTo>
                  <a:lnTo>
                    <a:pt x="123" y="139"/>
                  </a:lnTo>
                  <a:lnTo>
                    <a:pt x="116" y="131"/>
                  </a:lnTo>
                  <a:lnTo>
                    <a:pt x="110" y="126"/>
                  </a:lnTo>
                  <a:lnTo>
                    <a:pt x="102" y="120"/>
                  </a:lnTo>
                  <a:lnTo>
                    <a:pt x="95" y="116"/>
                  </a:lnTo>
                  <a:lnTo>
                    <a:pt x="89" y="111"/>
                  </a:lnTo>
                  <a:lnTo>
                    <a:pt x="79" y="105"/>
                  </a:lnTo>
                  <a:lnTo>
                    <a:pt x="74" y="101"/>
                  </a:lnTo>
                  <a:lnTo>
                    <a:pt x="66" y="95"/>
                  </a:lnTo>
                  <a:lnTo>
                    <a:pt x="59" y="92"/>
                  </a:lnTo>
                  <a:lnTo>
                    <a:pt x="53" y="88"/>
                  </a:lnTo>
                  <a:lnTo>
                    <a:pt x="45" y="84"/>
                  </a:lnTo>
                  <a:lnTo>
                    <a:pt x="40" y="80"/>
                  </a:lnTo>
                  <a:lnTo>
                    <a:pt x="34" y="76"/>
                  </a:lnTo>
                  <a:lnTo>
                    <a:pt x="28" y="73"/>
                  </a:lnTo>
                  <a:lnTo>
                    <a:pt x="22" y="71"/>
                  </a:lnTo>
                  <a:lnTo>
                    <a:pt x="17" y="69"/>
                  </a:lnTo>
                  <a:lnTo>
                    <a:pt x="13" y="65"/>
                  </a:lnTo>
                  <a:lnTo>
                    <a:pt x="9" y="65"/>
                  </a:lnTo>
                  <a:lnTo>
                    <a:pt x="5" y="63"/>
                  </a:lnTo>
                  <a:lnTo>
                    <a:pt x="2" y="61"/>
                  </a:lnTo>
                  <a:lnTo>
                    <a:pt x="0" y="61"/>
                  </a:lnTo>
                  <a:close/>
                </a:path>
              </a:pathLst>
            </a:custGeom>
            <a:solidFill>
              <a:srgbClr val="438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9" name="Freeform 47"/>
            <p:cNvSpPr>
              <a:spLocks/>
            </p:cNvSpPr>
            <p:nvPr/>
          </p:nvSpPr>
          <p:spPr bwMode="auto">
            <a:xfrm>
              <a:off x="2508" y="2100"/>
              <a:ext cx="96" cy="24"/>
            </a:xfrm>
            <a:custGeom>
              <a:avLst/>
              <a:gdLst>
                <a:gd name="T0" fmla="*/ 1 w 192"/>
                <a:gd name="T1" fmla="*/ 2 h 48"/>
                <a:gd name="T2" fmla="*/ 1 w 192"/>
                <a:gd name="T3" fmla="*/ 2 h 48"/>
                <a:gd name="T4" fmla="*/ 1 w 192"/>
                <a:gd name="T5" fmla="*/ 2 h 48"/>
                <a:gd name="T6" fmla="*/ 1 w 192"/>
                <a:gd name="T7" fmla="*/ 2 h 48"/>
                <a:gd name="T8" fmla="*/ 2 w 192"/>
                <a:gd name="T9" fmla="*/ 2 h 48"/>
                <a:gd name="T10" fmla="*/ 2 w 192"/>
                <a:gd name="T11" fmla="*/ 1 h 48"/>
                <a:gd name="T12" fmla="*/ 2 w 192"/>
                <a:gd name="T13" fmla="*/ 1 h 48"/>
                <a:gd name="T14" fmla="*/ 3 w 192"/>
                <a:gd name="T15" fmla="*/ 1 h 48"/>
                <a:gd name="T16" fmla="*/ 3 w 192"/>
                <a:gd name="T17" fmla="*/ 1 h 48"/>
                <a:gd name="T18" fmla="*/ 3 w 192"/>
                <a:gd name="T19" fmla="*/ 1 h 48"/>
                <a:gd name="T20" fmla="*/ 3 w 192"/>
                <a:gd name="T21" fmla="*/ 1 h 48"/>
                <a:gd name="T22" fmla="*/ 4 w 192"/>
                <a:gd name="T23" fmla="*/ 1 h 48"/>
                <a:gd name="T24" fmla="*/ 4 w 192"/>
                <a:gd name="T25" fmla="*/ 1 h 48"/>
                <a:gd name="T26" fmla="*/ 4 w 192"/>
                <a:gd name="T27" fmla="*/ 1 h 48"/>
                <a:gd name="T28" fmla="*/ 5 w 192"/>
                <a:gd name="T29" fmla="*/ 1 h 48"/>
                <a:gd name="T30" fmla="*/ 5 w 192"/>
                <a:gd name="T31" fmla="*/ 1 h 48"/>
                <a:gd name="T32" fmla="*/ 5 w 192"/>
                <a:gd name="T33" fmla="*/ 1 h 48"/>
                <a:gd name="T34" fmla="*/ 6 w 192"/>
                <a:gd name="T35" fmla="*/ 1 h 48"/>
                <a:gd name="T36" fmla="*/ 6 w 192"/>
                <a:gd name="T37" fmla="*/ 1 h 48"/>
                <a:gd name="T38" fmla="*/ 6 w 192"/>
                <a:gd name="T39" fmla="*/ 0 h 48"/>
                <a:gd name="T40" fmla="*/ 6 w 192"/>
                <a:gd name="T41" fmla="*/ 0 h 48"/>
                <a:gd name="T42" fmla="*/ 6 w 192"/>
                <a:gd name="T43" fmla="*/ 1 h 48"/>
                <a:gd name="T44" fmla="*/ 6 w 192"/>
                <a:gd name="T45" fmla="*/ 1 h 48"/>
                <a:gd name="T46" fmla="*/ 6 w 192"/>
                <a:gd name="T47" fmla="*/ 1 h 48"/>
                <a:gd name="T48" fmla="*/ 5 w 192"/>
                <a:gd name="T49" fmla="*/ 1 h 48"/>
                <a:gd name="T50" fmla="*/ 5 w 192"/>
                <a:gd name="T51" fmla="*/ 1 h 48"/>
                <a:gd name="T52" fmla="*/ 5 w 192"/>
                <a:gd name="T53" fmla="*/ 1 h 48"/>
                <a:gd name="T54" fmla="*/ 4 w 192"/>
                <a:gd name="T55" fmla="*/ 1 h 48"/>
                <a:gd name="T56" fmla="*/ 4 w 192"/>
                <a:gd name="T57" fmla="*/ 1 h 48"/>
                <a:gd name="T58" fmla="*/ 4 w 192"/>
                <a:gd name="T59" fmla="*/ 1 h 48"/>
                <a:gd name="T60" fmla="*/ 3 w 192"/>
                <a:gd name="T61" fmla="*/ 1 h 48"/>
                <a:gd name="T62" fmla="*/ 3 w 192"/>
                <a:gd name="T63" fmla="*/ 1 h 48"/>
                <a:gd name="T64" fmla="*/ 3 w 192"/>
                <a:gd name="T65" fmla="*/ 2 h 48"/>
                <a:gd name="T66" fmla="*/ 2 w 192"/>
                <a:gd name="T67" fmla="*/ 2 h 48"/>
                <a:gd name="T68" fmla="*/ 2 w 192"/>
                <a:gd name="T69" fmla="*/ 2 h 48"/>
                <a:gd name="T70" fmla="*/ 2 w 192"/>
                <a:gd name="T71" fmla="*/ 2 h 48"/>
                <a:gd name="T72" fmla="*/ 2 w 192"/>
                <a:gd name="T73" fmla="*/ 2 h 48"/>
                <a:gd name="T74" fmla="*/ 1 w 192"/>
                <a:gd name="T75" fmla="*/ 2 h 48"/>
                <a:gd name="T76" fmla="*/ 1 w 192"/>
                <a:gd name="T77" fmla="*/ 2 h 48"/>
                <a:gd name="T78" fmla="*/ 1 w 192"/>
                <a:gd name="T79" fmla="*/ 2 h 48"/>
                <a:gd name="T80" fmla="*/ 0 w 192"/>
                <a:gd name="T81" fmla="*/ 2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2" h="48">
                  <a:moveTo>
                    <a:pt x="0" y="48"/>
                  </a:moveTo>
                  <a:lnTo>
                    <a:pt x="2" y="48"/>
                  </a:lnTo>
                  <a:lnTo>
                    <a:pt x="4" y="46"/>
                  </a:lnTo>
                  <a:lnTo>
                    <a:pt x="8" y="44"/>
                  </a:lnTo>
                  <a:lnTo>
                    <a:pt x="11" y="42"/>
                  </a:lnTo>
                  <a:lnTo>
                    <a:pt x="17" y="40"/>
                  </a:lnTo>
                  <a:lnTo>
                    <a:pt x="23" y="40"/>
                  </a:lnTo>
                  <a:lnTo>
                    <a:pt x="28" y="36"/>
                  </a:lnTo>
                  <a:lnTo>
                    <a:pt x="34" y="36"/>
                  </a:lnTo>
                  <a:lnTo>
                    <a:pt x="40" y="33"/>
                  </a:lnTo>
                  <a:lnTo>
                    <a:pt x="46" y="31"/>
                  </a:lnTo>
                  <a:lnTo>
                    <a:pt x="51" y="31"/>
                  </a:lnTo>
                  <a:lnTo>
                    <a:pt x="55" y="29"/>
                  </a:lnTo>
                  <a:lnTo>
                    <a:pt x="59" y="27"/>
                  </a:lnTo>
                  <a:lnTo>
                    <a:pt x="63" y="25"/>
                  </a:lnTo>
                  <a:lnTo>
                    <a:pt x="66" y="25"/>
                  </a:lnTo>
                  <a:lnTo>
                    <a:pt x="70" y="25"/>
                  </a:lnTo>
                  <a:lnTo>
                    <a:pt x="74" y="21"/>
                  </a:lnTo>
                  <a:lnTo>
                    <a:pt x="78" y="21"/>
                  </a:lnTo>
                  <a:lnTo>
                    <a:pt x="82" y="19"/>
                  </a:lnTo>
                  <a:lnTo>
                    <a:pt x="85" y="19"/>
                  </a:lnTo>
                  <a:lnTo>
                    <a:pt x="89" y="19"/>
                  </a:lnTo>
                  <a:lnTo>
                    <a:pt x="95" y="17"/>
                  </a:lnTo>
                  <a:lnTo>
                    <a:pt x="99" y="17"/>
                  </a:lnTo>
                  <a:lnTo>
                    <a:pt x="104" y="15"/>
                  </a:lnTo>
                  <a:lnTo>
                    <a:pt x="108" y="15"/>
                  </a:lnTo>
                  <a:lnTo>
                    <a:pt x="116" y="14"/>
                  </a:lnTo>
                  <a:lnTo>
                    <a:pt x="122" y="12"/>
                  </a:lnTo>
                  <a:lnTo>
                    <a:pt x="127" y="12"/>
                  </a:lnTo>
                  <a:lnTo>
                    <a:pt x="135" y="10"/>
                  </a:lnTo>
                  <a:lnTo>
                    <a:pt x="141" y="8"/>
                  </a:lnTo>
                  <a:lnTo>
                    <a:pt x="144" y="8"/>
                  </a:lnTo>
                  <a:lnTo>
                    <a:pt x="152" y="6"/>
                  </a:lnTo>
                  <a:lnTo>
                    <a:pt x="156" y="6"/>
                  </a:lnTo>
                  <a:lnTo>
                    <a:pt x="161" y="4"/>
                  </a:lnTo>
                  <a:lnTo>
                    <a:pt x="165" y="4"/>
                  </a:lnTo>
                  <a:lnTo>
                    <a:pt x="171" y="4"/>
                  </a:lnTo>
                  <a:lnTo>
                    <a:pt x="175" y="2"/>
                  </a:lnTo>
                  <a:lnTo>
                    <a:pt x="179" y="2"/>
                  </a:lnTo>
                  <a:lnTo>
                    <a:pt x="186" y="0"/>
                  </a:lnTo>
                  <a:lnTo>
                    <a:pt x="190" y="0"/>
                  </a:lnTo>
                  <a:lnTo>
                    <a:pt x="192" y="0"/>
                  </a:lnTo>
                  <a:lnTo>
                    <a:pt x="192" y="4"/>
                  </a:lnTo>
                  <a:lnTo>
                    <a:pt x="188" y="4"/>
                  </a:lnTo>
                  <a:lnTo>
                    <a:pt x="181" y="6"/>
                  </a:lnTo>
                  <a:lnTo>
                    <a:pt x="175" y="8"/>
                  </a:lnTo>
                  <a:lnTo>
                    <a:pt x="167" y="10"/>
                  </a:lnTo>
                  <a:lnTo>
                    <a:pt x="161" y="12"/>
                  </a:lnTo>
                  <a:lnTo>
                    <a:pt x="156" y="12"/>
                  </a:lnTo>
                  <a:lnTo>
                    <a:pt x="152" y="14"/>
                  </a:lnTo>
                  <a:lnTo>
                    <a:pt x="148" y="15"/>
                  </a:lnTo>
                  <a:lnTo>
                    <a:pt x="142" y="15"/>
                  </a:lnTo>
                  <a:lnTo>
                    <a:pt x="137" y="17"/>
                  </a:lnTo>
                  <a:lnTo>
                    <a:pt x="131" y="17"/>
                  </a:lnTo>
                  <a:lnTo>
                    <a:pt x="127" y="19"/>
                  </a:lnTo>
                  <a:lnTo>
                    <a:pt x="122" y="21"/>
                  </a:lnTo>
                  <a:lnTo>
                    <a:pt x="118" y="21"/>
                  </a:lnTo>
                  <a:lnTo>
                    <a:pt x="112" y="23"/>
                  </a:lnTo>
                  <a:lnTo>
                    <a:pt x="106" y="25"/>
                  </a:lnTo>
                  <a:lnTo>
                    <a:pt x="101" y="25"/>
                  </a:lnTo>
                  <a:lnTo>
                    <a:pt x="97" y="27"/>
                  </a:lnTo>
                  <a:lnTo>
                    <a:pt x="93" y="29"/>
                  </a:lnTo>
                  <a:lnTo>
                    <a:pt x="87" y="31"/>
                  </a:lnTo>
                  <a:lnTo>
                    <a:pt x="80" y="31"/>
                  </a:lnTo>
                  <a:lnTo>
                    <a:pt x="74" y="33"/>
                  </a:lnTo>
                  <a:lnTo>
                    <a:pt x="66" y="34"/>
                  </a:lnTo>
                  <a:lnTo>
                    <a:pt x="65" y="36"/>
                  </a:lnTo>
                  <a:lnTo>
                    <a:pt x="63" y="36"/>
                  </a:lnTo>
                  <a:lnTo>
                    <a:pt x="59" y="36"/>
                  </a:lnTo>
                  <a:lnTo>
                    <a:pt x="53" y="36"/>
                  </a:lnTo>
                  <a:lnTo>
                    <a:pt x="51" y="40"/>
                  </a:lnTo>
                  <a:lnTo>
                    <a:pt x="44" y="40"/>
                  </a:lnTo>
                  <a:lnTo>
                    <a:pt x="40" y="40"/>
                  </a:lnTo>
                  <a:lnTo>
                    <a:pt x="34" y="42"/>
                  </a:lnTo>
                  <a:lnTo>
                    <a:pt x="28" y="42"/>
                  </a:lnTo>
                  <a:lnTo>
                    <a:pt x="23" y="44"/>
                  </a:lnTo>
                  <a:lnTo>
                    <a:pt x="17" y="44"/>
                  </a:lnTo>
                  <a:lnTo>
                    <a:pt x="11" y="44"/>
                  </a:lnTo>
                  <a:lnTo>
                    <a:pt x="8" y="48"/>
                  </a:lnTo>
                  <a:lnTo>
                    <a:pt x="2"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10" name="Freeform 48"/>
            <p:cNvSpPr>
              <a:spLocks/>
            </p:cNvSpPr>
            <p:nvPr/>
          </p:nvSpPr>
          <p:spPr bwMode="auto">
            <a:xfrm>
              <a:off x="2540" y="2117"/>
              <a:ext cx="86" cy="17"/>
            </a:xfrm>
            <a:custGeom>
              <a:avLst/>
              <a:gdLst>
                <a:gd name="T0" fmla="*/ 0 w 173"/>
                <a:gd name="T1" fmla="*/ 0 h 35"/>
                <a:gd name="T2" fmla="*/ 1 w 173"/>
                <a:gd name="T3" fmla="*/ 0 h 35"/>
                <a:gd name="T4" fmla="*/ 1 w 173"/>
                <a:gd name="T5" fmla="*/ 0 h 35"/>
                <a:gd name="T6" fmla="*/ 1 w 173"/>
                <a:gd name="T7" fmla="*/ 0 h 35"/>
                <a:gd name="T8" fmla="*/ 1 w 173"/>
                <a:gd name="T9" fmla="*/ 0 h 35"/>
                <a:gd name="T10" fmla="*/ 1 w 173"/>
                <a:gd name="T11" fmla="*/ 0 h 35"/>
                <a:gd name="T12" fmla="*/ 2 w 173"/>
                <a:gd name="T13" fmla="*/ 0 h 35"/>
                <a:gd name="T14" fmla="*/ 2 w 173"/>
                <a:gd name="T15" fmla="*/ 0 h 35"/>
                <a:gd name="T16" fmla="*/ 2 w 173"/>
                <a:gd name="T17" fmla="*/ 0 h 35"/>
                <a:gd name="T18" fmla="*/ 2 w 173"/>
                <a:gd name="T19" fmla="*/ 0 h 35"/>
                <a:gd name="T20" fmla="*/ 2 w 173"/>
                <a:gd name="T21" fmla="*/ 0 h 35"/>
                <a:gd name="T22" fmla="*/ 2 w 173"/>
                <a:gd name="T23" fmla="*/ 0 h 35"/>
                <a:gd name="T24" fmla="*/ 3 w 173"/>
                <a:gd name="T25" fmla="*/ 0 h 35"/>
                <a:gd name="T26" fmla="*/ 3 w 173"/>
                <a:gd name="T27" fmla="*/ 0 h 35"/>
                <a:gd name="T28" fmla="*/ 3 w 173"/>
                <a:gd name="T29" fmla="*/ 0 h 35"/>
                <a:gd name="T30" fmla="*/ 3 w 173"/>
                <a:gd name="T31" fmla="*/ 0 h 35"/>
                <a:gd name="T32" fmla="*/ 3 w 173"/>
                <a:gd name="T33" fmla="*/ 0 h 35"/>
                <a:gd name="T34" fmla="*/ 3 w 173"/>
                <a:gd name="T35" fmla="*/ 0 h 35"/>
                <a:gd name="T36" fmla="*/ 4 w 173"/>
                <a:gd name="T37" fmla="*/ 0 h 35"/>
                <a:gd name="T38" fmla="*/ 4 w 173"/>
                <a:gd name="T39" fmla="*/ 0 h 35"/>
                <a:gd name="T40" fmla="*/ 4 w 173"/>
                <a:gd name="T41" fmla="*/ 0 h 35"/>
                <a:gd name="T42" fmla="*/ 4 w 173"/>
                <a:gd name="T43" fmla="*/ 0 h 35"/>
                <a:gd name="T44" fmla="*/ 4 w 173"/>
                <a:gd name="T45" fmla="*/ 0 h 35"/>
                <a:gd name="T46" fmla="*/ 4 w 173"/>
                <a:gd name="T47" fmla="*/ 0 h 35"/>
                <a:gd name="T48" fmla="*/ 4 w 173"/>
                <a:gd name="T49" fmla="*/ 0 h 35"/>
                <a:gd name="T50" fmla="*/ 4 w 173"/>
                <a:gd name="T51" fmla="*/ 0 h 35"/>
                <a:gd name="T52" fmla="*/ 5 w 173"/>
                <a:gd name="T53" fmla="*/ 0 h 35"/>
                <a:gd name="T54" fmla="*/ 5 w 173"/>
                <a:gd name="T55" fmla="*/ 0 h 35"/>
                <a:gd name="T56" fmla="*/ 5 w 173"/>
                <a:gd name="T57" fmla="*/ 0 h 35"/>
                <a:gd name="T58" fmla="*/ 5 w 173"/>
                <a:gd name="T59" fmla="*/ 0 h 35"/>
                <a:gd name="T60" fmla="*/ 5 w 173"/>
                <a:gd name="T61" fmla="*/ 0 h 35"/>
                <a:gd name="T62" fmla="*/ 5 w 173"/>
                <a:gd name="T63" fmla="*/ 0 h 35"/>
                <a:gd name="T64" fmla="*/ 5 w 173"/>
                <a:gd name="T65" fmla="*/ 0 h 35"/>
                <a:gd name="T66" fmla="*/ 4 w 173"/>
                <a:gd name="T67" fmla="*/ 0 h 35"/>
                <a:gd name="T68" fmla="*/ 4 w 173"/>
                <a:gd name="T69" fmla="*/ 0 h 35"/>
                <a:gd name="T70" fmla="*/ 4 w 173"/>
                <a:gd name="T71" fmla="*/ 0 h 35"/>
                <a:gd name="T72" fmla="*/ 4 w 173"/>
                <a:gd name="T73" fmla="*/ 0 h 35"/>
                <a:gd name="T74" fmla="*/ 4 w 173"/>
                <a:gd name="T75" fmla="*/ 0 h 35"/>
                <a:gd name="T76" fmla="*/ 4 w 173"/>
                <a:gd name="T77" fmla="*/ 0 h 35"/>
                <a:gd name="T78" fmla="*/ 3 w 173"/>
                <a:gd name="T79" fmla="*/ 0 h 35"/>
                <a:gd name="T80" fmla="*/ 3 w 173"/>
                <a:gd name="T81" fmla="*/ 0 h 35"/>
                <a:gd name="T82" fmla="*/ 3 w 173"/>
                <a:gd name="T83" fmla="*/ 0 h 35"/>
                <a:gd name="T84" fmla="*/ 3 w 173"/>
                <a:gd name="T85" fmla="*/ 0 h 35"/>
                <a:gd name="T86" fmla="*/ 3 w 173"/>
                <a:gd name="T87" fmla="*/ 0 h 35"/>
                <a:gd name="T88" fmla="*/ 2 w 173"/>
                <a:gd name="T89" fmla="*/ 0 h 35"/>
                <a:gd name="T90" fmla="*/ 2 w 173"/>
                <a:gd name="T91" fmla="*/ 0 h 35"/>
                <a:gd name="T92" fmla="*/ 2 w 173"/>
                <a:gd name="T93" fmla="*/ 0 h 35"/>
                <a:gd name="T94" fmla="*/ 2 w 173"/>
                <a:gd name="T95" fmla="*/ 0 h 35"/>
                <a:gd name="T96" fmla="*/ 2 w 173"/>
                <a:gd name="T97" fmla="*/ 0 h 35"/>
                <a:gd name="T98" fmla="*/ 2 w 173"/>
                <a:gd name="T99" fmla="*/ 0 h 35"/>
                <a:gd name="T100" fmla="*/ 2 w 173"/>
                <a:gd name="T101" fmla="*/ 0 h 35"/>
                <a:gd name="T102" fmla="*/ 1 w 173"/>
                <a:gd name="T103" fmla="*/ 0 h 35"/>
                <a:gd name="T104" fmla="*/ 1 w 173"/>
                <a:gd name="T105" fmla="*/ 0 h 35"/>
                <a:gd name="T106" fmla="*/ 1 w 173"/>
                <a:gd name="T107" fmla="*/ 0 h 35"/>
                <a:gd name="T108" fmla="*/ 1 w 173"/>
                <a:gd name="T109" fmla="*/ 0 h 35"/>
                <a:gd name="T110" fmla="*/ 1 w 173"/>
                <a:gd name="T111" fmla="*/ 0 h 35"/>
                <a:gd name="T112" fmla="*/ 0 w 173"/>
                <a:gd name="T113" fmla="*/ 0 h 35"/>
                <a:gd name="T114" fmla="*/ 0 w 173"/>
                <a:gd name="T115" fmla="*/ 1 h 35"/>
                <a:gd name="T116" fmla="*/ 0 w 173"/>
                <a:gd name="T117" fmla="*/ 0 h 35"/>
                <a:gd name="T118" fmla="*/ 0 w 173"/>
                <a:gd name="T119" fmla="*/ 0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3" h="35">
                  <a:moveTo>
                    <a:pt x="30" y="19"/>
                  </a:moveTo>
                  <a:lnTo>
                    <a:pt x="34" y="19"/>
                  </a:lnTo>
                  <a:lnTo>
                    <a:pt x="38" y="18"/>
                  </a:lnTo>
                  <a:lnTo>
                    <a:pt x="43" y="18"/>
                  </a:lnTo>
                  <a:lnTo>
                    <a:pt x="49" y="16"/>
                  </a:lnTo>
                  <a:lnTo>
                    <a:pt x="57" y="14"/>
                  </a:lnTo>
                  <a:lnTo>
                    <a:pt x="66" y="14"/>
                  </a:lnTo>
                  <a:lnTo>
                    <a:pt x="68" y="10"/>
                  </a:lnTo>
                  <a:lnTo>
                    <a:pt x="74" y="10"/>
                  </a:lnTo>
                  <a:lnTo>
                    <a:pt x="78" y="10"/>
                  </a:lnTo>
                  <a:lnTo>
                    <a:pt x="81" y="10"/>
                  </a:lnTo>
                  <a:lnTo>
                    <a:pt x="91" y="8"/>
                  </a:lnTo>
                  <a:lnTo>
                    <a:pt x="100" y="6"/>
                  </a:lnTo>
                  <a:lnTo>
                    <a:pt x="106" y="4"/>
                  </a:lnTo>
                  <a:lnTo>
                    <a:pt x="114" y="2"/>
                  </a:lnTo>
                  <a:lnTo>
                    <a:pt x="119" y="0"/>
                  </a:lnTo>
                  <a:lnTo>
                    <a:pt x="125" y="0"/>
                  </a:lnTo>
                  <a:lnTo>
                    <a:pt x="127" y="0"/>
                  </a:lnTo>
                  <a:lnTo>
                    <a:pt x="129" y="0"/>
                  </a:lnTo>
                  <a:lnTo>
                    <a:pt x="137" y="2"/>
                  </a:lnTo>
                  <a:lnTo>
                    <a:pt x="138" y="2"/>
                  </a:lnTo>
                  <a:lnTo>
                    <a:pt x="144" y="6"/>
                  </a:lnTo>
                  <a:lnTo>
                    <a:pt x="150" y="6"/>
                  </a:lnTo>
                  <a:lnTo>
                    <a:pt x="154" y="8"/>
                  </a:lnTo>
                  <a:lnTo>
                    <a:pt x="159" y="10"/>
                  </a:lnTo>
                  <a:lnTo>
                    <a:pt x="161" y="12"/>
                  </a:lnTo>
                  <a:lnTo>
                    <a:pt x="167" y="14"/>
                  </a:lnTo>
                  <a:lnTo>
                    <a:pt x="169" y="16"/>
                  </a:lnTo>
                  <a:lnTo>
                    <a:pt x="173" y="18"/>
                  </a:lnTo>
                  <a:lnTo>
                    <a:pt x="171" y="18"/>
                  </a:lnTo>
                  <a:lnTo>
                    <a:pt x="167" y="18"/>
                  </a:lnTo>
                  <a:lnTo>
                    <a:pt x="159" y="16"/>
                  </a:lnTo>
                  <a:lnTo>
                    <a:pt x="156" y="16"/>
                  </a:lnTo>
                  <a:lnTo>
                    <a:pt x="150" y="16"/>
                  </a:lnTo>
                  <a:lnTo>
                    <a:pt x="142" y="16"/>
                  </a:lnTo>
                  <a:lnTo>
                    <a:pt x="137" y="16"/>
                  </a:lnTo>
                  <a:lnTo>
                    <a:pt x="129" y="16"/>
                  </a:lnTo>
                  <a:lnTo>
                    <a:pt x="121" y="16"/>
                  </a:lnTo>
                  <a:lnTo>
                    <a:pt x="114" y="16"/>
                  </a:lnTo>
                  <a:lnTo>
                    <a:pt x="108" y="16"/>
                  </a:lnTo>
                  <a:lnTo>
                    <a:pt x="102" y="16"/>
                  </a:lnTo>
                  <a:lnTo>
                    <a:pt x="97" y="16"/>
                  </a:lnTo>
                  <a:lnTo>
                    <a:pt x="93" y="18"/>
                  </a:lnTo>
                  <a:lnTo>
                    <a:pt x="89" y="18"/>
                  </a:lnTo>
                  <a:lnTo>
                    <a:pt x="85" y="18"/>
                  </a:lnTo>
                  <a:lnTo>
                    <a:pt x="81" y="18"/>
                  </a:lnTo>
                  <a:lnTo>
                    <a:pt x="78" y="19"/>
                  </a:lnTo>
                  <a:lnTo>
                    <a:pt x="72" y="19"/>
                  </a:lnTo>
                  <a:lnTo>
                    <a:pt x="62" y="21"/>
                  </a:lnTo>
                  <a:lnTo>
                    <a:pt x="57" y="21"/>
                  </a:lnTo>
                  <a:lnTo>
                    <a:pt x="49" y="23"/>
                  </a:lnTo>
                  <a:lnTo>
                    <a:pt x="41" y="25"/>
                  </a:lnTo>
                  <a:lnTo>
                    <a:pt x="34" y="27"/>
                  </a:lnTo>
                  <a:lnTo>
                    <a:pt x="26" y="29"/>
                  </a:lnTo>
                  <a:lnTo>
                    <a:pt x="0" y="35"/>
                  </a:lnTo>
                  <a:lnTo>
                    <a:pt x="3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11" name="Freeform 49"/>
            <p:cNvSpPr>
              <a:spLocks/>
            </p:cNvSpPr>
            <p:nvPr/>
          </p:nvSpPr>
          <p:spPr bwMode="auto">
            <a:xfrm>
              <a:off x="2508" y="2247"/>
              <a:ext cx="38" cy="65"/>
            </a:xfrm>
            <a:custGeom>
              <a:avLst/>
              <a:gdLst>
                <a:gd name="T0" fmla="*/ 3 w 74"/>
                <a:gd name="T1" fmla="*/ 1 h 131"/>
                <a:gd name="T2" fmla="*/ 3 w 74"/>
                <a:gd name="T3" fmla="*/ 1 h 131"/>
                <a:gd name="T4" fmla="*/ 3 w 74"/>
                <a:gd name="T5" fmla="*/ 1 h 131"/>
                <a:gd name="T6" fmla="*/ 3 w 74"/>
                <a:gd name="T7" fmla="*/ 1 h 131"/>
                <a:gd name="T8" fmla="*/ 3 w 74"/>
                <a:gd name="T9" fmla="*/ 2 h 131"/>
                <a:gd name="T10" fmla="*/ 2 w 74"/>
                <a:gd name="T11" fmla="*/ 2 h 131"/>
                <a:gd name="T12" fmla="*/ 2 w 74"/>
                <a:gd name="T13" fmla="*/ 2 h 131"/>
                <a:gd name="T14" fmla="*/ 2 w 74"/>
                <a:gd name="T15" fmla="*/ 2 h 131"/>
                <a:gd name="T16" fmla="*/ 2 w 74"/>
                <a:gd name="T17" fmla="*/ 2 h 131"/>
                <a:gd name="T18" fmla="*/ 2 w 74"/>
                <a:gd name="T19" fmla="*/ 2 h 131"/>
                <a:gd name="T20" fmla="*/ 2 w 74"/>
                <a:gd name="T21" fmla="*/ 3 h 131"/>
                <a:gd name="T22" fmla="*/ 2 w 74"/>
                <a:gd name="T23" fmla="*/ 3 h 131"/>
                <a:gd name="T24" fmla="*/ 2 w 74"/>
                <a:gd name="T25" fmla="*/ 3 h 131"/>
                <a:gd name="T26" fmla="*/ 2 w 74"/>
                <a:gd name="T27" fmla="*/ 3 h 131"/>
                <a:gd name="T28" fmla="*/ 2 w 74"/>
                <a:gd name="T29" fmla="*/ 3 h 131"/>
                <a:gd name="T30" fmla="*/ 1 w 74"/>
                <a:gd name="T31" fmla="*/ 3 h 131"/>
                <a:gd name="T32" fmla="*/ 1 w 74"/>
                <a:gd name="T33" fmla="*/ 3 h 131"/>
                <a:gd name="T34" fmla="*/ 1 w 74"/>
                <a:gd name="T35" fmla="*/ 3 h 131"/>
                <a:gd name="T36" fmla="*/ 1 w 74"/>
                <a:gd name="T37" fmla="*/ 3 h 131"/>
                <a:gd name="T38" fmla="*/ 1 w 74"/>
                <a:gd name="T39" fmla="*/ 3 h 131"/>
                <a:gd name="T40" fmla="*/ 1 w 74"/>
                <a:gd name="T41" fmla="*/ 3 h 131"/>
                <a:gd name="T42" fmla="*/ 1 w 74"/>
                <a:gd name="T43" fmla="*/ 3 h 131"/>
                <a:gd name="T44" fmla="*/ 1 w 74"/>
                <a:gd name="T45" fmla="*/ 4 h 131"/>
                <a:gd name="T46" fmla="*/ 0 w 74"/>
                <a:gd name="T47" fmla="*/ 4 h 131"/>
                <a:gd name="T48" fmla="*/ 0 w 74"/>
                <a:gd name="T49" fmla="*/ 4 h 131"/>
                <a:gd name="T50" fmla="*/ 0 w 74"/>
                <a:gd name="T51" fmla="*/ 4 h 131"/>
                <a:gd name="T52" fmla="*/ 1 w 74"/>
                <a:gd name="T53" fmla="*/ 3 h 131"/>
                <a:gd name="T54" fmla="*/ 1 w 74"/>
                <a:gd name="T55" fmla="*/ 3 h 131"/>
                <a:gd name="T56" fmla="*/ 1 w 74"/>
                <a:gd name="T57" fmla="*/ 3 h 131"/>
                <a:gd name="T58" fmla="*/ 1 w 74"/>
                <a:gd name="T59" fmla="*/ 3 h 131"/>
                <a:gd name="T60" fmla="*/ 1 w 74"/>
                <a:gd name="T61" fmla="*/ 3 h 131"/>
                <a:gd name="T62" fmla="*/ 1 w 74"/>
                <a:gd name="T63" fmla="*/ 3 h 131"/>
                <a:gd name="T64" fmla="*/ 1 w 74"/>
                <a:gd name="T65" fmla="*/ 3 h 131"/>
                <a:gd name="T66" fmla="*/ 2 w 74"/>
                <a:gd name="T67" fmla="*/ 2 h 131"/>
                <a:gd name="T68" fmla="*/ 2 w 74"/>
                <a:gd name="T69" fmla="*/ 2 h 131"/>
                <a:gd name="T70" fmla="*/ 2 w 74"/>
                <a:gd name="T71" fmla="*/ 2 h 131"/>
                <a:gd name="T72" fmla="*/ 2 w 74"/>
                <a:gd name="T73" fmla="*/ 2 h 131"/>
                <a:gd name="T74" fmla="*/ 2 w 74"/>
                <a:gd name="T75" fmla="*/ 2 h 131"/>
                <a:gd name="T76" fmla="*/ 2 w 74"/>
                <a:gd name="T77" fmla="*/ 2 h 131"/>
                <a:gd name="T78" fmla="*/ 2 w 74"/>
                <a:gd name="T79" fmla="*/ 2 h 131"/>
                <a:gd name="T80" fmla="*/ 2 w 74"/>
                <a:gd name="T81" fmla="*/ 1 h 131"/>
                <a:gd name="T82" fmla="*/ 2 w 74"/>
                <a:gd name="T83" fmla="*/ 1 h 131"/>
                <a:gd name="T84" fmla="*/ 2 w 74"/>
                <a:gd name="T85" fmla="*/ 1 h 131"/>
                <a:gd name="T86" fmla="*/ 2 w 74"/>
                <a:gd name="T87" fmla="*/ 1 h 131"/>
                <a:gd name="T88" fmla="*/ 2 w 74"/>
                <a:gd name="T89" fmla="*/ 1 h 131"/>
                <a:gd name="T90" fmla="*/ 3 w 74"/>
                <a:gd name="T91" fmla="*/ 0 h 131"/>
                <a:gd name="T92" fmla="*/ 3 w 74"/>
                <a:gd name="T93" fmla="*/ 0 h 131"/>
                <a:gd name="T94" fmla="*/ 3 w 74"/>
                <a:gd name="T95" fmla="*/ 0 h 131"/>
                <a:gd name="T96" fmla="*/ 3 w 74"/>
                <a:gd name="T97" fmla="*/ 0 h 131"/>
                <a:gd name="T98" fmla="*/ 3 w 74"/>
                <a:gd name="T99" fmla="*/ 0 h 131"/>
                <a:gd name="T100" fmla="*/ 3 w 74"/>
                <a:gd name="T101" fmla="*/ 0 h 131"/>
                <a:gd name="T102" fmla="*/ 3 w 74"/>
                <a:gd name="T103" fmla="*/ 0 h 131"/>
                <a:gd name="T104" fmla="*/ 3 w 74"/>
                <a:gd name="T105" fmla="*/ 0 h 131"/>
                <a:gd name="T106" fmla="*/ 3 w 74"/>
                <a:gd name="T107" fmla="*/ 0 h 131"/>
                <a:gd name="T108" fmla="*/ 3 w 74"/>
                <a:gd name="T109" fmla="*/ 0 h 131"/>
                <a:gd name="T110" fmla="*/ 3 w 74"/>
                <a:gd name="T111" fmla="*/ 0 h 131"/>
                <a:gd name="T112" fmla="*/ 3 w 74"/>
                <a:gd name="T113" fmla="*/ 0 h 131"/>
                <a:gd name="T114" fmla="*/ 3 w 74"/>
                <a:gd name="T115" fmla="*/ 0 h 131"/>
                <a:gd name="T116" fmla="*/ 3 w 74"/>
                <a:gd name="T117" fmla="*/ 0 h 131"/>
                <a:gd name="T118" fmla="*/ 3 w 74"/>
                <a:gd name="T119" fmla="*/ 1 h 131"/>
                <a:gd name="T120" fmla="*/ 3 w 74"/>
                <a:gd name="T121" fmla="*/ 1 h 131"/>
                <a:gd name="T122" fmla="*/ 3 w 74"/>
                <a:gd name="T123" fmla="*/ 1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 h="131">
                  <a:moveTo>
                    <a:pt x="74" y="34"/>
                  </a:moveTo>
                  <a:lnTo>
                    <a:pt x="72" y="42"/>
                  </a:lnTo>
                  <a:lnTo>
                    <a:pt x="70" y="51"/>
                  </a:lnTo>
                  <a:lnTo>
                    <a:pt x="66" y="59"/>
                  </a:lnTo>
                  <a:lnTo>
                    <a:pt x="66" y="67"/>
                  </a:lnTo>
                  <a:lnTo>
                    <a:pt x="63" y="72"/>
                  </a:lnTo>
                  <a:lnTo>
                    <a:pt x="61" y="82"/>
                  </a:lnTo>
                  <a:lnTo>
                    <a:pt x="59" y="86"/>
                  </a:lnTo>
                  <a:lnTo>
                    <a:pt x="55" y="88"/>
                  </a:lnTo>
                  <a:lnTo>
                    <a:pt x="53" y="93"/>
                  </a:lnTo>
                  <a:lnTo>
                    <a:pt x="53" y="97"/>
                  </a:lnTo>
                  <a:lnTo>
                    <a:pt x="49" y="101"/>
                  </a:lnTo>
                  <a:lnTo>
                    <a:pt x="46" y="105"/>
                  </a:lnTo>
                  <a:lnTo>
                    <a:pt x="42" y="108"/>
                  </a:lnTo>
                  <a:lnTo>
                    <a:pt x="38" y="112"/>
                  </a:lnTo>
                  <a:lnTo>
                    <a:pt x="32" y="114"/>
                  </a:lnTo>
                  <a:lnTo>
                    <a:pt x="28" y="118"/>
                  </a:lnTo>
                  <a:lnTo>
                    <a:pt x="25" y="120"/>
                  </a:lnTo>
                  <a:lnTo>
                    <a:pt x="19" y="124"/>
                  </a:lnTo>
                  <a:lnTo>
                    <a:pt x="15" y="124"/>
                  </a:lnTo>
                  <a:lnTo>
                    <a:pt x="11" y="127"/>
                  </a:lnTo>
                  <a:lnTo>
                    <a:pt x="6" y="127"/>
                  </a:lnTo>
                  <a:lnTo>
                    <a:pt x="4" y="129"/>
                  </a:lnTo>
                  <a:lnTo>
                    <a:pt x="0" y="131"/>
                  </a:lnTo>
                  <a:lnTo>
                    <a:pt x="0" y="129"/>
                  </a:lnTo>
                  <a:lnTo>
                    <a:pt x="6" y="127"/>
                  </a:lnTo>
                  <a:lnTo>
                    <a:pt x="8" y="122"/>
                  </a:lnTo>
                  <a:lnTo>
                    <a:pt x="11" y="118"/>
                  </a:lnTo>
                  <a:lnTo>
                    <a:pt x="17" y="116"/>
                  </a:lnTo>
                  <a:lnTo>
                    <a:pt x="21" y="112"/>
                  </a:lnTo>
                  <a:lnTo>
                    <a:pt x="25" y="107"/>
                  </a:lnTo>
                  <a:lnTo>
                    <a:pt x="28" y="101"/>
                  </a:lnTo>
                  <a:lnTo>
                    <a:pt x="34" y="95"/>
                  </a:lnTo>
                  <a:lnTo>
                    <a:pt x="40" y="91"/>
                  </a:lnTo>
                  <a:lnTo>
                    <a:pt x="42" y="86"/>
                  </a:lnTo>
                  <a:lnTo>
                    <a:pt x="47" y="82"/>
                  </a:lnTo>
                  <a:lnTo>
                    <a:pt x="51" y="76"/>
                  </a:lnTo>
                  <a:lnTo>
                    <a:pt x="53" y="72"/>
                  </a:lnTo>
                  <a:lnTo>
                    <a:pt x="55" y="67"/>
                  </a:lnTo>
                  <a:lnTo>
                    <a:pt x="59" y="61"/>
                  </a:lnTo>
                  <a:lnTo>
                    <a:pt x="59" y="55"/>
                  </a:lnTo>
                  <a:lnTo>
                    <a:pt x="63" y="49"/>
                  </a:lnTo>
                  <a:lnTo>
                    <a:pt x="63" y="42"/>
                  </a:lnTo>
                  <a:lnTo>
                    <a:pt x="63" y="36"/>
                  </a:lnTo>
                  <a:lnTo>
                    <a:pt x="65" y="29"/>
                  </a:lnTo>
                  <a:lnTo>
                    <a:pt x="66" y="25"/>
                  </a:lnTo>
                  <a:lnTo>
                    <a:pt x="66" y="17"/>
                  </a:lnTo>
                  <a:lnTo>
                    <a:pt x="66" y="13"/>
                  </a:lnTo>
                  <a:lnTo>
                    <a:pt x="68" y="8"/>
                  </a:lnTo>
                  <a:lnTo>
                    <a:pt x="70" y="4"/>
                  </a:lnTo>
                  <a:lnTo>
                    <a:pt x="70" y="0"/>
                  </a:lnTo>
                  <a:lnTo>
                    <a:pt x="72" y="0"/>
                  </a:lnTo>
                  <a:lnTo>
                    <a:pt x="72" y="2"/>
                  </a:lnTo>
                  <a:lnTo>
                    <a:pt x="72" y="8"/>
                  </a:lnTo>
                  <a:lnTo>
                    <a:pt x="72" y="13"/>
                  </a:lnTo>
                  <a:lnTo>
                    <a:pt x="74" y="21"/>
                  </a:lnTo>
                  <a:lnTo>
                    <a:pt x="74" y="27"/>
                  </a:lnTo>
                  <a:lnTo>
                    <a:pt x="74" y="30"/>
                  </a:lnTo>
                  <a:lnTo>
                    <a:pt x="7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12" name="Freeform 50"/>
            <p:cNvSpPr>
              <a:spLocks/>
            </p:cNvSpPr>
            <p:nvPr/>
          </p:nvSpPr>
          <p:spPr bwMode="auto">
            <a:xfrm>
              <a:off x="2375" y="2108"/>
              <a:ext cx="54" cy="21"/>
            </a:xfrm>
            <a:custGeom>
              <a:avLst/>
              <a:gdLst>
                <a:gd name="T0" fmla="*/ 3 w 108"/>
                <a:gd name="T1" fmla="*/ 0 h 42"/>
                <a:gd name="T2" fmla="*/ 3 w 108"/>
                <a:gd name="T3" fmla="*/ 0 h 42"/>
                <a:gd name="T4" fmla="*/ 3 w 108"/>
                <a:gd name="T5" fmla="*/ 0 h 42"/>
                <a:gd name="T6" fmla="*/ 3 w 108"/>
                <a:gd name="T7" fmla="*/ 0 h 42"/>
                <a:gd name="T8" fmla="*/ 2 w 108"/>
                <a:gd name="T9" fmla="*/ 1 h 42"/>
                <a:gd name="T10" fmla="*/ 2 w 108"/>
                <a:gd name="T11" fmla="*/ 1 h 42"/>
                <a:gd name="T12" fmla="*/ 2 w 108"/>
                <a:gd name="T13" fmla="*/ 1 h 42"/>
                <a:gd name="T14" fmla="*/ 2 w 108"/>
                <a:gd name="T15" fmla="*/ 1 h 42"/>
                <a:gd name="T16" fmla="*/ 2 w 108"/>
                <a:gd name="T17" fmla="*/ 1 h 42"/>
                <a:gd name="T18" fmla="*/ 1 w 108"/>
                <a:gd name="T19" fmla="*/ 1 h 42"/>
                <a:gd name="T20" fmla="*/ 1 w 108"/>
                <a:gd name="T21" fmla="*/ 1 h 42"/>
                <a:gd name="T22" fmla="*/ 1 w 108"/>
                <a:gd name="T23" fmla="*/ 1 h 42"/>
                <a:gd name="T24" fmla="*/ 1 w 108"/>
                <a:gd name="T25" fmla="*/ 1 h 42"/>
                <a:gd name="T26" fmla="*/ 1 w 108"/>
                <a:gd name="T27" fmla="*/ 1 h 42"/>
                <a:gd name="T28" fmla="*/ 1 w 108"/>
                <a:gd name="T29" fmla="*/ 2 h 42"/>
                <a:gd name="T30" fmla="*/ 0 w 108"/>
                <a:gd name="T31" fmla="*/ 2 h 42"/>
                <a:gd name="T32" fmla="*/ 0 w 108"/>
                <a:gd name="T33" fmla="*/ 2 h 42"/>
                <a:gd name="T34" fmla="*/ 1 w 108"/>
                <a:gd name="T35" fmla="*/ 2 h 42"/>
                <a:gd name="T36" fmla="*/ 1 w 108"/>
                <a:gd name="T37" fmla="*/ 2 h 42"/>
                <a:gd name="T38" fmla="*/ 1 w 108"/>
                <a:gd name="T39" fmla="*/ 2 h 42"/>
                <a:gd name="T40" fmla="*/ 1 w 108"/>
                <a:gd name="T41" fmla="*/ 1 h 42"/>
                <a:gd name="T42" fmla="*/ 1 w 108"/>
                <a:gd name="T43" fmla="*/ 1 h 42"/>
                <a:gd name="T44" fmla="*/ 2 w 108"/>
                <a:gd name="T45" fmla="*/ 1 h 42"/>
                <a:gd name="T46" fmla="*/ 2 w 108"/>
                <a:gd name="T47" fmla="*/ 1 h 42"/>
                <a:gd name="T48" fmla="*/ 2 w 108"/>
                <a:gd name="T49" fmla="*/ 1 h 42"/>
                <a:gd name="T50" fmla="*/ 2 w 108"/>
                <a:gd name="T51" fmla="*/ 1 h 42"/>
                <a:gd name="T52" fmla="*/ 2 w 108"/>
                <a:gd name="T53" fmla="*/ 1 h 42"/>
                <a:gd name="T54" fmla="*/ 2 w 108"/>
                <a:gd name="T55" fmla="*/ 1 h 42"/>
                <a:gd name="T56" fmla="*/ 3 w 108"/>
                <a:gd name="T57" fmla="*/ 1 h 42"/>
                <a:gd name="T58" fmla="*/ 3 w 108"/>
                <a:gd name="T59" fmla="*/ 1 h 42"/>
                <a:gd name="T60" fmla="*/ 3 w 108"/>
                <a:gd name="T61" fmla="*/ 1 h 42"/>
                <a:gd name="T62" fmla="*/ 3 w 108"/>
                <a:gd name="T63" fmla="*/ 1 h 42"/>
                <a:gd name="T64" fmla="*/ 3 w 108"/>
                <a:gd name="T65" fmla="*/ 1 h 42"/>
                <a:gd name="T66" fmla="*/ 3 w 108"/>
                <a:gd name="T67" fmla="*/ 1 h 42"/>
                <a:gd name="T68" fmla="*/ 3 w 108"/>
                <a:gd name="T69" fmla="*/ 1 h 42"/>
                <a:gd name="T70" fmla="*/ 4 w 108"/>
                <a:gd name="T71" fmla="*/ 1 h 42"/>
                <a:gd name="T72" fmla="*/ 4 w 108"/>
                <a:gd name="T73" fmla="*/ 1 h 42"/>
                <a:gd name="T74" fmla="*/ 4 w 108"/>
                <a:gd name="T75" fmla="*/ 1 h 42"/>
                <a:gd name="T76" fmla="*/ 4 w 108"/>
                <a:gd name="T77" fmla="*/ 1 h 42"/>
                <a:gd name="T78" fmla="*/ 4 w 108"/>
                <a:gd name="T79" fmla="*/ 1 h 42"/>
                <a:gd name="T80" fmla="*/ 4 w 108"/>
                <a:gd name="T81" fmla="*/ 1 h 42"/>
                <a:gd name="T82" fmla="*/ 4 w 108"/>
                <a:gd name="T83" fmla="*/ 1 h 42"/>
                <a:gd name="T84" fmla="*/ 3 w 108"/>
                <a:gd name="T85" fmla="*/ 1 h 42"/>
                <a:gd name="T86" fmla="*/ 3 w 108"/>
                <a:gd name="T87" fmla="*/ 0 h 42"/>
                <a:gd name="T88" fmla="*/ 3 w 108"/>
                <a:gd name="T89" fmla="*/ 0 h 42"/>
                <a:gd name="T90" fmla="*/ 3 w 108"/>
                <a:gd name="T91" fmla="*/ 0 h 42"/>
                <a:gd name="T92" fmla="*/ 3 w 108"/>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 h="42">
                  <a:moveTo>
                    <a:pt x="82" y="0"/>
                  </a:moveTo>
                  <a:lnTo>
                    <a:pt x="78" y="0"/>
                  </a:lnTo>
                  <a:lnTo>
                    <a:pt x="72" y="0"/>
                  </a:lnTo>
                  <a:lnTo>
                    <a:pt x="68" y="0"/>
                  </a:lnTo>
                  <a:lnTo>
                    <a:pt x="63" y="2"/>
                  </a:lnTo>
                  <a:lnTo>
                    <a:pt x="57" y="4"/>
                  </a:lnTo>
                  <a:lnTo>
                    <a:pt x="48" y="6"/>
                  </a:lnTo>
                  <a:lnTo>
                    <a:pt x="42" y="8"/>
                  </a:lnTo>
                  <a:lnTo>
                    <a:pt x="36" y="12"/>
                  </a:lnTo>
                  <a:lnTo>
                    <a:pt x="29" y="16"/>
                  </a:lnTo>
                  <a:lnTo>
                    <a:pt x="25" y="19"/>
                  </a:lnTo>
                  <a:lnTo>
                    <a:pt x="19" y="23"/>
                  </a:lnTo>
                  <a:lnTo>
                    <a:pt x="15" y="27"/>
                  </a:lnTo>
                  <a:lnTo>
                    <a:pt x="10" y="31"/>
                  </a:lnTo>
                  <a:lnTo>
                    <a:pt x="6" y="37"/>
                  </a:lnTo>
                  <a:lnTo>
                    <a:pt x="0" y="40"/>
                  </a:lnTo>
                  <a:lnTo>
                    <a:pt x="0" y="42"/>
                  </a:lnTo>
                  <a:lnTo>
                    <a:pt x="2" y="40"/>
                  </a:lnTo>
                  <a:lnTo>
                    <a:pt x="8" y="38"/>
                  </a:lnTo>
                  <a:lnTo>
                    <a:pt x="13" y="35"/>
                  </a:lnTo>
                  <a:lnTo>
                    <a:pt x="19" y="31"/>
                  </a:lnTo>
                  <a:lnTo>
                    <a:pt x="25" y="27"/>
                  </a:lnTo>
                  <a:lnTo>
                    <a:pt x="34" y="23"/>
                  </a:lnTo>
                  <a:lnTo>
                    <a:pt x="42" y="18"/>
                  </a:lnTo>
                  <a:lnTo>
                    <a:pt x="48" y="16"/>
                  </a:lnTo>
                  <a:lnTo>
                    <a:pt x="51" y="14"/>
                  </a:lnTo>
                  <a:lnTo>
                    <a:pt x="57" y="12"/>
                  </a:lnTo>
                  <a:lnTo>
                    <a:pt x="61" y="10"/>
                  </a:lnTo>
                  <a:lnTo>
                    <a:pt x="65" y="10"/>
                  </a:lnTo>
                  <a:lnTo>
                    <a:pt x="70" y="6"/>
                  </a:lnTo>
                  <a:lnTo>
                    <a:pt x="76" y="6"/>
                  </a:lnTo>
                  <a:lnTo>
                    <a:pt x="82" y="6"/>
                  </a:lnTo>
                  <a:lnTo>
                    <a:pt x="87" y="6"/>
                  </a:lnTo>
                  <a:lnTo>
                    <a:pt x="91" y="4"/>
                  </a:lnTo>
                  <a:lnTo>
                    <a:pt x="95" y="4"/>
                  </a:lnTo>
                  <a:lnTo>
                    <a:pt x="99" y="4"/>
                  </a:lnTo>
                  <a:lnTo>
                    <a:pt x="103" y="4"/>
                  </a:lnTo>
                  <a:lnTo>
                    <a:pt x="106" y="4"/>
                  </a:lnTo>
                  <a:lnTo>
                    <a:pt x="108" y="4"/>
                  </a:lnTo>
                  <a:lnTo>
                    <a:pt x="106" y="2"/>
                  </a:lnTo>
                  <a:lnTo>
                    <a:pt x="101" y="2"/>
                  </a:lnTo>
                  <a:lnTo>
                    <a:pt x="97" y="2"/>
                  </a:lnTo>
                  <a:lnTo>
                    <a:pt x="93" y="2"/>
                  </a:lnTo>
                  <a:lnTo>
                    <a:pt x="89" y="0"/>
                  </a:lnTo>
                  <a:lnTo>
                    <a:pt x="84" y="0"/>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13" name="Freeform 51"/>
            <p:cNvSpPr>
              <a:spLocks/>
            </p:cNvSpPr>
            <p:nvPr/>
          </p:nvSpPr>
          <p:spPr bwMode="auto">
            <a:xfrm>
              <a:off x="2556" y="2091"/>
              <a:ext cx="63" cy="114"/>
            </a:xfrm>
            <a:custGeom>
              <a:avLst/>
              <a:gdLst>
                <a:gd name="T0" fmla="*/ 1 w 125"/>
                <a:gd name="T1" fmla="*/ 1 h 228"/>
                <a:gd name="T2" fmla="*/ 1 w 125"/>
                <a:gd name="T3" fmla="*/ 1 h 228"/>
                <a:gd name="T4" fmla="*/ 1 w 125"/>
                <a:gd name="T5" fmla="*/ 1 h 228"/>
                <a:gd name="T6" fmla="*/ 2 w 125"/>
                <a:gd name="T7" fmla="*/ 1 h 228"/>
                <a:gd name="T8" fmla="*/ 2 w 125"/>
                <a:gd name="T9" fmla="*/ 1 h 228"/>
                <a:gd name="T10" fmla="*/ 2 w 125"/>
                <a:gd name="T11" fmla="*/ 1 h 228"/>
                <a:gd name="T12" fmla="*/ 3 w 125"/>
                <a:gd name="T13" fmla="*/ 2 h 228"/>
                <a:gd name="T14" fmla="*/ 3 w 125"/>
                <a:gd name="T15" fmla="*/ 2 h 228"/>
                <a:gd name="T16" fmla="*/ 3 w 125"/>
                <a:gd name="T17" fmla="*/ 2 h 228"/>
                <a:gd name="T18" fmla="*/ 3 w 125"/>
                <a:gd name="T19" fmla="*/ 2 h 228"/>
                <a:gd name="T20" fmla="*/ 4 w 125"/>
                <a:gd name="T21" fmla="*/ 3 h 228"/>
                <a:gd name="T22" fmla="*/ 4 w 125"/>
                <a:gd name="T23" fmla="*/ 3 h 228"/>
                <a:gd name="T24" fmla="*/ 4 w 125"/>
                <a:gd name="T25" fmla="*/ 3 h 228"/>
                <a:gd name="T26" fmla="*/ 4 w 125"/>
                <a:gd name="T27" fmla="*/ 4 h 228"/>
                <a:gd name="T28" fmla="*/ 4 w 125"/>
                <a:gd name="T29" fmla="*/ 4 h 228"/>
                <a:gd name="T30" fmla="*/ 4 w 125"/>
                <a:gd name="T31" fmla="*/ 4 h 228"/>
                <a:gd name="T32" fmla="*/ 4 w 125"/>
                <a:gd name="T33" fmla="*/ 5 h 228"/>
                <a:gd name="T34" fmla="*/ 4 w 125"/>
                <a:gd name="T35" fmla="*/ 5 h 228"/>
                <a:gd name="T36" fmla="*/ 4 w 125"/>
                <a:gd name="T37" fmla="*/ 5 h 228"/>
                <a:gd name="T38" fmla="*/ 4 w 125"/>
                <a:gd name="T39" fmla="*/ 6 h 228"/>
                <a:gd name="T40" fmla="*/ 4 w 125"/>
                <a:gd name="T41" fmla="*/ 6 h 228"/>
                <a:gd name="T42" fmla="*/ 4 w 125"/>
                <a:gd name="T43" fmla="*/ 6 h 228"/>
                <a:gd name="T44" fmla="*/ 4 w 125"/>
                <a:gd name="T45" fmla="*/ 6 h 228"/>
                <a:gd name="T46" fmla="*/ 4 w 125"/>
                <a:gd name="T47" fmla="*/ 7 h 228"/>
                <a:gd name="T48" fmla="*/ 4 w 125"/>
                <a:gd name="T49" fmla="*/ 7 h 228"/>
                <a:gd name="T50" fmla="*/ 4 w 125"/>
                <a:gd name="T51" fmla="*/ 7 h 228"/>
                <a:gd name="T52" fmla="*/ 4 w 125"/>
                <a:gd name="T53" fmla="*/ 8 h 228"/>
                <a:gd name="T54" fmla="*/ 4 w 125"/>
                <a:gd name="T55" fmla="*/ 8 h 228"/>
                <a:gd name="T56" fmla="*/ 4 w 125"/>
                <a:gd name="T57" fmla="*/ 7 h 228"/>
                <a:gd name="T58" fmla="*/ 4 w 125"/>
                <a:gd name="T59" fmla="*/ 7 h 228"/>
                <a:gd name="T60" fmla="*/ 4 w 125"/>
                <a:gd name="T61" fmla="*/ 7 h 228"/>
                <a:gd name="T62" fmla="*/ 4 w 125"/>
                <a:gd name="T63" fmla="*/ 6 h 228"/>
                <a:gd name="T64" fmla="*/ 4 w 125"/>
                <a:gd name="T65" fmla="*/ 6 h 228"/>
                <a:gd name="T66" fmla="*/ 4 w 125"/>
                <a:gd name="T67" fmla="*/ 6 h 228"/>
                <a:gd name="T68" fmla="*/ 4 w 125"/>
                <a:gd name="T69" fmla="*/ 5 h 228"/>
                <a:gd name="T70" fmla="*/ 4 w 125"/>
                <a:gd name="T71" fmla="*/ 5 h 228"/>
                <a:gd name="T72" fmla="*/ 4 w 125"/>
                <a:gd name="T73" fmla="*/ 5 h 228"/>
                <a:gd name="T74" fmla="*/ 4 w 125"/>
                <a:gd name="T75" fmla="*/ 4 h 228"/>
                <a:gd name="T76" fmla="*/ 4 w 125"/>
                <a:gd name="T77" fmla="*/ 4 h 228"/>
                <a:gd name="T78" fmla="*/ 4 w 125"/>
                <a:gd name="T79" fmla="*/ 4 h 228"/>
                <a:gd name="T80" fmla="*/ 3 w 125"/>
                <a:gd name="T81" fmla="*/ 3 h 228"/>
                <a:gd name="T82" fmla="*/ 3 w 125"/>
                <a:gd name="T83" fmla="*/ 3 h 228"/>
                <a:gd name="T84" fmla="*/ 3 w 125"/>
                <a:gd name="T85" fmla="*/ 3 h 228"/>
                <a:gd name="T86" fmla="*/ 3 w 125"/>
                <a:gd name="T87" fmla="*/ 2 h 228"/>
                <a:gd name="T88" fmla="*/ 2 w 125"/>
                <a:gd name="T89" fmla="*/ 2 h 228"/>
                <a:gd name="T90" fmla="*/ 2 w 125"/>
                <a:gd name="T91" fmla="*/ 2 h 228"/>
                <a:gd name="T92" fmla="*/ 2 w 125"/>
                <a:gd name="T93" fmla="*/ 2 h 228"/>
                <a:gd name="T94" fmla="*/ 1 w 125"/>
                <a:gd name="T95" fmla="*/ 1 h 228"/>
                <a:gd name="T96" fmla="*/ 1 w 125"/>
                <a:gd name="T97" fmla="*/ 1 h 228"/>
                <a:gd name="T98" fmla="*/ 1 w 125"/>
                <a:gd name="T99" fmla="*/ 1 h 228"/>
                <a:gd name="T100" fmla="*/ 0 w 125"/>
                <a:gd name="T101" fmla="*/ 0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 h="228">
                  <a:moveTo>
                    <a:pt x="0" y="0"/>
                  </a:moveTo>
                  <a:lnTo>
                    <a:pt x="8" y="2"/>
                  </a:lnTo>
                  <a:lnTo>
                    <a:pt x="17" y="4"/>
                  </a:lnTo>
                  <a:lnTo>
                    <a:pt x="21" y="8"/>
                  </a:lnTo>
                  <a:lnTo>
                    <a:pt x="25" y="10"/>
                  </a:lnTo>
                  <a:lnTo>
                    <a:pt x="30" y="12"/>
                  </a:lnTo>
                  <a:lnTo>
                    <a:pt x="34" y="13"/>
                  </a:lnTo>
                  <a:lnTo>
                    <a:pt x="40" y="15"/>
                  </a:lnTo>
                  <a:lnTo>
                    <a:pt x="44" y="19"/>
                  </a:lnTo>
                  <a:lnTo>
                    <a:pt x="47" y="23"/>
                  </a:lnTo>
                  <a:lnTo>
                    <a:pt x="53" y="27"/>
                  </a:lnTo>
                  <a:lnTo>
                    <a:pt x="59" y="29"/>
                  </a:lnTo>
                  <a:lnTo>
                    <a:pt x="63" y="34"/>
                  </a:lnTo>
                  <a:lnTo>
                    <a:pt x="68" y="36"/>
                  </a:lnTo>
                  <a:lnTo>
                    <a:pt x="72" y="40"/>
                  </a:lnTo>
                  <a:lnTo>
                    <a:pt x="76" y="44"/>
                  </a:lnTo>
                  <a:lnTo>
                    <a:pt x="80" y="50"/>
                  </a:lnTo>
                  <a:lnTo>
                    <a:pt x="82" y="53"/>
                  </a:lnTo>
                  <a:lnTo>
                    <a:pt x="87" y="59"/>
                  </a:lnTo>
                  <a:lnTo>
                    <a:pt x="91" y="61"/>
                  </a:lnTo>
                  <a:lnTo>
                    <a:pt x="95" y="67"/>
                  </a:lnTo>
                  <a:lnTo>
                    <a:pt x="99" y="71"/>
                  </a:lnTo>
                  <a:lnTo>
                    <a:pt x="103" y="76"/>
                  </a:lnTo>
                  <a:lnTo>
                    <a:pt x="105" y="82"/>
                  </a:lnTo>
                  <a:lnTo>
                    <a:pt x="108" y="86"/>
                  </a:lnTo>
                  <a:lnTo>
                    <a:pt x="110" y="90"/>
                  </a:lnTo>
                  <a:lnTo>
                    <a:pt x="114" y="95"/>
                  </a:lnTo>
                  <a:lnTo>
                    <a:pt x="116" y="99"/>
                  </a:lnTo>
                  <a:lnTo>
                    <a:pt x="118" y="107"/>
                  </a:lnTo>
                  <a:lnTo>
                    <a:pt x="120" y="110"/>
                  </a:lnTo>
                  <a:lnTo>
                    <a:pt x="122" y="118"/>
                  </a:lnTo>
                  <a:lnTo>
                    <a:pt x="122" y="122"/>
                  </a:lnTo>
                  <a:lnTo>
                    <a:pt x="124" y="128"/>
                  </a:lnTo>
                  <a:lnTo>
                    <a:pt x="124" y="131"/>
                  </a:lnTo>
                  <a:lnTo>
                    <a:pt x="124" y="137"/>
                  </a:lnTo>
                  <a:lnTo>
                    <a:pt x="124" y="143"/>
                  </a:lnTo>
                  <a:lnTo>
                    <a:pt x="124" y="149"/>
                  </a:lnTo>
                  <a:lnTo>
                    <a:pt x="124" y="152"/>
                  </a:lnTo>
                  <a:lnTo>
                    <a:pt x="125" y="158"/>
                  </a:lnTo>
                  <a:lnTo>
                    <a:pt x="124" y="162"/>
                  </a:lnTo>
                  <a:lnTo>
                    <a:pt x="124" y="168"/>
                  </a:lnTo>
                  <a:lnTo>
                    <a:pt x="124" y="171"/>
                  </a:lnTo>
                  <a:lnTo>
                    <a:pt x="124" y="175"/>
                  </a:lnTo>
                  <a:lnTo>
                    <a:pt x="124" y="181"/>
                  </a:lnTo>
                  <a:lnTo>
                    <a:pt x="124" y="185"/>
                  </a:lnTo>
                  <a:lnTo>
                    <a:pt x="124" y="188"/>
                  </a:lnTo>
                  <a:lnTo>
                    <a:pt x="124" y="192"/>
                  </a:lnTo>
                  <a:lnTo>
                    <a:pt x="122" y="200"/>
                  </a:lnTo>
                  <a:lnTo>
                    <a:pt x="120" y="207"/>
                  </a:lnTo>
                  <a:lnTo>
                    <a:pt x="120" y="211"/>
                  </a:lnTo>
                  <a:lnTo>
                    <a:pt x="120" y="217"/>
                  </a:lnTo>
                  <a:lnTo>
                    <a:pt x="118" y="223"/>
                  </a:lnTo>
                  <a:lnTo>
                    <a:pt x="118" y="225"/>
                  </a:lnTo>
                  <a:lnTo>
                    <a:pt x="118" y="226"/>
                  </a:lnTo>
                  <a:lnTo>
                    <a:pt x="118" y="228"/>
                  </a:lnTo>
                  <a:lnTo>
                    <a:pt x="116" y="226"/>
                  </a:lnTo>
                  <a:lnTo>
                    <a:pt x="116" y="223"/>
                  </a:lnTo>
                  <a:lnTo>
                    <a:pt x="116" y="217"/>
                  </a:lnTo>
                  <a:lnTo>
                    <a:pt x="116" y="211"/>
                  </a:lnTo>
                  <a:lnTo>
                    <a:pt x="114" y="206"/>
                  </a:lnTo>
                  <a:lnTo>
                    <a:pt x="112" y="200"/>
                  </a:lnTo>
                  <a:lnTo>
                    <a:pt x="112" y="196"/>
                  </a:lnTo>
                  <a:lnTo>
                    <a:pt x="112" y="190"/>
                  </a:lnTo>
                  <a:lnTo>
                    <a:pt x="112" y="187"/>
                  </a:lnTo>
                  <a:lnTo>
                    <a:pt x="110" y="181"/>
                  </a:lnTo>
                  <a:lnTo>
                    <a:pt x="108" y="175"/>
                  </a:lnTo>
                  <a:lnTo>
                    <a:pt x="108" y="169"/>
                  </a:lnTo>
                  <a:lnTo>
                    <a:pt x="108" y="164"/>
                  </a:lnTo>
                  <a:lnTo>
                    <a:pt x="108" y="158"/>
                  </a:lnTo>
                  <a:lnTo>
                    <a:pt x="106" y="152"/>
                  </a:lnTo>
                  <a:lnTo>
                    <a:pt x="106" y="147"/>
                  </a:lnTo>
                  <a:lnTo>
                    <a:pt x="105" y="139"/>
                  </a:lnTo>
                  <a:lnTo>
                    <a:pt x="105" y="135"/>
                  </a:lnTo>
                  <a:lnTo>
                    <a:pt x="105" y="129"/>
                  </a:lnTo>
                  <a:lnTo>
                    <a:pt x="105" y="126"/>
                  </a:lnTo>
                  <a:lnTo>
                    <a:pt x="103" y="120"/>
                  </a:lnTo>
                  <a:lnTo>
                    <a:pt x="103" y="114"/>
                  </a:lnTo>
                  <a:lnTo>
                    <a:pt x="101" y="110"/>
                  </a:lnTo>
                  <a:lnTo>
                    <a:pt x="101" y="107"/>
                  </a:lnTo>
                  <a:lnTo>
                    <a:pt x="99" y="99"/>
                  </a:lnTo>
                  <a:lnTo>
                    <a:pt x="97" y="95"/>
                  </a:lnTo>
                  <a:lnTo>
                    <a:pt x="95" y="90"/>
                  </a:lnTo>
                  <a:lnTo>
                    <a:pt x="93" y="84"/>
                  </a:lnTo>
                  <a:lnTo>
                    <a:pt x="86" y="78"/>
                  </a:lnTo>
                  <a:lnTo>
                    <a:pt x="80" y="71"/>
                  </a:lnTo>
                  <a:lnTo>
                    <a:pt x="76" y="67"/>
                  </a:lnTo>
                  <a:lnTo>
                    <a:pt x="72" y="63"/>
                  </a:lnTo>
                  <a:lnTo>
                    <a:pt x="68" y="59"/>
                  </a:lnTo>
                  <a:lnTo>
                    <a:pt x="63" y="55"/>
                  </a:lnTo>
                  <a:lnTo>
                    <a:pt x="59" y="50"/>
                  </a:lnTo>
                  <a:lnTo>
                    <a:pt x="55" y="46"/>
                  </a:lnTo>
                  <a:lnTo>
                    <a:pt x="49" y="42"/>
                  </a:lnTo>
                  <a:lnTo>
                    <a:pt x="46" y="38"/>
                  </a:lnTo>
                  <a:lnTo>
                    <a:pt x="42" y="34"/>
                  </a:lnTo>
                  <a:lnTo>
                    <a:pt x="36" y="31"/>
                  </a:lnTo>
                  <a:lnTo>
                    <a:pt x="32" y="27"/>
                  </a:lnTo>
                  <a:lnTo>
                    <a:pt x="28" y="25"/>
                  </a:lnTo>
                  <a:lnTo>
                    <a:pt x="21" y="15"/>
                  </a:lnTo>
                  <a:lnTo>
                    <a:pt x="13" y="12"/>
                  </a:lnTo>
                  <a:lnTo>
                    <a:pt x="8" y="6"/>
                  </a:lnTo>
                  <a:lnTo>
                    <a:pt x="4"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pic>
        <p:nvPicPr>
          <p:cNvPr id="114" name="Picture 8" descr="C:\Tammy\WorkSinceThesis\Micha\VULCAN\Research\TammyCodeiLIDs_ExperimentOnXmlData17_10_11\iLIDsExtractedData - up to 10 per person per camera\person_4_cam3_MCTTR0503g_frame150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9" y="4011093"/>
            <a:ext cx="329838" cy="77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37" descr="C:\Tammy\WorkSinceThesis\Micha\VULCAN\Research\TammyCodeiLIDs_ExperimentOnXmlData17_10_11\iLIDsExtractedData - up to 10 per person per camera\person_7_cam1_MCTTR0201a_frame7575.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420873"/>
            <a:ext cx="364558" cy="77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6" name="Straight Arrow Connector 115"/>
          <p:cNvCxnSpPr/>
          <p:nvPr/>
        </p:nvCxnSpPr>
        <p:spPr>
          <a:xfrm>
            <a:off x="838200" y="2842204"/>
            <a:ext cx="378796"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17" name="Straight Arrow Connector 116"/>
          <p:cNvCxnSpPr/>
          <p:nvPr/>
        </p:nvCxnSpPr>
        <p:spPr>
          <a:xfrm>
            <a:off x="838200" y="4297042"/>
            <a:ext cx="378796"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grpSp>
        <p:nvGrpSpPr>
          <p:cNvPr id="280" name="Group 279"/>
          <p:cNvGrpSpPr/>
          <p:nvPr/>
        </p:nvGrpSpPr>
        <p:grpSpPr>
          <a:xfrm>
            <a:off x="381000" y="5772305"/>
            <a:ext cx="2115002" cy="893826"/>
            <a:chOff x="-2500758" y="4433753"/>
            <a:chExt cx="2115002" cy="893826"/>
          </a:xfrm>
        </p:grpSpPr>
        <p:pic>
          <p:nvPicPr>
            <p:cNvPr id="279" name="Picture 10" descr="D:\Tracking\Camera1_h\1200.jpeg"/>
            <p:cNvPicPr>
              <a:picLocks noChangeAspect="1" noChangeArrowheads="1"/>
            </p:cNvPicPr>
            <p:nvPr/>
          </p:nvPicPr>
          <p:blipFill>
            <a:blip r:embed="rId6">
              <a:extLst>
                <a:ext uri="{28A0092B-C50C-407E-A947-70E740481C1C}">
                  <a14:useLocalDpi xmlns:a14="http://schemas.microsoft.com/office/drawing/2010/main" val="0"/>
                </a:ext>
              </a:extLst>
            </a:blip>
            <a:srcRect l="34229" t="42345" r="60794" b="38377"/>
            <a:stretch>
              <a:fillRect/>
            </a:stretch>
          </p:blipFill>
          <p:spPr bwMode="auto">
            <a:xfrm>
              <a:off x="-2500758" y="4433753"/>
              <a:ext cx="398973" cy="8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 name="Group 119"/>
            <p:cNvGrpSpPr/>
            <p:nvPr/>
          </p:nvGrpSpPr>
          <p:grpSpPr>
            <a:xfrm>
              <a:off x="-2500757" y="4444929"/>
              <a:ext cx="376240" cy="882650"/>
              <a:chOff x="10237562" y="4120393"/>
              <a:chExt cx="452441" cy="882650"/>
            </a:xfrm>
          </p:grpSpPr>
          <p:grpSp>
            <p:nvGrpSpPr>
              <p:cNvPr id="121" name="Group 11"/>
              <p:cNvGrpSpPr>
                <a:grpSpLocks/>
              </p:cNvGrpSpPr>
              <p:nvPr/>
            </p:nvGrpSpPr>
            <p:grpSpPr bwMode="auto">
              <a:xfrm>
                <a:off x="10237562" y="4120393"/>
                <a:ext cx="449262" cy="882650"/>
                <a:chOff x="1942630" y="5299192"/>
                <a:chExt cx="506574" cy="1086021"/>
              </a:xfrm>
            </p:grpSpPr>
            <p:sp>
              <p:nvSpPr>
                <p:cNvPr id="123" name="Rectangle 122"/>
                <p:cNvSpPr/>
                <p:nvPr/>
              </p:nvSpPr>
              <p:spPr>
                <a:xfrm>
                  <a:off x="1944406" y="5299192"/>
                  <a:ext cx="504786" cy="1086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124" name="Straight Connector 123"/>
                <p:cNvCxnSpPr/>
                <p:nvPr/>
              </p:nvCxnSpPr>
              <p:spPr>
                <a:xfrm>
                  <a:off x="1944420" y="5469128"/>
                  <a:ext cx="5047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942630" y="5666408"/>
                  <a:ext cx="5047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942630" y="5930101"/>
                  <a:ext cx="5047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p:cNvCxnSpPr/>
              <p:nvPr/>
            </p:nvCxnSpPr>
            <p:spPr bwMode="auto">
              <a:xfrm>
                <a:off x="10242328" y="4798254"/>
                <a:ext cx="4476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5" name="Group 4"/>
            <p:cNvGrpSpPr>
              <a:grpSpLocks/>
            </p:cNvGrpSpPr>
            <p:nvPr/>
          </p:nvGrpSpPr>
          <p:grpSpPr bwMode="auto">
            <a:xfrm>
              <a:off x="-1802686" y="4799980"/>
              <a:ext cx="454914" cy="330739"/>
              <a:chOff x="3976255" y="5533902"/>
              <a:chExt cx="803563" cy="564078"/>
            </a:xfrm>
          </p:grpSpPr>
          <p:cxnSp>
            <p:nvCxnSpPr>
              <p:cNvPr id="166" name="Straight Connector 165"/>
              <p:cNvCxnSpPr/>
              <p:nvPr/>
            </p:nvCxnSpPr>
            <p:spPr>
              <a:xfrm>
                <a:off x="3975538" y="6098063"/>
                <a:ext cx="803511" cy="0"/>
              </a:xfrm>
              <a:prstGeom prst="line">
                <a:avLst/>
              </a:prstGeom>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4260077" y="5722565"/>
                <a:ext cx="46529" cy="375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68" name="Rectangle 167"/>
              <p:cNvSpPr/>
              <p:nvPr/>
            </p:nvSpPr>
            <p:spPr>
              <a:xfrm flipH="1">
                <a:off x="4376399" y="5876250"/>
                <a:ext cx="44738" cy="22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69" name="Rectangle 168"/>
              <p:cNvSpPr/>
              <p:nvPr/>
            </p:nvSpPr>
            <p:spPr>
              <a:xfrm flipH="1">
                <a:off x="4483773" y="5876250"/>
                <a:ext cx="44738" cy="22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70" name="Rectangle 169"/>
              <p:cNvSpPr/>
              <p:nvPr/>
            </p:nvSpPr>
            <p:spPr>
              <a:xfrm flipH="1">
                <a:off x="4591146" y="5722565"/>
                <a:ext cx="44738" cy="375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71" name="Rectangle 170"/>
              <p:cNvSpPr/>
              <p:nvPr/>
            </p:nvSpPr>
            <p:spPr>
              <a:xfrm flipH="1">
                <a:off x="4698520" y="5534025"/>
                <a:ext cx="44738" cy="564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72" name="Rectangle 171"/>
              <p:cNvSpPr/>
              <p:nvPr/>
            </p:nvSpPr>
            <p:spPr>
              <a:xfrm flipH="1">
                <a:off x="4152704" y="5972897"/>
                <a:ext cx="44740" cy="12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73" name="Rectangle 172"/>
              <p:cNvSpPr/>
              <p:nvPr/>
            </p:nvSpPr>
            <p:spPr>
              <a:xfrm flipH="1">
                <a:off x="4045330" y="5876250"/>
                <a:ext cx="44740" cy="22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grpSp>
        <p:grpSp>
          <p:nvGrpSpPr>
            <p:cNvPr id="136" name="Group 5"/>
            <p:cNvGrpSpPr>
              <a:grpSpLocks/>
            </p:cNvGrpSpPr>
            <p:nvPr/>
          </p:nvGrpSpPr>
          <p:grpSpPr bwMode="auto">
            <a:xfrm>
              <a:off x="-1815858" y="5183944"/>
              <a:ext cx="415400" cy="40878"/>
              <a:chOff x="4045527" y="6317646"/>
              <a:chExt cx="734291" cy="85089"/>
            </a:xfrm>
          </p:grpSpPr>
          <p:sp>
            <p:nvSpPr>
              <p:cNvPr id="158" name="Rectangle 157"/>
              <p:cNvSpPr/>
              <p:nvPr/>
            </p:nvSpPr>
            <p:spPr>
              <a:xfrm>
                <a:off x="4044810" y="6317719"/>
                <a:ext cx="734245" cy="773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159" name="Straight Connector 158"/>
              <p:cNvCxnSpPr>
                <a:stCxn id="158" idx="0"/>
                <a:endCxn id="158" idx="2"/>
              </p:cNvCxnSpPr>
              <p:nvPr/>
            </p:nvCxnSpPr>
            <p:spPr>
              <a:xfrm rot="16200000" flipH="1">
                <a:off x="4373258" y="6356393"/>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60" name="Straight Connector 159"/>
              <p:cNvCxnSpPr/>
              <p:nvPr/>
            </p:nvCxnSpPr>
            <p:spPr>
              <a:xfrm rot="16200000" flipH="1">
                <a:off x="4561296" y="6360261"/>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61" name="Straight Connector 160"/>
              <p:cNvCxnSpPr/>
              <p:nvPr/>
            </p:nvCxnSpPr>
            <p:spPr>
              <a:xfrm rot="16200000" flipH="1">
                <a:off x="4190593" y="6358326"/>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62" name="Straight Connector 161"/>
              <p:cNvCxnSpPr/>
              <p:nvPr/>
            </p:nvCxnSpPr>
            <p:spPr>
              <a:xfrm rot="16200000" flipH="1">
                <a:off x="4099259" y="6356393"/>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63" name="Straight Connector 162"/>
              <p:cNvCxnSpPr/>
              <p:nvPr/>
            </p:nvCxnSpPr>
            <p:spPr>
              <a:xfrm rot="16200000" flipH="1">
                <a:off x="4271180" y="6360261"/>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64" name="Straight Connector 163"/>
              <p:cNvCxnSpPr/>
              <p:nvPr/>
            </p:nvCxnSpPr>
            <p:spPr>
              <a:xfrm rot="16200000" flipH="1">
                <a:off x="4457427" y="6364128"/>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rot="16200000" flipH="1">
                <a:off x="4640093" y="6362194"/>
                <a:ext cx="77348" cy="0"/>
              </a:xfrm>
              <a:prstGeom prst="line">
                <a:avLst/>
              </a:prstGeom>
            </p:spPr>
            <p:style>
              <a:lnRef idx="2">
                <a:schemeClr val="dk1"/>
              </a:lnRef>
              <a:fillRef idx="0">
                <a:schemeClr val="dk1"/>
              </a:fillRef>
              <a:effectRef idx="1">
                <a:schemeClr val="dk1"/>
              </a:effectRef>
              <a:fontRef idx="minor">
                <a:schemeClr val="tx1"/>
              </a:fontRef>
            </p:style>
          </p:cxnSp>
        </p:grpSp>
        <p:grpSp>
          <p:nvGrpSpPr>
            <p:cNvPr id="137" name="Group 6"/>
            <p:cNvGrpSpPr>
              <a:grpSpLocks/>
            </p:cNvGrpSpPr>
            <p:nvPr/>
          </p:nvGrpSpPr>
          <p:grpSpPr bwMode="auto">
            <a:xfrm>
              <a:off x="-1400457" y="5185802"/>
              <a:ext cx="415400" cy="40878"/>
              <a:chOff x="4045527" y="6317646"/>
              <a:chExt cx="734291" cy="85089"/>
            </a:xfrm>
          </p:grpSpPr>
          <p:sp>
            <p:nvSpPr>
              <p:cNvPr id="150" name="Rectangle 149"/>
              <p:cNvSpPr/>
              <p:nvPr/>
            </p:nvSpPr>
            <p:spPr>
              <a:xfrm>
                <a:off x="4044763" y="6317719"/>
                <a:ext cx="734245" cy="773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151" name="Straight Connector 150"/>
              <p:cNvCxnSpPr>
                <a:stCxn id="150" idx="0"/>
                <a:endCxn id="150" idx="2"/>
              </p:cNvCxnSpPr>
              <p:nvPr/>
            </p:nvCxnSpPr>
            <p:spPr>
              <a:xfrm rot="16200000" flipH="1">
                <a:off x="4373212" y="6356393"/>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52" name="Straight Connector 151"/>
              <p:cNvCxnSpPr/>
              <p:nvPr/>
            </p:nvCxnSpPr>
            <p:spPr>
              <a:xfrm rot="16200000" flipH="1">
                <a:off x="4561250" y="6360261"/>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rot="16200000" flipH="1">
                <a:off x="4190546" y="6358326"/>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rot="16200000" flipH="1">
                <a:off x="4099213" y="6356393"/>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rot="16200000" flipH="1">
                <a:off x="4271134" y="6360261"/>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56" name="Straight Connector 155"/>
              <p:cNvCxnSpPr/>
              <p:nvPr/>
            </p:nvCxnSpPr>
            <p:spPr>
              <a:xfrm rot="16200000" flipH="1">
                <a:off x="4457381" y="6364128"/>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rot="16200000" flipH="1">
                <a:off x="4640047" y="6362194"/>
                <a:ext cx="77348" cy="0"/>
              </a:xfrm>
              <a:prstGeom prst="line">
                <a:avLst/>
              </a:prstGeom>
            </p:spPr>
            <p:style>
              <a:lnRef idx="2">
                <a:schemeClr val="dk1"/>
              </a:lnRef>
              <a:fillRef idx="0">
                <a:schemeClr val="dk1"/>
              </a:fillRef>
              <a:effectRef idx="1">
                <a:schemeClr val="dk1"/>
              </a:effectRef>
              <a:fontRef idx="minor">
                <a:schemeClr val="tx1"/>
              </a:fontRef>
            </p:style>
          </p:cxnSp>
        </p:grpSp>
        <p:grpSp>
          <p:nvGrpSpPr>
            <p:cNvPr id="138" name="Group 7"/>
            <p:cNvGrpSpPr>
              <a:grpSpLocks/>
            </p:cNvGrpSpPr>
            <p:nvPr/>
          </p:nvGrpSpPr>
          <p:grpSpPr bwMode="auto">
            <a:xfrm>
              <a:off x="-978977" y="5184873"/>
              <a:ext cx="415400" cy="40878"/>
              <a:chOff x="4045527" y="6317646"/>
              <a:chExt cx="734291" cy="85089"/>
            </a:xfrm>
          </p:grpSpPr>
          <p:sp>
            <p:nvSpPr>
              <p:cNvPr id="142" name="Rectangle 141"/>
              <p:cNvSpPr/>
              <p:nvPr/>
            </p:nvSpPr>
            <p:spPr>
              <a:xfrm>
                <a:off x="4044716" y="6317718"/>
                <a:ext cx="734245" cy="773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143" name="Straight Connector 142"/>
              <p:cNvCxnSpPr>
                <a:stCxn id="142" idx="0"/>
                <a:endCxn id="142" idx="2"/>
              </p:cNvCxnSpPr>
              <p:nvPr/>
            </p:nvCxnSpPr>
            <p:spPr>
              <a:xfrm rot="16200000" flipH="1">
                <a:off x="4373165" y="6356392"/>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rot="16200000" flipH="1">
                <a:off x="4561203" y="6360259"/>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45" name="Straight Connector 144"/>
              <p:cNvCxnSpPr/>
              <p:nvPr/>
            </p:nvCxnSpPr>
            <p:spPr>
              <a:xfrm rot="16200000" flipH="1">
                <a:off x="4190499" y="6358326"/>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46" name="Straight Connector 145"/>
              <p:cNvCxnSpPr/>
              <p:nvPr/>
            </p:nvCxnSpPr>
            <p:spPr>
              <a:xfrm rot="16200000" flipH="1">
                <a:off x="4099166" y="6356392"/>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47" name="Straight Connector 146"/>
              <p:cNvCxnSpPr/>
              <p:nvPr/>
            </p:nvCxnSpPr>
            <p:spPr>
              <a:xfrm rot="16200000" flipH="1">
                <a:off x="4271086" y="6360259"/>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48" name="Straight Connector 147"/>
              <p:cNvCxnSpPr/>
              <p:nvPr/>
            </p:nvCxnSpPr>
            <p:spPr>
              <a:xfrm rot="16200000" flipH="1">
                <a:off x="4457334" y="6364127"/>
                <a:ext cx="77348" cy="0"/>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rot="16200000" flipH="1">
                <a:off x="4640000" y="6362194"/>
                <a:ext cx="77348" cy="0"/>
              </a:xfrm>
              <a:prstGeom prst="line">
                <a:avLst/>
              </a:prstGeom>
            </p:spPr>
            <p:style>
              <a:lnRef idx="2">
                <a:schemeClr val="dk1"/>
              </a:lnRef>
              <a:fillRef idx="0">
                <a:schemeClr val="dk1"/>
              </a:fillRef>
              <a:effectRef idx="1">
                <a:schemeClr val="dk1"/>
              </a:effectRef>
              <a:fontRef idx="minor">
                <a:schemeClr val="tx1"/>
              </a:fontRef>
            </p:style>
          </p:cxnSp>
        </p:grpSp>
        <p:sp>
          <p:nvSpPr>
            <p:cNvPr id="139" name="Oval 138"/>
            <p:cNvSpPr/>
            <p:nvPr/>
          </p:nvSpPr>
          <p:spPr bwMode="auto">
            <a:xfrm>
              <a:off x="-498210" y="5192340"/>
              <a:ext cx="26341" cy="22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40" name="Oval 139"/>
            <p:cNvSpPr/>
            <p:nvPr/>
          </p:nvSpPr>
          <p:spPr bwMode="auto">
            <a:xfrm>
              <a:off x="-412097" y="5194198"/>
              <a:ext cx="26341" cy="22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41" name="Freeform 140"/>
            <p:cNvSpPr/>
            <p:nvPr/>
          </p:nvSpPr>
          <p:spPr bwMode="auto">
            <a:xfrm>
              <a:off x="-2079456" y="4597319"/>
              <a:ext cx="398296" cy="242680"/>
            </a:xfrm>
            <a:custGeom>
              <a:avLst/>
              <a:gdLst>
                <a:gd name="connsiteX0" fmla="*/ 0 w 1122218"/>
                <a:gd name="connsiteY0" fmla="*/ 542636 h 889000"/>
                <a:gd name="connsiteX1" fmla="*/ 540327 w 1122218"/>
                <a:gd name="connsiteY1" fmla="*/ 57727 h 889000"/>
                <a:gd name="connsiteX2" fmla="*/ 1122218 w 1122218"/>
                <a:gd name="connsiteY2" fmla="*/ 889000 h 889000"/>
              </a:gdLst>
              <a:ahLst/>
              <a:cxnLst>
                <a:cxn ang="0">
                  <a:pos x="connsiteX0" y="connsiteY0"/>
                </a:cxn>
                <a:cxn ang="0">
                  <a:pos x="connsiteX1" y="connsiteY1"/>
                </a:cxn>
                <a:cxn ang="0">
                  <a:pos x="connsiteX2" y="connsiteY2"/>
                </a:cxn>
              </a:cxnLst>
              <a:rect l="l" t="t" r="r" b="b"/>
              <a:pathLst>
                <a:path w="1122218" h="889000">
                  <a:moveTo>
                    <a:pt x="0" y="542636"/>
                  </a:moveTo>
                  <a:cubicBezTo>
                    <a:pt x="176645" y="271318"/>
                    <a:pt x="353291" y="0"/>
                    <a:pt x="540327" y="57727"/>
                  </a:cubicBezTo>
                  <a:cubicBezTo>
                    <a:pt x="727363" y="115454"/>
                    <a:pt x="924790" y="502227"/>
                    <a:pt x="1122218" y="889000"/>
                  </a:cubicBezTo>
                </a:path>
              </a:pathLst>
            </a:custGeom>
            <a:ln>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r" defTabSz="914400" rtl="1" eaLnBrk="1" latinLnBrk="0" hangingPunct="1">
                <a:defRPr kern="1200">
                  <a:solidFill>
                    <a:schemeClr val="tx1"/>
                  </a:solidFill>
                  <a:latin typeface="+mn-lt"/>
                  <a:ea typeface="+mn-ea"/>
                  <a:cs typeface="+mn-cs"/>
                </a:defRPr>
              </a:lvl6pPr>
              <a:lvl7pPr marL="2743200" algn="r" defTabSz="914400" rtl="1" eaLnBrk="1" latinLnBrk="0" hangingPunct="1">
                <a:defRPr kern="1200">
                  <a:solidFill>
                    <a:schemeClr val="tx1"/>
                  </a:solidFill>
                  <a:latin typeface="+mn-lt"/>
                  <a:ea typeface="+mn-ea"/>
                  <a:cs typeface="+mn-cs"/>
                </a:defRPr>
              </a:lvl7pPr>
              <a:lvl8pPr marL="3200400" algn="r" defTabSz="914400" rtl="1" eaLnBrk="1" latinLnBrk="0" hangingPunct="1">
                <a:defRPr kern="1200">
                  <a:solidFill>
                    <a:schemeClr val="tx1"/>
                  </a:solidFill>
                  <a:latin typeface="+mn-lt"/>
                  <a:ea typeface="+mn-ea"/>
                  <a:cs typeface="+mn-cs"/>
                </a:defRPr>
              </a:lvl8pPr>
              <a:lvl9pPr marL="3657600" algn="r" defTabSz="914400" rtl="1" eaLnBrk="1" latinLnBrk="0" hangingPunct="1">
                <a:defRPr kern="1200">
                  <a:solidFill>
                    <a:schemeClr val="tx1"/>
                  </a:solidFill>
                  <a:latin typeface="+mn-lt"/>
                  <a:ea typeface="+mn-ea"/>
                  <a:cs typeface="+mn-cs"/>
                </a:defRPr>
              </a:lvl9pPr>
            </a:lstStyle>
            <a:p>
              <a:pPr algn="ctr" fontAlgn="auto">
                <a:spcBef>
                  <a:spcPts val="0"/>
                </a:spcBef>
                <a:spcAft>
                  <a:spcPts val="0"/>
                </a:spcAft>
                <a:defRPr/>
              </a:pPr>
              <a:endParaRPr lang="en-US" dirty="0"/>
            </a:p>
          </p:txBody>
        </p:sp>
      </p:grpSp>
      <p:cxnSp>
        <p:nvCxnSpPr>
          <p:cNvPr id="214" name="Straight Arrow Connector 213"/>
          <p:cNvCxnSpPr/>
          <p:nvPr/>
        </p:nvCxnSpPr>
        <p:spPr>
          <a:xfrm>
            <a:off x="2286000" y="2817327"/>
            <a:ext cx="378796" cy="4216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5" name="Straight Arrow Connector 214"/>
          <p:cNvCxnSpPr/>
          <p:nvPr/>
        </p:nvCxnSpPr>
        <p:spPr>
          <a:xfrm flipV="1">
            <a:off x="2286000" y="3886200"/>
            <a:ext cx="378796" cy="455023"/>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grpSp>
        <p:nvGrpSpPr>
          <p:cNvPr id="216" name="Group 308"/>
          <p:cNvGrpSpPr>
            <a:grpSpLocks/>
          </p:cNvGrpSpPr>
          <p:nvPr/>
        </p:nvGrpSpPr>
        <p:grpSpPr bwMode="auto">
          <a:xfrm>
            <a:off x="2743200" y="2209800"/>
            <a:ext cx="132035" cy="1356679"/>
            <a:chOff x="4572000" y="679590"/>
            <a:chExt cx="144016" cy="1597282"/>
          </a:xfrm>
        </p:grpSpPr>
        <p:sp>
          <p:nvSpPr>
            <p:cNvPr id="217" name="Rectangle 216"/>
            <p:cNvSpPr/>
            <p:nvPr/>
          </p:nvSpPr>
          <p:spPr>
            <a:xfrm>
              <a:off x="4572298" y="679590"/>
              <a:ext cx="143718" cy="15979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218" name="Straight Connector 217"/>
            <p:cNvCxnSpPr/>
            <p:nvPr/>
          </p:nvCxnSpPr>
          <p:spPr>
            <a:xfrm>
              <a:off x="4572298" y="845416"/>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572298" y="9978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572298" y="11251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572298" y="12691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4572298" y="14132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572298" y="15572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572298" y="17013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4572298" y="18453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572298" y="19894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572298" y="21334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 name="Group 320"/>
          <p:cNvGrpSpPr>
            <a:grpSpLocks/>
          </p:cNvGrpSpPr>
          <p:nvPr/>
        </p:nvGrpSpPr>
        <p:grpSpPr bwMode="auto">
          <a:xfrm>
            <a:off x="2743200" y="3566479"/>
            <a:ext cx="132035" cy="1356679"/>
            <a:chOff x="4572000" y="679590"/>
            <a:chExt cx="144016" cy="1597282"/>
          </a:xfrm>
        </p:grpSpPr>
        <p:sp>
          <p:nvSpPr>
            <p:cNvPr id="229" name="Rectangle 228"/>
            <p:cNvSpPr/>
            <p:nvPr/>
          </p:nvSpPr>
          <p:spPr>
            <a:xfrm>
              <a:off x="4572298" y="678922"/>
              <a:ext cx="143718" cy="15979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230" name="Straight Connector 229"/>
            <p:cNvCxnSpPr/>
            <p:nvPr/>
          </p:nvCxnSpPr>
          <p:spPr>
            <a:xfrm>
              <a:off x="4572298" y="844748"/>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572298" y="9971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572298" y="11244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572298" y="12685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4572298" y="14125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572298" y="15566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4572298" y="17006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4572298" y="18447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4572298" y="19887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572298" y="21328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40" name="Straight Arrow Connector 239"/>
          <p:cNvCxnSpPr/>
          <p:nvPr/>
        </p:nvCxnSpPr>
        <p:spPr>
          <a:xfrm>
            <a:off x="2974004" y="3540629"/>
            <a:ext cx="378796"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42" name="Straight Arrow Connector 241"/>
          <p:cNvCxnSpPr/>
          <p:nvPr/>
        </p:nvCxnSpPr>
        <p:spPr>
          <a:xfrm flipV="1">
            <a:off x="3814840" y="3104223"/>
            <a:ext cx="189398" cy="400977"/>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43" name="Straight Arrow Connector 242"/>
          <p:cNvCxnSpPr/>
          <p:nvPr/>
        </p:nvCxnSpPr>
        <p:spPr>
          <a:xfrm>
            <a:off x="3814840" y="3581400"/>
            <a:ext cx="178463" cy="427005"/>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244" name="TextBox 243"/>
          <p:cNvSpPr txBox="1"/>
          <p:nvPr/>
        </p:nvSpPr>
        <p:spPr>
          <a:xfrm>
            <a:off x="3891040" y="2819400"/>
            <a:ext cx="843321" cy="307777"/>
          </a:xfrm>
          <a:prstGeom prst="rect">
            <a:avLst/>
          </a:prstGeom>
          <a:noFill/>
        </p:spPr>
        <p:txBody>
          <a:bodyPr wrap="square" rtlCol="1">
            <a:spAutoFit/>
          </a:bodyPr>
          <a:lstStyle/>
          <a:p>
            <a:r>
              <a:rPr lang="en-US" sz="1400" b="1" dirty="0"/>
              <a:t>same</a:t>
            </a:r>
            <a:endParaRPr lang="he-IL" sz="1400" b="1" dirty="0"/>
          </a:p>
        </p:txBody>
      </p:sp>
      <p:sp>
        <p:nvSpPr>
          <p:cNvPr id="245" name="TextBox 244"/>
          <p:cNvSpPr txBox="1"/>
          <p:nvPr/>
        </p:nvSpPr>
        <p:spPr>
          <a:xfrm>
            <a:off x="3657600" y="3959423"/>
            <a:ext cx="1138160" cy="307777"/>
          </a:xfrm>
          <a:prstGeom prst="rect">
            <a:avLst/>
          </a:prstGeom>
          <a:noFill/>
        </p:spPr>
        <p:txBody>
          <a:bodyPr wrap="square" rtlCol="1">
            <a:spAutoFit/>
          </a:bodyPr>
          <a:lstStyle/>
          <a:p>
            <a:r>
              <a:rPr lang="en-US" sz="1400" b="1" dirty="0"/>
              <a:t>not same</a:t>
            </a:r>
            <a:endParaRPr lang="he-IL" sz="1400" b="1" dirty="0"/>
          </a:p>
        </p:txBody>
      </p:sp>
      <p:sp>
        <p:nvSpPr>
          <p:cNvPr id="246" name="TextBox 245"/>
          <p:cNvSpPr txBox="1"/>
          <p:nvPr/>
        </p:nvSpPr>
        <p:spPr>
          <a:xfrm>
            <a:off x="263229" y="2192273"/>
            <a:ext cx="1184571" cy="276999"/>
          </a:xfrm>
          <a:prstGeom prst="rect">
            <a:avLst/>
          </a:prstGeom>
          <a:noFill/>
        </p:spPr>
        <p:txBody>
          <a:bodyPr wrap="square" rtlCol="1">
            <a:spAutoFit/>
          </a:bodyPr>
          <a:lstStyle/>
          <a:p>
            <a:r>
              <a:rPr lang="en-US" sz="1200" b="1" dirty="0" smtClean="0"/>
              <a:t>Camera A</a:t>
            </a:r>
            <a:endParaRPr lang="he-IL" sz="1200" b="1" dirty="0"/>
          </a:p>
        </p:txBody>
      </p:sp>
      <p:sp>
        <p:nvSpPr>
          <p:cNvPr id="247" name="TextBox 246"/>
          <p:cNvSpPr txBox="1"/>
          <p:nvPr/>
        </p:nvSpPr>
        <p:spPr>
          <a:xfrm>
            <a:off x="263229" y="3744074"/>
            <a:ext cx="1184571" cy="276999"/>
          </a:xfrm>
          <a:prstGeom prst="rect">
            <a:avLst/>
          </a:prstGeom>
          <a:noFill/>
        </p:spPr>
        <p:txBody>
          <a:bodyPr wrap="square" rtlCol="1">
            <a:spAutoFit/>
          </a:bodyPr>
          <a:lstStyle/>
          <a:p>
            <a:r>
              <a:rPr lang="en-US" sz="1200" b="1" dirty="0" smtClean="0"/>
              <a:t>Camera B</a:t>
            </a:r>
            <a:endParaRPr lang="he-IL" sz="1200" b="1" dirty="0"/>
          </a:p>
        </p:txBody>
      </p:sp>
      <p:grpSp>
        <p:nvGrpSpPr>
          <p:cNvPr id="249" name="Group 308"/>
          <p:cNvGrpSpPr>
            <a:grpSpLocks/>
          </p:cNvGrpSpPr>
          <p:nvPr/>
        </p:nvGrpSpPr>
        <p:grpSpPr bwMode="auto">
          <a:xfrm>
            <a:off x="2133600" y="2163442"/>
            <a:ext cx="132035" cy="1356679"/>
            <a:chOff x="4572000" y="679590"/>
            <a:chExt cx="144016" cy="1597282"/>
          </a:xfrm>
        </p:grpSpPr>
        <p:sp>
          <p:nvSpPr>
            <p:cNvPr id="250" name="Rectangle 249"/>
            <p:cNvSpPr/>
            <p:nvPr/>
          </p:nvSpPr>
          <p:spPr>
            <a:xfrm>
              <a:off x="4572298" y="679590"/>
              <a:ext cx="143718" cy="15979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251" name="Straight Connector 250"/>
            <p:cNvCxnSpPr/>
            <p:nvPr/>
          </p:nvCxnSpPr>
          <p:spPr>
            <a:xfrm>
              <a:off x="4572298" y="845416"/>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4572298" y="9978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4572298" y="11251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572298" y="12691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4572298" y="14132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572298" y="15572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572298" y="17013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572298" y="18453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4572298" y="198944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572298" y="2133490"/>
              <a:ext cx="143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 320"/>
          <p:cNvGrpSpPr>
            <a:grpSpLocks/>
          </p:cNvGrpSpPr>
          <p:nvPr/>
        </p:nvGrpSpPr>
        <p:grpSpPr bwMode="auto">
          <a:xfrm>
            <a:off x="2133600" y="3672521"/>
            <a:ext cx="132035" cy="1356679"/>
            <a:chOff x="4572000" y="679590"/>
            <a:chExt cx="144016" cy="1597282"/>
          </a:xfrm>
        </p:grpSpPr>
        <p:sp>
          <p:nvSpPr>
            <p:cNvPr id="262" name="Rectangle 261"/>
            <p:cNvSpPr/>
            <p:nvPr/>
          </p:nvSpPr>
          <p:spPr>
            <a:xfrm>
              <a:off x="4572298" y="678922"/>
              <a:ext cx="143718" cy="15979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263" name="Straight Connector 262"/>
            <p:cNvCxnSpPr/>
            <p:nvPr/>
          </p:nvCxnSpPr>
          <p:spPr>
            <a:xfrm>
              <a:off x="4572298" y="844748"/>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4572298" y="9971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4572298" y="11244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572298" y="12685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4572298" y="14125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572298" y="15566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572298" y="17006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4572298" y="18447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4572298" y="198877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4572298" y="2132822"/>
              <a:ext cx="1437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73" name="Straight Arrow Connector 272"/>
          <p:cNvCxnSpPr/>
          <p:nvPr/>
        </p:nvCxnSpPr>
        <p:spPr>
          <a:xfrm>
            <a:off x="1678604" y="2819400"/>
            <a:ext cx="378796"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74" name="Straight Arrow Connector 273"/>
          <p:cNvCxnSpPr/>
          <p:nvPr/>
        </p:nvCxnSpPr>
        <p:spPr>
          <a:xfrm>
            <a:off x="1676400" y="4274238"/>
            <a:ext cx="378796"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1320961" y="2649655"/>
            <a:ext cx="306494"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latin typeface="Cambria Math" pitchFamily="18" charset="0"/>
                <a:ea typeface="Cambria Math" pitchFamily="18" charset="0"/>
              </a:rPr>
              <a:t>F</a:t>
            </a:r>
            <a:endParaRPr lang="en-US" b="1" dirty="0">
              <a:latin typeface="Cambria Math" pitchFamily="18" charset="0"/>
              <a:ea typeface="Cambria Math" pitchFamily="18" charset="0"/>
            </a:endParaRPr>
          </a:p>
        </p:txBody>
      </p:sp>
      <p:sp>
        <p:nvSpPr>
          <p:cNvPr id="275" name="TextBox 274"/>
          <p:cNvSpPr txBox="1"/>
          <p:nvPr/>
        </p:nvSpPr>
        <p:spPr>
          <a:xfrm>
            <a:off x="1295400" y="4126468"/>
            <a:ext cx="306494"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latin typeface="Cambria Math" pitchFamily="18" charset="0"/>
                <a:ea typeface="Cambria Math" pitchFamily="18" charset="0"/>
              </a:rPr>
              <a:t>F</a:t>
            </a:r>
            <a:endParaRPr lang="en-US" b="1" dirty="0">
              <a:latin typeface="Cambria Math" pitchFamily="18" charset="0"/>
              <a:ea typeface="Cambria Math" pitchFamily="18" charset="0"/>
            </a:endParaRPr>
          </a:p>
        </p:txBody>
      </p:sp>
      <p:sp>
        <p:nvSpPr>
          <p:cNvPr id="276" name="TextBox 275"/>
          <p:cNvSpPr txBox="1"/>
          <p:nvPr/>
        </p:nvSpPr>
        <p:spPr>
          <a:xfrm>
            <a:off x="3433840" y="3338029"/>
            <a:ext cx="312906"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latin typeface="Cambria Math" pitchFamily="18" charset="0"/>
                <a:ea typeface="Cambria Math" pitchFamily="18" charset="0"/>
              </a:rPr>
              <a:t>C</a:t>
            </a:r>
            <a:endParaRPr lang="en-US" b="1" dirty="0">
              <a:latin typeface="Cambria Math" pitchFamily="18" charset="0"/>
              <a:ea typeface="Cambria Math" pitchFamily="18" charset="0"/>
            </a:endParaRPr>
          </a:p>
        </p:txBody>
      </p:sp>
      <p:cxnSp>
        <p:nvCxnSpPr>
          <p:cNvPr id="283" name="Straight Arrow Connector 282"/>
          <p:cNvCxnSpPr>
            <a:endCxn id="295" idx="0"/>
          </p:cNvCxnSpPr>
          <p:nvPr/>
        </p:nvCxnSpPr>
        <p:spPr>
          <a:xfrm flipH="1">
            <a:off x="1437502" y="4539795"/>
            <a:ext cx="10298" cy="1138474"/>
          </a:xfrm>
          <a:prstGeom prst="straightConnector1">
            <a:avLst/>
          </a:prstGeom>
          <a:ln>
            <a:prstDash val="sysDash"/>
            <a:tailEnd type="arrow"/>
          </a:ln>
        </p:spPr>
        <p:style>
          <a:lnRef idx="3">
            <a:schemeClr val="dk1"/>
          </a:lnRef>
          <a:fillRef idx="0">
            <a:schemeClr val="dk1"/>
          </a:fillRef>
          <a:effectRef idx="2">
            <a:schemeClr val="dk1"/>
          </a:effectRef>
          <a:fontRef idx="minor">
            <a:schemeClr val="tx1"/>
          </a:fontRef>
        </p:style>
      </p:cxnSp>
      <p:cxnSp>
        <p:nvCxnSpPr>
          <p:cNvPr id="285" name="Straight Arrow Connector 284"/>
          <p:cNvCxnSpPr/>
          <p:nvPr/>
        </p:nvCxnSpPr>
        <p:spPr>
          <a:xfrm>
            <a:off x="3581400" y="3733800"/>
            <a:ext cx="17292" cy="1944469"/>
          </a:xfrm>
          <a:prstGeom prst="straightConnector1">
            <a:avLst/>
          </a:prstGeom>
          <a:ln>
            <a:prstDash val="sysDash"/>
            <a:tailEnd type="arrow"/>
          </a:ln>
        </p:spPr>
        <p:style>
          <a:lnRef idx="3">
            <a:schemeClr val="dk1"/>
          </a:lnRef>
          <a:fillRef idx="0">
            <a:schemeClr val="dk1"/>
          </a:fillRef>
          <a:effectRef idx="2">
            <a:schemeClr val="dk1"/>
          </a:effectRef>
          <a:fontRef idx="minor">
            <a:schemeClr val="tx1"/>
          </a:fontRef>
        </p:style>
      </p:cxnSp>
      <p:sp>
        <p:nvSpPr>
          <p:cNvPr id="288" name="Rectangle 287"/>
          <p:cNvSpPr/>
          <p:nvPr/>
        </p:nvSpPr>
        <p:spPr>
          <a:xfrm>
            <a:off x="2971800" y="5754469"/>
            <a:ext cx="1513640"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1" algn="ctr">
              <a:defRPr/>
            </a:pPr>
            <a:r>
              <a:rPr lang="en-US" sz="1200" dirty="0"/>
              <a:t>Binary SVM with </a:t>
            </a:r>
          </a:p>
          <a:p>
            <a:pPr marL="0" lvl="1" algn="ctr">
              <a:defRPr/>
            </a:pPr>
            <a:r>
              <a:rPr lang="en-US" sz="1200" dirty="0"/>
              <a:t>RBF </a:t>
            </a:r>
            <a:r>
              <a:rPr lang="en-US" sz="1200" dirty="0" smtClean="0"/>
              <a:t>kernel, using</a:t>
            </a:r>
            <a:endParaRPr lang="en-US" sz="1200" dirty="0"/>
          </a:p>
          <a:p>
            <a:pPr marL="0" lvl="1" algn="ctr">
              <a:defRPr/>
            </a:pPr>
            <a:r>
              <a:rPr lang="en-US" sz="1200" dirty="0"/>
              <a:t>Decision </a:t>
            </a:r>
            <a:r>
              <a:rPr lang="en-US" sz="1200" dirty="0" smtClean="0"/>
              <a:t>values</a:t>
            </a:r>
            <a:endParaRPr lang="he-IL" sz="1200" dirty="0"/>
          </a:p>
        </p:txBody>
      </p:sp>
      <p:sp>
        <p:nvSpPr>
          <p:cNvPr id="295" name="Rounded Rectangle 294"/>
          <p:cNvSpPr/>
          <p:nvPr/>
        </p:nvSpPr>
        <p:spPr>
          <a:xfrm>
            <a:off x="210207" y="5678269"/>
            <a:ext cx="2454589" cy="1103531"/>
          </a:xfrm>
          <a:prstGeom prst="roundRect">
            <a:avLst/>
          </a:prstGeom>
          <a:gradFill>
            <a:gsLst>
              <a:gs pos="13000">
                <a:schemeClr val="accent2">
                  <a:tint val="50000"/>
                  <a:satMod val="300000"/>
                  <a:alpha val="0"/>
                </a:schemeClr>
              </a:gs>
              <a:gs pos="100000">
                <a:schemeClr val="accent2">
                  <a:tint val="15000"/>
                  <a:satMod val="35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5257800" y="1905000"/>
            <a:ext cx="716603"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1" algn="ctr">
              <a:defRPr/>
            </a:pPr>
            <a:r>
              <a:rPr lang="en-US" sz="1200" dirty="0" smtClean="0"/>
              <a:t>Image A</a:t>
            </a:r>
            <a:endParaRPr lang="he-IL" sz="1200" dirty="0"/>
          </a:p>
        </p:txBody>
      </p:sp>
      <p:pic>
        <p:nvPicPr>
          <p:cNvPr id="302" name="Picture 301"/>
          <p:cNvPicPr>
            <a:picLocks noChangeAspect="1"/>
          </p:cNvPicPr>
          <p:nvPr/>
        </p:nvPicPr>
        <p:blipFill rotWithShape="1">
          <a:blip r:embed="rId7">
            <a:extLst>
              <a:ext uri="{28A0092B-C50C-407E-A947-70E740481C1C}">
                <a14:useLocalDpi xmlns:a14="http://schemas.microsoft.com/office/drawing/2010/main" val="0"/>
              </a:ext>
            </a:extLst>
          </a:blip>
          <a:srcRect l="271" t="3828" r="89806" b="64638"/>
          <a:stretch/>
        </p:blipFill>
        <p:spPr>
          <a:xfrm>
            <a:off x="5454076" y="2133600"/>
            <a:ext cx="520326" cy="1186535"/>
          </a:xfrm>
          <a:prstGeom prst="rect">
            <a:avLst/>
          </a:prstGeom>
        </p:spPr>
      </p:pic>
      <p:sp>
        <p:nvSpPr>
          <p:cNvPr id="306" name="Rectangle 305"/>
          <p:cNvSpPr/>
          <p:nvPr/>
        </p:nvSpPr>
        <p:spPr>
          <a:xfrm>
            <a:off x="5257800" y="3505200"/>
            <a:ext cx="716603"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1" algn="ctr">
              <a:defRPr/>
            </a:pPr>
            <a:r>
              <a:rPr lang="en-US" sz="1200" dirty="0" smtClean="0"/>
              <a:t>Image B</a:t>
            </a:r>
            <a:endParaRPr lang="he-IL" sz="1200" dirty="0"/>
          </a:p>
        </p:txBody>
      </p:sp>
      <p:sp>
        <p:nvSpPr>
          <p:cNvPr id="310" name="Rectangle 309"/>
          <p:cNvSpPr/>
          <p:nvPr/>
        </p:nvSpPr>
        <p:spPr>
          <a:xfrm>
            <a:off x="5391807" y="5032135"/>
            <a:ext cx="3371193"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200" dirty="0" smtClean="0"/>
              <a:t>(a) localizing </a:t>
            </a:r>
            <a:r>
              <a:rPr lang="en-US" sz="1200" dirty="0"/>
              <a:t>meaningful body </a:t>
            </a:r>
            <a:r>
              <a:rPr lang="en-US" sz="1200" dirty="0" smtClean="0"/>
              <a:t>parts </a:t>
            </a:r>
          </a:p>
        </p:txBody>
      </p:sp>
      <p:sp>
        <p:nvSpPr>
          <p:cNvPr id="321" name="Rectangle 320"/>
          <p:cNvSpPr/>
          <p:nvPr/>
        </p:nvSpPr>
        <p:spPr>
          <a:xfrm>
            <a:off x="6042499" y="1905000"/>
            <a:ext cx="358301"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1" algn="ctr">
              <a:defRPr/>
            </a:pPr>
            <a:r>
              <a:rPr lang="en-US" sz="1200" dirty="0" smtClean="0"/>
              <a:t>(a)</a:t>
            </a:r>
            <a:endParaRPr lang="he-IL" sz="1200" dirty="0"/>
          </a:p>
        </p:txBody>
      </p:sp>
      <p:sp>
        <p:nvSpPr>
          <p:cNvPr id="322" name="Rectangle 321"/>
          <p:cNvSpPr/>
          <p:nvPr/>
        </p:nvSpPr>
        <p:spPr>
          <a:xfrm>
            <a:off x="6553200" y="1905000"/>
            <a:ext cx="358301"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1" algn="ctr">
              <a:defRPr/>
            </a:pPr>
            <a:r>
              <a:rPr lang="en-US" sz="1200" dirty="0" smtClean="0"/>
              <a:t>(b)</a:t>
            </a:r>
            <a:endParaRPr lang="he-IL" sz="1200" dirty="0"/>
          </a:p>
        </p:txBody>
      </p:sp>
      <p:sp>
        <p:nvSpPr>
          <p:cNvPr id="323" name="Rectangle 322"/>
          <p:cNvSpPr/>
          <p:nvPr/>
        </p:nvSpPr>
        <p:spPr>
          <a:xfrm>
            <a:off x="7033099" y="1905000"/>
            <a:ext cx="358301"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1" algn="ctr">
              <a:defRPr/>
            </a:pPr>
            <a:r>
              <a:rPr lang="en-US" sz="1200" dirty="0" smtClean="0"/>
              <a:t>(c)</a:t>
            </a:r>
            <a:endParaRPr lang="he-IL" sz="1200" dirty="0"/>
          </a:p>
        </p:txBody>
      </p:sp>
      <p:sp>
        <p:nvSpPr>
          <p:cNvPr id="324" name="Rectangle 323"/>
          <p:cNvSpPr/>
          <p:nvPr/>
        </p:nvSpPr>
        <p:spPr>
          <a:xfrm>
            <a:off x="7543800" y="1905000"/>
            <a:ext cx="358301"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1" algn="ctr">
              <a:defRPr/>
            </a:pPr>
            <a:r>
              <a:rPr lang="en-US" sz="1200" dirty="0" smtClean="0"/>
              <a:t>(d)</a:t>
            </a:r>
            <a:endParaRPr lang="he-IL" sz="1200" dirty="0"/>
          </a:p>
        </p:txBody>
      </p:sp>
      <p:sp>
        <p:nvSpPr>
          <p:cNvPr id="325" name="TextBox 324"/>
          <p:cNvSpPr txBox="1"/>
          <p:nvPr/>
        </p:nvSpPr>
        <p:spPr>
          <a:xfrm>
            <a:off x="4572000" y="6324600"/>
            <a:ext cx="4273496" cy="553998"/>
          </a:xfrm>
          <a:prstGeom prst="rect">
            <a:avLst/>
          </a:prstGeom>
          <a:noFill/>
        </p:spPr>
        <p:txBody>
          <a:bodyPr wrap="square" rtlCol="0">
            <a:spAutoFit/>
          </a:bodyPr>
          <a:lstStyle/>
          <a:p>
            <a:r>
              <a:rPr lang="en-US" sz="1000" b="1" dirty="0" smtClean="0">
                <a:latin typeface="+mj-lt"/>
              </a:rPr>
              <a:t>* Image from: </a:t>
            </a:r>
            <a:r>
              <a:rPr lang="en-US" sz="1000" b="1" dirty="0">
                <a:latin typeface="+mj-lt"/>
              </a:rPr>
              <a:t>L. </a:t>
            </a:r>
            <a:r>
              <a:rPr lang="en-US" sz="1000" b="1" dirty="0" err="1">
                <a:latin typeface="+mj-lt"/>
              </a:rPr>
              <a:t>Bazzani</a:t>
            </a:r>
            <a:r>
              <a:rPr lang="en-US" sz="1000" b="1" dirty="0">
                <a:latin typeface="+mj-lt"/>
              </a:rPr>
              <a:t>, M. </a:t>
            </a:r>
            <a:r>
              <a:rPr lang="en-US" sz="1000" b="1" dirty="0" err="1">
                <a:latin typeface="+mj-lt"/>
              </a:rPr>
              <a:t>Cristani</a:t>
            </a:r>
            <a:r>
              <a:rPr lang="en-US" sz="1000" b="1" dirty="0">
                <a:latin typeface="+mj-lt"/>
              </a:rPr>
              <a:t>, and V. </a:t>
            </a:r>
            <a:r>
              <a:rPr lang="en-US" sz="1000" b="1" dirty="0" err="1">
                <a:latin typeface="+mj-lt"/>
              </a:rPr>
              <a:t>Murino</a:t>
            </a:r>
            <a:r>
              <a:rPr lang="en-US" sz="1000" b="1" dirty="0">
                <a:latin typeface="+mj-lt"/>
              </a:rPr>
              <a:t>. Symmetry-driven accumulation of local </a:t>
            </a:r>
            <a:r>
              <a:rPr lang="en-US" sz="1000" b="1" dirty="0" smtClean="0">
                <a:latin typeface="+mj-lt"/>
              </a:rPr>
              <a:t>features for </a:t>
            </a:r>
            <a:r>
              <a:rPr lang="en-US" sz="1000" b="1" dirty="0">
                <a:latin typeface="+mj-lt"/>
              </a:rPr>
              <a:t>human characterization and re-identification.</a:t>
            </a:r>
          </a:p>
        </p:txBody>
      </p:sp>
      <p:pic>
        <p:nvPicPr>
          <p:cNvPr id="241" name="Picture 240"/>
          <p:cNvPicPr>
            <a:picLocks noChangeAspect="1"/>
          </p:cNvPicPr>
          <p:nvPr/>
        </p:nvPicPr>
        <p:blipFill rotWithShape="1">
          <a:blip r:embed="rId7">
            <a:extLst>
              <a:ext uri="{28A0092B-C50C-407E-A947-70E740481C1C}">
                <a14:useLocalDpi xmlns:a14="http://schemas.microsoft.com/office/drawing/2010/main" val="0"/>
              </a:ext>
            </a:extLst>
          </a:blip>
          <a:srcRect l="10109" t="3828" r="81759" b="64638"/>
          <a:stretch/>
        </p:blipFill>
        <p:spPr>
          <a:xfrm>
            <a:off x="5974402" y="2133600"/>
            <a:ext cx="426397" cy="1186535"/>
          </a:xfrm>
          <a:prstGeom prst="rect">
            <a:avLst/>
          </a:prstGeom>
        </p:spPr>
      </p:pic>
      <p:pic>
        <p:nvPicPr>
          <p:cNvPr id="277" name="Picture 276"/>
          <p:cNvPicPr>
            <a:picLocks noChangeAspect="1"/>
          </p:cNvPicPr>
          <p:nvPr/>
        </p:nvPicPr>
        <p:blipFill rotWithShape="1">
          <a:blip r:embed="rId7">
            <a:extLst>
              <a:ext uri="{28A0092B-C50C-407E-A947-70E740481C1C}">
                <a14:useLocalDpi xmlns:a14="http://schemas.microsoft.com/office/drawing/2010/main" val="0"/>
              </a:ext>
            </a:extLst>
          </a:blip>
          <a:srcRect l="21148" t="3828" r="71762" b="64638"/>
          <a:stretch/>
        </p:blipFill>
        <p:spPr>
          <a:xfrm>
            <a:off x="6553200" y="2133600"/>
            <a:ext cx="371803" cy="1186535"/>
          </a:xfrm>
          <a:prstGeom prst="rect">
            <a:avLst/>
          </a:prstGeom>
        </p:spPr>
      </p:pic>
      <p:pic>
        <p:nvPicPr>
          <p:cNvPr id="278" name="Picture 277"/>
          <p:cNvPicPr>
            <a:picLocks noChangeAspect="1"/>
          </p:cNvPicPr>
          <p:nvPr/>
        </p:nvPicPr>
        <p:blipFill rotWithShape="1">
          <a:blip r:embed="rId7">
            <a:extLst>
              <a:ext uri="{28A0092B-C50C-407E-A947-70E740481C1C}">
                <a14:useLocalDpi xmlns:a14="http://schemas.microsoft.com/office/drawing/2010/main" val="0"/>
              </a:ext>
            </a:extLst>
          </a:blip>
          <a:srcRect l="30299" t="3828" r="62869" b="64638"/>
          <a:stretch/>
        </p:blipFill>
        <p:spPr>
          <a:xfrm>
            <a:off x="7033099" y="2133600"/>
            <a:ext cx="358302" cy="1186535"/>
          </a:xfrm>
          <a:prstGeom prst="rect">
            <a:avLst/>
          </a:prstGeom>
        </p:spPr>
      </p:pic>
      <p:pic>
        <p:nvPicPr>
          <p:cNvPr id="281" name="Picture 280"/>
          <p:cNvPicPr>
            <a:picLocks noChangeAspect="1"/>
          </p:cNvPicPr>
          <p:nvPr/>
        </p:nvPicPr>
        <p:blipFill rotWithShape="1">
          <a:blip r:embed="rId7">
            <a:extLst>
              <a:ext uri="{28A0092B-C50C-407E-A947-70E740481C1C}">
                <a14:useLocalDpi xmlns:a14="http://schemas.microsoft.com/office/drawing/2010/main" val="0"/>
              </a:ext>
            </a:extLst>
          </a:blip>
          <a:srcRect l="40038" t="3828" r="52696" b="64638"/>
          <a:stretch/>
        </p:blipFill>
        <p:spPr>
          <a:xfrm>
            <a:off x="7543800" y="2133600"/>
            <a:ext cx="381000" cy="1186535"/>
          </a:xfrm>
          <a:prstGeom prst="rect">
            <a:avLst/>
          </a:prstGeom>
        </p:spPr>
      </p:pic>
      <p:sp>
        <p:nvSpPr>
          <p:cNvPr id="300" name="Rectangle 299"/>
          <p:cNvSpPr/>
          <p:nvPr/>
        </p:nvSpPr>
        <p:spPr>
          <a:xfrm>
            <a:off x="5391807" y="5257800"/>
            <a:ext cx="3371193"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200" dirty="0" smtClean="0"/>
              <a:t>(b) weighted </a:t>
            </a:r>
            <a:r>
              <a:rPr lang="en-US" sz="1200" dirty="0"/>
              <a:t>HSV </a:t>
            </a:r>
            <a:r>
              <a:rPr lang="en-US" sz="1200" dirty="0" smtClean="0"/>
              <a:t>histogram</a:t>
            </a:r>
          </a:p>
        </p:txBody>
      </p:sp>
      <p:sp>
        <p:nvSpPr>
          <p:cNvPr id="301" name="Rectangle 300"/>
          <p:cNvSpPr/>
          <p:nvPr/>
        </p:nvSpPr>
        <p:spPr>
          <a:xfrm>
            <a:off x="5385758" y="5486400"/>
            <a:ext cx="3371193"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200" dirty="0" smtClean="0"/>
              <a:t>(c) MSCR - maximally </a:t>
            </a:r>
            <a:r>
              <a:rPr lang="en-US" sz="1200" dirty="0"/>
              <a:t>stable color </a:t>
            </a:r>
            <a:r>
              <a:rPr lang="en-US" sz="1200" dirty="0" smtClean="0"/>
              <a:t>regions</a:t>
            </a:r>
          </a:p>
        </p:txBody>
      </p:sp>
      <p:sp>
        <p:nvSpPr>
          <p:cNvPr id="303" name="Rectangle 302"/>
          <p:cNvSpPr/>
          <p:nvPr/>
        </p:nvSpPr>
        <p:spPr>
          <a:xfrm>
            <a:off x="5385758" y="5715000"/>
            <a:ext cx="3371193"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200" dirty="0" smtClean="0"/>
              <a:t>(d) RHSP - recurrent </a:t>
            </a:r>
            <a:r>
              <a:rPr lang="en-US" sz="1200" dirty="0"/>
              <a:t>highly structured </a:t>
            </a:r>
            <a:r>
              <a:rPr lang="en-US" sz="1200" dirty="0" smtClean="0"/>
              <a:t>patches</a:t>
            </a:r>
            <a:endParaRPr lang="en-US" sz="1200" dirty="0"/>
          </a:p>
        </p:txBody>
      </p:sp>
      <p:sp>
        <p:nvSpPr>
          <p:cNvPr id="307" name="Rectangle 306"/>
          <p:cNvSpPr/>
          <p:nvPr/>
        </p:nvSpPr>
        <p:spPr>
          <a:xfrm>
            <a:off x="5385758" y="5943600"/>
            <a:ext cx="3371193" cy="27699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200" dirty="0" smtClean="0"/>
              <a:t>=&gt; matching </a:t>
            </a:r>
            <a:r>
              <a:rPr lang="en-US" sz="1200" dirty="0"/>
              <a:t>SDALF </a:t>
            </a:r>
            <a:r>
              <a:rPr lang="en-US" sz="1200" dirty="0" smtClean="0"/>
              <a:t>descriptors</a:t>
            </a:r>
            <a:endParaRPr lang="en-US" sz="1200" dirty="0"/>
          </a:p>
        </p:txBody>
      </p:sp>
      <p:pic>
        <p:nvPicPr>
          <p:cNvPr id="309" name="Picture 308"/>
          <p:cNvPicPr>
            <a:picLocks noChangeAspect="1"/>
          </p:cNvPicPr>
          <p:nvPr/>
        </p:nvPicPr>
        <p:blipFill rotWithShape="1">
          <a:blip r:embed="rId7">
            <a:extLst>
              <a:ext uri="{28A0092B-C50C-407E-A947-70E740481C1C}">
                <a14:useLocalDpi xmlns:a14="http://schemas.microsoft.com/office/drawing/2010/main" val="0"/>
              </a:ext>
            </a:extLst>
          </a:blip>
          <a:srcRect l="233" t="68314" r="91303" b="1380"/>
          <a:stretch/>
        </p:blipFill>
        <p:spPr>
          <a:xfrm>
            <a:off x="5446322" y="3810000"/>
            <a:ext cx="443840" cy="1140332"/>
          </a:xfrm>
          <a:prstGeom prst="rect">
            <a:avLst/>
          </a:prstGeom>
        </p:spPr>
      </p:pic>
      <p:pic>
        <p:nvPicPr>
          <p:cNvPr id="311" name="Picture 310"/>
          <p:cNvPicPr>
            <a:picLocks noChangeAspect="1"/>
          </p:cNvPicPr>
          <p:nvPr/>
        </p:nvPicPr>
        <p:blipFill rotWithShape="1">
          <a:blip r:embed="rId7">
            <a:extLst>
              <a:ext uri="{28A0092B-C50C-407E-A947-70E740481C1C}">
                <a14:useLocalDpi xmlns:a14="http://schemas.microsoft.com/office/drawing/2010/main" val="0"/>
              </a:ext>
            </a:extLst>
          </a:blip>
          <a:srcRect l="10304" t="68314" r="81564" b="1380"/>
          <a:stretch/>
        </p:blipFill>
        <p:spPr>
          <a:xfrm>
            <a:off x="5974402" y="3810000"/>
            <a:ext cx="426398" cy="1140332"/>
          </a:xfrm>
          <a:prstGeom prst="rect">
            <a:avLst/>
          </a:prstGeom>
        </p:spPr>
      </p:pic>
      <p:pic>
        <p:nvPicPr>
          <p:cNvPr id="312" name="Picture 311"/>
          <p:cNvPicPr>
            <a:picLocks noChangeAspect="1"/>
          </p:cNvPicPr>
          <p:nvPr/>
        </p:nvPicPr>
        <p:blipFill rotWithShape="1">
          <a:blip r:embed="rId7">
            <a:extLst>
              <a:ext uri="{28A0092B-C50C-407E-A947-70E740481C1C}">
                <a14:useLocalDpi xmlns:a14="http://schemas.microsoft.com/office/drawing/2010/main" val="0"/>
              </a:ext>
            </a:extLst>
          </a:blip>
          <a:srcRect l="21342" t="68314" r="71567" b="1380"/>
          <a:stretch/>
        </p:blipFill>
        <p:spPr>
          <a:xfrm>
            <a:off x="6553200" y="3810000"/>
            <a:ext cx="371804" cy="1140332"/>
          </a:xfrm>
          <a:prstGeom prst="rect">
            <a:avLst/>
          </a:prstGeom>
        </p:spPr>
      </p:pic>
      <p:pic>
        <p:nvPicPr>
          <p:cNvPr id="313" name="Picture 312"/>
          <p:cNvPicPr>
            <a:picLocks noChangeAspect="1"/>
          </p:cNvPicPr>
          <p:nvPr/>
        </p:nvPicPr>
        <p:blipFill rotWithShape="1">
          <a:blip r:embed="rId7">
            <a:extLst>
              <a:ext uri="{28A0092B-C50C-407E-A947-70E740481C1C}">
                <a14:useLocalDpi xmlns:a14="http://schemas.microsoft.com/office/drawing/2010/main" val="0"/>
              </a:ext>
            </a:extLst>
          </a:blip>
          <a:srcRect l="30494" t="68314" r="62673" b="1380"/>
          <a:stretch/>
        </p:blipFill>
        <p:spPr>
          <a:xfrm>
            <a:off x="7033098" y="3810000"/>
            <a:ext cx="358302" cy="1140332"/>
          </a:xfrm>
          <a:prstGeom prst="rect">
            <a:avLst/>
          </a:prstGeom>
        </p:spPr>
      </p:pic>
      <p:pic>
        <p:nvPicPr>
          <p:cNvPr id="315" name="Picture 314"/>
          <p:cNvPicPr>
            <a:picLocks noChangeAspect="1"/>
          </p:cNvPicPr>
          <p:nvPr/>
        </p:nvPicPr>
        <p:blipFill rotWithShape="1">
          <a:blip r:embed="rId7">
            <a:extLst>
              <a:ext uri="{28A0092B-C50C-407E-A947-70E740481C1C}">
                <a14:useLocalDpi xmlns:a14="http://schemas.microsoft.com/office/drawing/2010/main" val="0"/>
              </a:ext>
            </a:extLst>
          </a:blip>
          <a:srcRect l="40233" t="68314" r="52501" b="1380"/>
          <a:stretch/>
        </p:blipFill>
        <p:spPr>
          <a:xfrm>
            <a:off x="7543800" y="3810000"/>
            <a:ext cx="381000" cy="1140332"/>
          </a:xfrm>
          <a:prstGeom prst="rect">
            <a:avLst/>
          </a:prstGeom>
        </p:spPr>
      </p:pic>
    </p:spTree>
    <p:custDataLst>
      <p:tags r:id="rId1"/>
    </p:custDataLst>
    <p:extLst>
      <p:ext uri="{BB962C8B-B14F-4D97-AF65-F5344CB8AC3E}">
        <p14:creationId xmlns:p14="http://schemas.microsoft.com/office/powerpoint/2010/main" val="386841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7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1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2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7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1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2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8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1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0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248" grpId="0" animBg="1"/>
      <p:bldP spid="12" grpId="0"/>
      <p:bldP spid="244" grpId="0"/>
      <p:bldP spid="245" grpId="0"/>
      <p:bldP spid="6" grpId="0" animBg="1"/>
      <p:bldP spid="275" grpId="0" animBg="1"/>
      <p:bldP spid="276" grpId="0" animBg="1"/>
      <p:bldP spid="288" grpId="0"/>
      <p:bldP spid="295" grpId="0" animBg="1"/>
      <p:bldP spid="304" grpId="0"/>
      <p:bldP spid="306" grpId="0"/>
      <p:bldP spid="310" grpId="0"/>
      <p:bldP spid="321" grpId="0"/>
      <p:bldP spid="322" grpId="0"/>
      <p:bldP spid="323" grpId="0"/>
      <p:bldP spid="324" grpId="0"/>
      <p:bldP spid="325" grpId="0"/>
      <p:bldP spid="300" grpId="0"/>
      <p:bldP spid="301" grpId="0"/>
      <p:bldP spid="303" grpId="0"/>
      <p:bldP spid="3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solidFill>
                  <a:prstClr val="white"/>
                </a:solidFill>
              </a:rPr>
              <a:t>Motivation</a:t>
            </a:r>
            <a:endParaRPr lang="en-US" sz="4200" dirty="0">
              <a:solidFill>
                <a:prstClr val="white"/>
              </a:solidFill>
            </a:endParaRPr>
          </a:p>
        </p:txBody>
      </p:sp>
      <mc:AlternateContent xmlns:mc="http://schemas.openxmlformats.org/markup-compatibility/2006" xmlns:a14="http://schemas.microsoft.com/office/drawing/2010/main">
        <mc:Choice Requires="a14">
          <p:sp>
            <p:nvSpPr>
              <p:cNvPr id="10" name="Rectangle 9"/>
              <p:cNvSpPr/>
              <p:nvPr/>
            </p:nvSpPr>
            <p:spPr>
              <a:xfrm>
                <a:off x="304800" y="1051679"/>
                <a:ext cx="8153400" cy="7848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dirty="0" smtClean="0">
                  <a:solidFill>
                    <a:prstClr val="black"/>
                  </a:solidFill>
                </a:endParaRPr>
              </a:p>
              <a:p>
                <a:pPr>
                  <a:lnSpc>
                    <a:spcPct val="150000"/>
                  </a:lnSpc>
                </a:pPr>
                <a:r>
                  <a:rPr lang="en-US" dirty="0">
                    <a:solidFill>
                      <a:prstClr val="black"/>
                    </a:solidFill>
                  </a:rPr>
                  <a:t>Given a site with </a:t>
                </a:r>
                <a14:m>
                  <m:oMath xmlns:m="http://schemas.openxmlformats.org/officeDocument/2006/math">
                    <m:r>
                      <a:rPr lang="en-US">
                        <a:solidFill>
                          <a:prstClr val="black"/>
                        </a:solidFill>
                        <a:latin typeface="Cambria Math"/>
                      </a:rPr>
                      <m:t>𝑁</m:t>
                    </m:r>
                    <m:r>
                      <a:rPr lang="en-US">
                        <a:solidFill>
                          <a:prstClr val="black"/>
                        </a:solidFill>
                        <a:latin typeface="Cambria Math"/>
                      </a:rPr>
                      <m:t> </m:t>
                    </m:r>
                  </m:oMath>
                </a14:m>
                <a:r>
                  <a:rPr lang="en-US" dirty="0">
                    <a:solidFill>
                      <a:prstClr val="black"/>
                    </a:solidFill>
                  </a:rPr>
                  <a:t>cameras </a:t>
                </a:r>
                <a14:m>
                  <m:oMath xmlns:m="http://schemas.openxmlformats.org/officeDocument/2006/math">
                    <m:sSub>
                      <m:sSubPr>
                        <m:ctrlPr>
                          <a:rPr lang="en-US" i="1">
                            <a:solidFill>
                              <a:prstClr val="black"/>
                            </a:solidFill>
                            <a:latin typeface="Cambria Math"/>
                          </a:rPr>
                        </m:ctrlPr>
                      </m:sSubPr>
                      <m:e>
                        <m:r>
                          <a:rPr lang="en-US">
                            <a:solidFill>
                              <a:prstClr val="black"/>
                            </a:solidFill>
                            <a:latin typeface="Cambria Math"/>
                          </a:rPr>
                          <m:t>𝐶</m:t>
                        </m:r>
                      </m:e>
                      <m:sub>
                        <m:r>
                          <a:rPr lang="en-US">
                            <a:solidFill>
                              <a:prstClr val="black"/>
                            </a:solidFill>
                            <a:latin typeface="Cambria Math"/>
                          </a:rPr>
                          <m:t>1</m:t>
                        </m:r>
                      </m:sub>
                    </m:sSub>
                    <m:r>
                      <a:rPr lang="en-US">
                        <a:solidFill>
                          <a:prstClr val="black"/>
                        </a:solidFill>
                        <a:latin typeface="Cambria Math"/>
                      </a:rPr>
                      <m:t>,</m:t>
                    </m:r>
                    <m:sSub>
                      <m:sSubPr>
                        <m:ctrlPr>
                          <a:rPr lang="en-US" i="1">
                            <a:solidFill>
                              <a:prstClr val="black"/>
                            </a:solidFill>
                            <a:latin typeface="Cambria Math"/>
                          </a:rPr>
                        </m:ctrlPr>
                      </m:sSubPr>
                      <m:e>
                        <m:r>
                          <a:rPr lang="en-US">
                            <a:solidFill>
                              <a:prstClr val="black"/>
                            </a:solidFill>
                            <a:latin typeface="Cambria Math"/>
                          </a:rPr>
                          <m:t>𝐶</m:t>
                        </m:r>
                      </m:e>
                      <m:sub>
                        <m:r>
                          <a:rPr lang="en-US">
                            <a:solidFill>
                              <a:prstClr val="black"/>
                            </a:solidFill>
                            <a:latin typeface="Cambria Math"/>
                          </a:rPr>
                          <m:t>2</m:t>
                        </m:r>
                      </m:sub>
                    </m:sSub>
                    <m:r>
                      <a:rPr lang="en-US">
                        <a:solidFill>
                          <a:prstClr val="black"/>
                        </a:solidFill>
                        <a:latin typeface="Cambria Math"/>
                      </a:rPr>
                      <m:t>,…</m:t>
                    </m:r>
                    <m:sSub>
                      <m:sSubPr>
                        <m:ctrlPr>
                          <a:rPr lang="en-US" i="1">
                            <a:solidFill>
                              <a:prstClr val="black"/>
                            </a:solidFill>
                            <a:latin typeface="Cambria Math"/>
                          </a:rPr>
                        </m:ctrlPr>
                      </m:sSubPr>
                      <m:e>
                        <m:r>
                          <a:rPr lang="en-US">
                            <a:solidFill>
                              <a:prstClr val="black"/>
                            </a:solidFill>
                            <a:latin typeface="Cambria Math"/>
                          </a:rPr>
                          <m:t>𝐶</m:t>
                        </m:r>
                      </m:e>
                      <m:sub>
                        <m:r>
                          <a:rPr lang="en-US">
                            <a:solidFill>
                              <a:prstClr val="black"/>
                            </a:solidFill>
                            <a:latin typeface="Cambria Math"/>
                          </a:rPr>
                          <m:t>𝑁</m:t>
                        </m:r>
                      </m:sub>
                    </m:sSub>
                  </m:oMath>
                </a14:m>
                <a:r>
                  <a:rPr lang="en-US" dirty="0" smtClean="0">
                    <a:solidFill>
                      <a:prstClr val="black"/>
                    </a:solidFill>
                  </a:rPr>
                  <a:t> </a:t>
                </a:r>
                <a:r>
                  <a:rPr lang="en-US" dirty="0" smtClean="0"/>
                  <a:t>, </a:t>
                </a:r>
                <a:r>
                  <a:rPr lang="en-US" dirty="0"/>
                  <a:t>we may ReID either by</a:t>
                </a:r>
                <a:r>
                  <a:rPr lang="en-US" dirty="0" smtClean="0"/>
                  <a:t>:</a:t>
                </a:r>
              </a:p>
            </p:txBody>
          </p:sp>
        </mc:Choice>
        <mc:Fallback xmlns="">
          <p:sp>
            <p:nvSpPr>
              <p:cNvPr id="10" name="Rectangle 9"/>
              <p:cNvSpPr>
                <a:spLocks noRot="1" noChangeAspect="1" noMove="1" noResize="1" noEditPoints="1" noAdjustHandles="1" noChangeArrowheads="1" noChangeShapeType="1" noTextEdit="1"/>
              </p:cNvSpPr>
              <p:nvPr/>
            </p:nvSpPr>
            <p:spPr>
              <a:xfrm>
                <a:off x="304800" y="1051679"/>
                <a:ext cx="8153400" cy="784830"/>
              </a:xfrm>
              <a:prstGeom prst="rect">
                <a:avLst/>
              </a:prstGeom>
              <a:blipFill rotWithShape="1">
                <a:blip r:embed="rId6"/>
                <a:stretch>
                  <a:fillRect/>
                </a:stretch>
              </a:blipFill>
            </p:spPr>
            <p:txBody>
              <a:bodyPr/>
              <a:lstStyle/>
              <a:p>
                <a:r>
                  <a:rPr lang="en-US">
                    <a:noFill/>
                  </a:rPr>
                  <a:t> </a:t>
                </a:r>
              </a:p>
            </p:txBody>
          </p:sp>
        </mc:Fallback>
      </mc:AlternateContent>
      <p:cxnSp>
        <p:nvCxnSpPr>
          <p:cNvPr id="66" name="Straight Arrow Connector 65"/>
          <p:cNvCxnSpPr/>
          <p:nvPr/>
        </p:nvCxnSpPr>
        <p:spPr>
          <a:xfrm flipV="1">
            <a:off x="4381500" y="4777595"/>
            <a:ext cx="646598" cy="1803"/>
          </a:xfrm>
          <a:prstGeom prst="straightConnector1">
            <a:avLst/>
          </a:prstGeom>
          <a:ln w="57150">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a:stCxn id="116" idx="2"/>
            <a:endCxn id="120" idx="7"/>
          </p:cNvCxnSpPr>
          <p:nvPr/>
        </p:nvCxnSpPr>
        <p:spPr>
          <a:xfrm flipH="1">
            <a:off x="6019673" y="3733141"/>
            <a:ext cx="606039" cy="41656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52" name="Straight Connector 51"/>
          <p:cNvCxnSpPr/>
          <p:nvPr/>
        </p:nvCxnSpPr>
        <p:spPr>
          <a:xfrm>
            <a:off x="1277401" y="4768667"/>
            <a:ext cx="0" cy="322367"/>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Oval 52"/>
              <p:cNvSpPr/>
              <p:nvPr/>
            </p:nvSpPr>
            <p:spPr>
              <a:xfrm>
                <a:off x="2124046" y="3463953"/>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53" name="Oval 52"/>
              <p:cNvSpPr>
                <a:spLocks noRot="1" noChangeAspect="1" noMove="1" noResize="1" noEditPoints="1" noAdjustHandles="1" noChangeArrowheads="1" noChangeShapeType="1" noTextEdit="1"/>
              </p:cNvSpPr>
              <p:nvPr/>
            </p:nvSpPr>
            <p:spPr>
              <a:xfrm>
                <a:off x="2124046" y="3463953"/>
                <a:ext cx="528622" cy="52052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p:cNvSpPr/>
              <p:nvPr/>
            </p:nvSpPr>
            <p:spPr>
              <a:xfrm>
                <a:off x="3199312" y="4064552"/>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54" name="Oval 53"/>
              <p:cNvSpPr>
                <a:spLocks noRot="1" noChangeAspect="1" noMove="1" noResize="1" noEditPoints="1" noAdjustHandles="1" noChangeArrowheads="1" noChangeShapeType="1" noTextEdit="1"/>
              </p:cNvSpPr>
              <p:nvPr/>
            </p:nvSpPr>
            <p:spPr>
              <a:xfrm>
                <a:off x="3199312" y="4064552"/>
                <a:ext cx="528622" cy="520520"/>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p:cNvSpPr/>
              <p:nvPr/>
            </p:nvSpPr>
            <p:spPr>
              <a:xfrm>
                <a:off x="2124046" y="5871352"/>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55" name="Oval 54"/>
              <p:cNvSpPr>
                <a:spLocks noRot="1" noChangeAspect="1" noMove="1" noResize="1" noEditPoints="1" noAdjustHandles="1" noChangeArrowheads="1" noChangeShapeType="1" noTextEdit="1"/>
              </p:cNvSpPr>
              <p:nvPr/>
            </p:nvSpPr>
            <p:spPr>
              <a:xfrm>
                <a:off x="2124046" y="5871352"/>
                <a:ext cx="528622" cy="520520"/>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p:cNvSpPr/>
              <p:nvPr/>
            </p:nvSpPr>
            <p:spPr>
              <a:xfrm>
                <a:off x="1066800" y="5152682"/>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𝟓</m:t>
                          </m:r>
                        </m:sub>
                      </m:sSub>
                    </m:oMath>
                  </m:oMathPara>
                </a14:m>
                <a:endParaRPr lang="en-US" sz="1400" b="1" dirty="0"/>
              </a:p>
            </p:txBody>
          </p:sp>
        </mc:Choice>
        <mc:Fallback xmlns="">
          <p:sp>
            <p:nvSpPr>
              <p:cNvPr id="56" name="Oval 55"/>
              <p:cNvSpPr>
                <a:spLocks noRot="1" noChangeAspect="1" noMove="1" noResize="1" noEditPoints="1" noAdjustHandles="1" noChangeArrowheads="1" noChangeShapeType="1" noTextEdit="1"/>
              </p:cNvSpPr>
              <p:nvPr/>
            </p:nvSpPr>
            <p:spPr>
              <a:xfrm>
                <a:off x="1066800" y="5152682"/>
                <a:ext cx="528622" cy="520520"/>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p:cNvSpPr/>
              <p:nvPr/>
            </p:nvSpPr>
            <p:spPr>
              <a:xfrm>
                <a:off x="1066800" y="4064552"/>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𝑪</m:t>
                          </m:r>
                        </m:e>
                        <m:sub>
                          <m:r>
                            <a:rPr lang="en-US" sz="1400" b="1" i="1" smtClean="0">
                              <a:latin typeface="Cambria Math"/>
                            </a:rPr>
                            <m:t>𝑵</m:t>
                          </m:r>
                        </m:sub>
                      </m:sSub>
                    </m:oMath>
                  </m:oMathPara>
                </a14:m>
                <a:endParaRPr lang="en-US" sz="1400" b="1" dirty="0"/>
              </a:p>
            </p:txBody>
          </p:sp>
        </mc:Choice>
        <mc:Fallback xmlns="">
          <p:sp>
            <p:nvSpPr>
              <p:cNvPr id="57" name="Oval 56"/>
              <p:cNvSpPr>
                <a:spLocks noRot="1" noChangeAspect="1" noMove="1" noResize="1" noEditPoints="1" noAdjustHandles="1" noChangeArrowheads="1" noChangeShapeType="1" noTextEdit="1"/>
              </p:cNvSpPr>
              <p:nvPr/>
            </p:nvSpPr>
            <p:spPr>
              <a:xfrm>
                <a:off x="1066800" y="4064552"/>
                <a:ext cx="528622" cy="520520"/>
              </a:xfrm>
              <a:prstGeom prst="ellipse">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Oval 57"/>
              <p:cNvSpPr/>
              <p:nvPr/>
            </p:nvSpPr>
            <p:spPr>
              <a:xfrm>
                <a:off x="3199312" y="5155639"/>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58" name="Oval 57"/>
              <p:cNvSpPr>
                <a:spLocks noRot="1" noChangeAspect="1" noMove="1" noResize="1" noEditPoints="1" noAdjustHandles="1" noChangeArrowheads="1" noChangeShapeType="1" noTextEdit="1"/>
              </p:cNvSpPr>
              <p:nvPr/>
            </p:nvSpPr>
            <p:spPr>
              <a:xfrm>
                <a:off x="3199312" y="5155639"/>
                <a:ext cx="528622" cy="520520"/>
              </a:xfrm>
              <a:prstGeom prst="ellipse">
                <a:avLst/>
              </a:prstGeom>
              <a:blipFill rotWithShape="1">
                <a:blip r:embed="rId12"/>
                <a:stretch>
                  <a:fillRect/>
                </a:stretch>
              </a:blipFill>
            </p:spPr>
            <p:txBody>
              <a:bodyPr/>
              <a:lstStyle/>
              <a:p>
                <a:r>
                  <a:rPr lang="en-US">
                    <a:noFill/>
                  </a:rPr>
                  <a:t> </a:t>
                </a:r>
              </a:p>
            </p:txBody>
          </p:sp>
        </mc:Fallback>
      </mc:AlternateContent>
      <p:cxnSp>
        <p:nvCxnSpPr>
          <p:cNvPr id="111" name="Straight Connector 110"/>
          <p:cNvCxnSpPr/>
          <p:nvPr/>
        </p:nvCxnSpPr>
        <p:spPr>
          <a:xfrm>
            <a:off x="7126344" y="3726315"/>
            <a:ext cx="624060" cy="49027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2" name="Straight Connector 111"/>
          <p:cNvCxnSpPr>
            <a:stCxn id="117" idx="4"/>
            <a:endCxn id="121" idx="0"/>
          </p:cNvCxnSpPr>
          <p:nvPr/>
        </p:nvCxnSpPr>
        <p:spPr>
          <a:xfrm>
            <a:off x="7965289" y="4593998"/>
            <a:ext cx="0" cy="5705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13" name="Straight Connector 112"/>
          <p:cNvCxnSpPr/>
          <p:nvPr/>
        </p:nvCxnSpPr>
        <p:spPr>
          <a:xfrm flipH="1">
            <a:off x="7126344" y="5602030"/>
            <a:ext cx="624060" cy="53168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14" name="Straight Connector 113"/>
          <p:cNvCxnSpPr/>
          <p:nvPr/>
        </p:nvCxnSpPr>
        <p:spPr>
          <a:xfrm>
            <a:off x="5973662" y="5628313"/>
            <a:ext cx="624060" cy="490277"/>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15" name="Straight Connector 114"/>
          <p:cNvCxnSpPr/>
          <p:nvPr/>
        </p:nvCxnSpPr>
        <p:spPr>
          <a:xfrm>
            <a:off x="5779067" y="4777595"/>
            <a:ext cx="0" cy="322367"/>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6" name="Oval 115"/>
              <p:cNvSpPr/>
              <p:nvPr/>
            </p:nvSpPr>
            <p:spPr>
              <a:xfrm>
                <a:off x="6625712" y="3472881"/>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116" name="Oval 115"/>
              <p:cNvSpPr>
                <a:spLocks noRot="1" noChangeAspect="1" noMove="1" noResize="1" noEditPoints="1" noAdjustHandles="1" noChangeArrowheads="1" noChangeShapeType="1" noTextEdit="1"/>
              </p:cNvSpPr>
              <p:nvPr/>
            </p:nvSpPr>
            <p:spPr>
              <a:xfrm>
                <a:off x="6625712" y="3472881"/>
                <a:ext cx="528622" cy="520520"/>
              </a:xfrm>
              <a:prstGeom prst="ellipse">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Oval 116"/>
              <p:cNvSpPr/>
              <p:nvPr/>
            </p:nvSpPr>
            <p:spPr>
              <a:xfrm>
                <a:off x="7700978" y="4073480"/>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117" name="Oval 116"/>
              <p:cNvSpPr>
                <a:spLocks noRot="1" noChangeAspect="1" noMove="1" noResize="1" noEditPoints="1" noAdjustHandles="1" noChangeArrowheads="1" noChangeShapeType="1" noTextEdit="1"/>
              </p:cNvSpPr>
              <p:nvPr/>
            </p:nvSpPr>
            <p:spPr>
              <a:xfrm>
                <a:off x="7700978" y="4073480"/>
                <a:ext cx="528622" cy="520520"/>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Oval 117"/>
              <p:cNvSpPr/>
              <p:nvPr/>
            </p:nvSpPr>
            <p:spPr>
              <a:xfrm>
                <a:off x="6625712" y="5880280"/>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118" name="Oval 117"/>
              <p:cNvSpPr>
                <a:spLocks noRot="1" noChangeAspect="1" noMove="1" noResize="1" noEditPoints="1" noAdjustHandles="1" noChangeArrowheads="1" noChangeShapeType="1" noTextEdit="1"/>
              </p:cNvSpPr>
              <p:nvPr/>
            </p:nvSpPr>
            <p:spPr>
              <a:xfrm>
                <a:off x="6625712" y="5880280"/>
                <a:ext cx="528622" cy="520520"/>
              </a:xfrm>
              <a:prstGeom prst="ellipse">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Oval 118"/>
              <p:cNvSpPr/>
              <p:nvPr/>
            </p:nvSpPr>
            <p:spPr>
              <a:xfrm>
                <a:off x="5568466" y="5161610"/>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𝟓</m:t>
                          </m:r>
                        </m:sub>
                      </m:sSub>
                    </m:oMath>
                  </m:oMathPara>
                </a14:m>
                <a:endParaRPr lang="en-US" sz="1400" b="1" dirty="0"/>
              </a:p>
            </p:txBody>
          </p:sp>
        </mc:Choice>
        <mc:Fallback xmlns="">
          <p:sp>
            <p:nvSpPr>
              <p:cNvPr id="119" name="Oval 118"/>
              <p:cNvSpPr>
                <a:spLocks noRot="1" noChangeAspect="1" noMove="1" noResize="1" noEditPoints="1" noAdjustHandles="1" noChangeArrowheads="1" noChangeShapeType="1" noTextEdit="1"/>
              </p:cNvSpPr>
              <p:nvPr/>
            </p:nvSpPr>
            <p:spPr>
              <a:xfrm>
                <a:off x="5568466" y="5161610"/>
                <a:ext cx="528622" cy="520520"/>
              </a:xfrm>
              <a:prstGeom prst="ellipse">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Oval 119"/>
              <p:cNvSpPr/>
              <p:nvPr/>
            </p:nvSpPr>
            <p:spPr>
              <a:xfrm>
                <a:off x="5568466" y="4073480"/>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𝑪</m:t>
                          </m:r>
                        </m:e>
                        <m:sub>
                          <m:r>
                            <a:rPr lang="en-US" sz="1400" b="1" i="1" smtClean="0">
                              <a:latin typeface="Cambria Math"/>
                            </a:rPr>
                            <m:t>𝑵</m:t>
                          </m:r>
                        </m:sub>
                      </m:sSub>
                    </m:oMath>
                  </m:oMathPara>
                </a14:m>
                <a:endParaRPr lang="en-US" sz="1400" b="1" dirty="0"/>
              </a:p>
            </p:txBody>
          </p:sp>
        </mc:Choice>
        <mc:Fallback xmlns="">
          <p:sp>
            <p:nvSpPr>
              <p:cNvPr id="120" name="Oval 119"/>
              <p:cNvSpPr>
                <a:spLocks noRot="1" noChangeAspect="1" noMove="1" noResize="1" noEditPoints="1" noAdjustHandles="1" noChangeArrowheads="1" noChangeShapeType="1" noTextEdit="1"/>
              </p:cNvSpPr>
              <p:nvPr/>
            </p:nvSpPr>
            <p:spPr>
              <a:xfrm>
                <a:off x="5568466" y="4073480"/>
                <a:ext cx="528622" cy="520520"/>
              </a:xfrm>
              <a:prstGeom prst="ellipse">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Oval 120"/>
              <p:cNvSpPr/>
              <p:nvPr/>
            </p:nvSpPr>
            <p:spPr>
              <a:xfrm>
                <a:off x="7700978" y="5164567"/>
                <a:ext cx="528622" cy="5205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121" name="Oval 120"/>
              <p:cNvSpPr>
                <a:spLocks noRot="1" noChangeAspect="1" noMove="1" noResize="1" noEditPoints="1" noAdjustHandles="1" noChangeArrowheads="1" noChangeShapeType="1" noTextEdit="1"/>
              </p:cNvSpPr>
              <p:nvPr/>
            </p:nvSpPr>
            <p:spPr>
              <a:xfrm>
                <a:off x="7700978" y="5164567"/>
                <a:ext cx="528622" cy="520520"/>
              </a:xfrm>
              <a:prstGeom prst="ellipse">
                <a:avLst/>
              </a:prstGeom>
              <a:blipFill rotWithShape="1">
                <a:blip r:embed="rId18"/>
                <a:stretch>
                  <a:fillRect/>
                </a:stretch>
              </a:blipFill>
            </p:spPr>
            <p:txBody>
              <a:bodyPr/>
              <a:lstStyle/>
              <a:p>
                <a:r>
                  <a:rPr lang="en-US">
                    <a:noFill/>
                  </a:rPr>
                  <a:t> </a:t>
                </a:r>
              </a:p>
            </p:txBody>
          </p:sp>
        </mc:Fallback>
      </mc:AlternateContent>
      <p:cxnSp>
        <p:nvCxnSpPr>
          <p:cNvPr id="122" name="Straight Connector 121"/>
          <p:cNvCxnSpPr>
            <a:stCxn id="116" idx="3"/>
            <a:endCxn id="119" idx="7"/>
          </p:cNvCxnSpPr>
          <p:nvPr/>
        </p:nvCxnSpPr>
        <p:spPr>
          <a:xfrm flipH="1">
            <a:off x="6019673" y="3917173"/>
            <a:ext cx="683454" cy="132066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3" name="Straight Connector 122"/>
          <p:cNvCxnSpPr>
            <a:stCxn id="116" idx="4"/>
            <a:endCxn id="118" idx="0"/>
          </p:cNvCxnSpPr>
          <p:nvPr/>
        </p:nvCxnSpPr>
        <p:spPr>
          <a:xfrm>
            <a:off x="6890023" y="3993401"/>
            <a:ext cx="0" cy="188687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4" name="Straight Connector 123"/>
          <p:cNvCxnSpPr>
            <a:stCxn id="116" idx="5"/>
            <a:endCxn id="121" idx="1"/>
          </p:cNvCxnSpPr>
          <p:nvPr/>
        </p:nvCxnSpPr>
        <p:spPr>
          <a:xfrm>
            <a:off x="7076919" y="3917173"/>
            <a:ext cx="701474" cy="1323622"/>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5" name="Straight Connector 124"/>
          <p:cNvCxnSpPr>
            <a:stCxn id="117" idx="2"/>
            <a:endCxn id="120" idx="6"/>
          </p:cNvCxnSpPr>
          <p:nvPr/>
        </p:nvCxnSpPr>
        <p:spPr>
          <a:xfrm flipH="1">
            <a:off x="6097088" y="4333740"/>
            <a:ext cx="1603890"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26" name="Straight Connector 125"/>
          <p:cNvCxnSpPr>
            <a:stCxn id="117" idx="3"/>
            <a:endCxn id="119" idx="7"/>
          </p:cNvCxnSpPr>
          <p:nvPr/>
        </p:nvCxnSpPr>
        <p:spPr>
          <a:xfrm flipH="1">
            <a:off x="6019673" y="4517772"/>
            <a:ext cx="1758720" cy="72006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27" name="Straight Connector 126"/>
          <p:cNvCxnSpPr>
            <a:stCxn id="117" idx="3"/>
            <a:endCxn id="118" idx="7"/>
          </p:cNvCxnSpPr>
          <p:nvPr/>
        </p:nvCxnSpPr>
        <p:spPr>
          <a:xfrm flipH="1">
            <a:off x="7076919" y="4517772"/>
            <a:ext cx="701474" cy="1438736"/>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28" name="Straight Connector 127"/>
          <p:cNvCxnSpPr>
            <a:stCxn id="121" idx="1"/>
            <a:endCxn id="120" idx="5"/>
          </p:cNvCxnSpPr>
          <p:nvPr/>
        </p:nvCxnSpPr>
        <p:spPr>
          <a:xfrm flipH="1" flipV="1">
            <a:off x="6019673" y="4517772"/>
            <a:ext cx="1758720" cy="72302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29" name="Straight Connector 128"/>
          <p:cNvCxnSpPr>
            <a:stCxn id="121" idx="2"/>
            <a:endCxn id="119" idx="6"/>
          </p:cNvCxnSpPr>
          <p:nvPr/>
        </p:nvCxnSpPr>
        <p:spPr>
          <a:xfrm flipH="1" flipV="1">
            <a:off x="6097088" y="5421870"/>
            <a:ext cx="1603890" cy="2957"/>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30" name="Straight Connector 129"/>
          <p:cNvCxnSpPr/>
          <p:nvPr/>
        </p:nvCxnSpPr>
        <p:spPr>
          <a:xfrm flipH="1" flipV="1">
            <a:off x="6019673" y="4495800"/>
            <a:ext cx="683454" cy="1438736"/>
          </a:xfrm>
          <a:prstGeom prst="line">
            <a:avLst/>
          </a:prstGeom>
          <a:ln/>
        </p:spPr>
        <p:style>
          <a:lnRef idx="2">
            <a:schemeClr val="accent5"/>
          </a:lnRef>
          <a:fillRef idx="0">
            <a:schemeClr val="accent5"/>
          </a:fillRef>
          <a:effectRef idx="1">
            <a:schemeClr val="accent5"/>
          </a:effectRef>
          <a:fontRef idx="minor">
            <a:schemeClr val="tx1"/>
          </a:fontRef>
        </p:style>
      </p:cxnSp>
      <p:sp>
        <p:nvSpPr>
          <p:cNvPr id="131" name="Rectangle 130"/>
          <p:cNvSpPr/>
          <p:nvPr/>
        </p:nvSpPr>
        <p:spPr>
          <a:xfrm>
            <a:off x="304800" y="1744929"/>
            <a:ext cx="8458200" cy="46487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63550" indent="-463550">
              <a:lnSpc>
                <a:spcPct val="150000"/>
              </a:lnSpc>
              <a:buFont typeface="+mj-lt"/>
              <a:buAutoNum type="arabicPeriod"/>
            </a:pPr>
            <a:r>
              <a:rPr lang="en-US" dirty="0" smtClean="0"/>
              <a:t>applying a direct method</a:t>
            </a:r>
          </a:p>
        </p:txBody>
      </p:sp>
      <p:sp>
        <p:nvSpPr>
          <p:cNvPr id="132" name="Rectangle 131"/>
          <p:cNvSpPr/>
          <p:nvPr/>
        </p:nvSpPr>
        <p:spPr>
          <a:xfrm>
            <a:off x="304800" y="2209800"/>
            <a:ext cx="8153400" cy="133882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63550" indent="-463550">
              <a:lnSpc>
                <a:spcPct val="150000"/>
              </a:lnSpc>
            </a:pPr>
            <a:r>
              <a:rPr lang="en-US" dirty="0" smtClean="0"/>
              <a:t>2.    	applying </a:t>
            </a:r>
            <a:r>
              <a:rPr lang="en-US" dirty="0"/>
              <a:t>a </a:t>
            </a:r>
            <a:r>
              <a:rPr lang="en-US" dirty="0" smtClean="0"/>
              <a:t>learning based method where </a:t>
            </a:r>
            <a:r>
              <a:rPr lang="en-US" dirty="0" smtClean="0">
                <a:solidFill>
                  <a:prstClr val="black"/>
                </a:solidFill>
              </a:rPr>
              <a:t>distinct </a:t>
            </a:r>
            <a:r>
              <a:rPr lang="en-US" dirty="0">
                <a:solidFill>
                  <a:prstClr val="black"/>
                </a:solidFill>
              </a:rPr>
              <a:t>inter-camera </a:t>
            </a:r>
            <a:r>
              <a:rPr lang="en-US" dirty="0" smtClean="0">
                <a:solidFill>
                  <a:prstClr val="black"/>
                </a:solidFill>
              </a:rPr>
              <a:t>training </a:t>
            </a:r>
            <a:r>
              <a:rPr lang="en-US" dirty="0">
                <a:solidFill>
                  <a:prstClr val="black"/>
                </a:solidFill>
              </a:rPr>
              <a:t>sets must be collected and annotated for each camera-pair. This is impractical.</a:t>
            </a:r>
          </a:p>
          <a:p>
            <a:pPr marL="463550" indent="-463550">
              <a:lnSpc>
                <a:spcPct val="150000"/>
              </a:lnSpc>
            </a:pPr>
            <a:endParaRPr lang="en-US" dirty="0" smtClean="0"/>
          </a:p>
        </p:txBody>
      </p:sp>
    </p:spTree>
    <p:custDataLst>
      <p:tags r:id="rId1"/>
    </p:custDataLst>
    <p:extLst>
      <p:ext uri="{BB962C8B-B14F-4D97-AF65-F5344CB8AC3E}">
        <p14:creationId xmlns:p14="http://schemas.microsoft.com/office/powerpoint/2010/main" val="16254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22" presetClass="entr" presetSubtype="1" fill="hold" nodeType="withEffect">
                                  <p:stCondLst>
                                    <p:cond delay="300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3000"/>
                                        <p:tgtEl>
                                          <p:spTgt spid="85"/>
                                        </p:tgtEl>
                                      </p:cBhvr>
                                    </p:animEffect>
                                  </p:childTnLst>
                                </p:cTn>
                              </p:par>
                              <p:par>
                                <p:cTn id="26" presetID="22" presetClass="entr" presetSubtype="1" fill="hold" nodeType="withEffect">
                                  <p:stCondLst>
                                    <p:cond delay="3000"/>
                                  </p:stCondLst>
                                  <p:childTnLst>
                                    <p:set>
                                      <p:cBhvr>
                                        <p:cTn id="27" dur="1" fill="hold">
                                          <p:stCondLst>
                                            <p:cond delay="0"/>
                                          </p:stCondLst>
                                        </p:cTn>
                                        <p:tgtEl>
                                          <p:spTgt spid="122"/>
                                        </p:tgtEl>
                                        <p:attrNameLst>
                                          <p:attrName>style.visibility</p:attrName>
                                        </p:attrNameLst>
                                      </p:cBhvr>
                                      <p:to>
                                        <p:strVal val="visible"/>
                                      </p:to>
                                    </p:set>
                                    <p:animEffect transition="in" filter="wipe(up)">
                                      <p:cBhvr>
                                        <p:cTn id="28" dur="3000"/>
                                        <p:tgtEl>
                                          <p:spTgt spid="122"/>
                                        </p:tgtEl>
                                      </p:cBhvr>
                                    </p:animEffect>
                                  </p:childTnLst>
                                </p:cTn>
                              </p:par>
                              <p:par>
                                <p:cTn id="29" presetID="22" presetClass="entr" presetSubtype="1" fill="hold" nodeType="withEffect">
                                  <p:stCondLst>
                                    <p:cond delay="3000"/>
                                  </p:stCondLst>
                                  <p:childTnLst>
                                    <p:set>
                                      <p:cBhvr>
                                        <p:cTn id="30" dur="1" fill="hold">
                                          <p:stCondLst>
                                            <p:cond delay="0"/>
                                          </p:stCondLst>
                                        </p:cTn>
                                        <p:tgtEl>
                                          <p:spTgt spid="123"/>
                                        </p:tgtEl>
                                        <p:attrNameLst>
                                          <p:attrName>style.visibility</p:attrName>
                                        </p:attrNameLst>
                                      </p:cBhvr>
                                      <p:to>
                                        <p:strVal val="visible"/>
                                      </p:to>
                                    </p:set>
                                    <p:animEffect transition="in" filter="wipe(up)">
                                      <p:cBhvr>
                                        <p:cTn id="31" dur="3000"/>
                                        <p:tgtEl>
                                          <p:spTgt spid="123"/>
                                        </p:tgtEl>
                                      </p:cBhvr>
                                    </p:animEffect>
                                  </p:childTnLst>
                                </p:cTn>
                              </p:par>
                              <p:par>
                                <p:cTn id="32" presetID="22" presetClass="entr" presetSubtype="1" fill="hold" nodeType="withEffect">
                                  <p:stCondLst>
                                    <p:cond delay="3000"/>
                                  </p:stCondLst>
                                  <p:childTnLst>
                                    <p:set>
                                      <p:cBhvr>
                                        <p:cTn id="33" dur="1" fill="hold">
                                          <p:stCondLst>
                                            <p:cond delay="0"/>
                                          </p:stCondLst>
                                        </p:cTn>
                                        <p:tgtEl>
                                          <p:spTgt spid="124"/>
                                        </p:tgtEl>
                                        <p:attrNameLst>
                                          <p:attrName>style.visibility</p:attrName>
                                        </p:attrNameLst>
                                      </p:cBhvr>
                                      <p:to>
                                        <p:strVal val="visible"/>
                                      </p:to>
                                    </p:set>
                                    <p:animEffect transition="in" filter="wipe(up)">
                                      <p:cBhvr>
                                        <p:cTn id="34" dur="3000"/>
                                        <p:tgtEl>
                                          <p:spTgt spid="124"/>
                                        </p:tgtEl>
                                      </p:cBhvr>
                                    </p:animEffect>
                                  </p:childTnLst>
                                </p:cTn>
                              </p:par>
                              <p:par>
                                <p:cTn id="35" presetID="22" presetClass="entr" presetSubtype="1" fill="hold" nodeType="withEffect">
                                  <p:stCondLst>
                                    <p:cond delay="3000"/>
                                  </p:stCondLst>
                                  <p:childTnLst>
                                    <p:set>
                                      <p:cBhvr>
                                        <p:cTn id="36" dur="1" fill="hold">
                                          <p:stCondLst>
                                            <p:cond delay="0"/>
                                          </p:stCondLst>
                                        </p:cTn>
                                        <p:tgtEl>
                                          <p:spTgt spid="111"/>
                                        </p:tgtEl>
                                        <p:attrNameLst>
                                          <p:attrName>style.visibility</p:attrName>
                                        </p:attrNameLst>
                                      </p:cBhvr>
                                      <p:to>
                                        <p:strVal val="visible"/>
                                      </p:to>
                                    </p:set>
                                    <p:animEffect transition="in" filter="wipe(up)">
                                      <p:cBhvr>
                                        <p:cTn id="37" dur="3000"/>
                                        <p:tgtEl>
                                          <p:spTgt spid="111"/>
                                        </p:tgtEl>
                                      </p:cBhvr>
                                    </p:animEffect>
                                  </p:childTnLst>
                                </p:cTn>
                              </p:par>
                              <p:par>
                                <p:cTn id="38" presetID="22" presetClass="entr" presetSubtype="2" fill="hold" nodeType="withEffect">
                                  <p:stCondLst>
                                    <p:cond delay="6000"/>
                                  </p:stCondLst>
                                  <p:childTnLst>
                                    <p:set>
                                      <p:cBhvr>
                                        <p:cTn id="39" dur="1" fill="hold">
                                          <p:stCondLst>
                                            <p:cond delay="0"/>
                                          </p:stCondLst>
                                        </p:cTn>
                                        <p:tgtEl>
                                          <p:spTgt spid="125"/>
                                        </p:tgtEl>
                                        <p:attrNameLst>
                                          <p:attrName>style.visibility</p:attrName>
                                        </p:attrNameLst>
                                      </p:cBhvr>
                                      <p:to>
                                        <p:strVal val="visible"/>
                                      </p:to>
                                    </p:set>
                                    <p:animEffect transition="in" filter="wipe(right)">
                                      <p:cBhvr>
                                        <p:cTn id="40" dur="3000"/>
                                        <p:tgtEl>
                                          <p:spTgt spid="125"/>
                                        </p:tgtEl>
                                      </p:cBhvr>
                                    </p:animEffect>
                                  </p:childTnLst>
                                </p:cTn>
                              </p:par>
                              <p:par>
                                <p:cTn id="41" presetID="22" presetClass="entr" presetSubtype="2" fill="hold" nodeType="withEffect">
                                  <p:stCondLst>
                                    <p:cond delay="6000"/>
                                  </p:stCondLst>
                                  <p:childTnLst>
                                    <p:set>
                                      <p:cBhvr>
                                        <p:cTn id="42" dur="1" fill="hold">
                                          <p:stCondLst>
                                            <p:cond delay="0"/>
                                          </p:stCondLst>
                                        </p:cTn>
                                        <p:tgtEl>
                                          <p:spTgt spid="126"/>
                                        </p:tgtEl>
                                        <p:attrNameLst>
                                          <p:attrName>style.visibility</p:attrName>
                                        </p:attrNameLst>
                                      </p:cBhvr>
                                      <p:to>
                                        <p:strVal val="visible"/>
                                      </p:to>
                                    </p:set>
                                    <p:animEffect transition="in" filter="wipe(right)">
                                      <p:cBhvr>
                                        <p:cTn id="43" dur="3000"/>
                                        <p:tgtEl>
                                          <p:spTgt spid="126"/>
                                        </p:tgtEl>
                                      </p:cBhvr>
                                    </p:animEffect>
                                  </p:childTnLst>
                                </p:cTn>
                              </p:par>
                              <p:par>
                                <p:cTn id="44" presetID="22" presetClass="entr" presetSubtype="2" fill="hold" nodeType="withEffect">
                                  <p:stCondLst>
                                    <p:cond delay="6000"/>
                                  </p:stCondLst>
                                  <p:childTnLst>
                                    <p:set>
                                      <p:cBhvr>
                                        <p:cTn id="45" dur="1" fill="hold">
                                          <p:stCondLst>
                                            <p:cond delay="0"/>
                                          </p:stCondLst>
                                        </p:cTn>
                                        <p:tgtEl>
                                          <p:spTgt spid="127"/>
                                        </p:tgtEl>
                                        <p:attrNameLst>
                                          <p:attrName>style.visibility</p:attrName>
                                        </p:attrNameLst>
                                      </p:cBhvr>
                                      <p:to>
                                        <p:strVal val="visible"/>
                                      </p:to>
                                    </p:set>
                                    <p:animEffect transition="in" filter="wipe(right)">
                                      <p:cBhvr>
                                        <p:cTn id="46" dur="3000"/>
                                        <p:tgtEl>
                                          <p:spTgt spid="127"/>
                                        </p:tgtEl>
                                      </p:cBhvr>
                                    </p:animEffect>
                                  </p:childTnLst>
                                </p:cTn>
                              </p:par>
                              <p:par>
                                <p:cTn id="47" presetID="22" presetClass="entr" presetSubtype="2" fill="hold" nodeType="withEffect">
                                  <p:stCondLst>
                                    <p:cond delay="6000"/>
                                  </p:stCondLst>
                                  <p:childTnLst>
                                    <p:set>
                                      <p:cBhvr>
                                        <p:cTn id="48" dur="1" fill="hold">
                                          <p:stCondLst>
                                            <p:cond delay="0"/>
                                          </p:stCondLst>
                                        </p:cTn>
                                        <p:tgtEl>
                                          <p:spTgt spid="112"/>
                                        </p:tgtEl>
                                        <p:attrNameLst>
                                          <p:attrName>style.visibility</p:attrName>
                                        </p:attrNameLst>
                                      </p:cBhvr>
                                      <p:to>
                                        <p:strVal val="visible"/>
                                      </p:to>
                                    </p:set>
                                    <p:animEffect transition="in" filter="wipe(right)">
                                      <p:cBhvr>
                                        <p:cTn id="49" dur="3000"/>
                                        <p:tgtEl>
                                          <p:spTgt spid="112"/>
                                        </p:tgtEl>
                                      </p:cBhvr>
                                    </p:animEffect>
                                  </p:childTnLst>
                                </p:cTn>
                              </p:par>
                              <p:par>
                                <p:cTn id="50" presetID="22" presetClass="entr" presetSubtype="2" fill="hold" nodeType="withEffect">
                                  <p:stCondLst>
                                    <p:cond delay="9000"/>
                                  </p:stCondLst>
                                  <p:childTnLst>
                                    <p:set>
                                      <p:cBhvr>
                                        <p:cTn id="51" dur="1" fill="hold">
                                          <p:stCondLst>
                                            <p:cond delay="0"/>
                                          </p:stCondLst>
                                        </p:cTn>
                                        <p:tgtEl>
                                          <p:spTgt spid="128"/>
                                        </p:tgtEl>
                                        <p:attrNameLst>
                                          <p:attrName>style.visibility</p:attrName>
                                        </p:attrNameLst>
                                      </p:cBhvr>
                                      <p:to>
                                        <p:strVal val="visible"/>
                                      </p:to>
                                    </p:set>
                                    <p:animEffect transition="in" filter="wipe(right)">
                                      <p:cBhvr>
                                        <p:cTn id="52" dur="3000"/>
                                        <p:tgtEl>
                                          <p:spTgt spid="128"/>
                                        </p:tgtEl>
                                      </p:cBhvr>
                                    </p:animEffect>
                                  </p:childTnLst>
                                </p:cTn>
                              </p:par>
                              <p:par>
                                <p:cTn id="53" presetID="22" presetClass="entr" presetSubtype="2" fill="hold" nodeType="withEffect">
                                  <p:stCondLst>
                                    <p:cond delay="9000"/>
                                  </p:stCondLst>
                                  <p:childTnLst>
                                    <p:set>
                                      <p:cBhvr>
                                        <p:cTn id="54" dur="1" fill="hold">
                                          <p:stCondLst>
                                            <p:cond delay="0"/>
                                          </p:stCondLst>
                                        </p:cTn>
                                        <p:tgtEl>
                                          <p:spTgt spid="129"/>
                                        </p:tgtEl>
                                        <p:attrNameLst>
                                          <p:attrName>style.visibility</p:attrName>
                                        </p:attrNameLst>
                                      </p:cBhvr>
                                      <p:to>
                                        <p:strVal val="visible"/>
                                      </p:to>
                                    </p:set>
                                    <p:animEffect transition="in" filter="wipe(right)">
                                      <p:cBhvr>
                                        <p:cTn id="55" dur="3000"/>
                                        <p:tgtEl>
                                          <p:spTgt spid="129"/>
                                        </p:tgtEl>
                                      </p:cBhvr>
                                    </p:animEffect>
                                  </p:childTnLst>
                                </p:cTn>
                              </p:par>
                              <p:par>
                                <p:cTn id="56" presetID="22" presetClass="entr" presetSubtype="2" fill="hold" nodeType="withEffect">
                                  <p:stCondLst>
                                    <p:cond delay="9000"/>
                                  </p:stCondLst>
                                  <p:childTnLst>
                                    <p:set>
                                      <p:cBhvr>
                                        <p:cTn id="57" dur="1" fill="hold">
                                          <p:stCondLst>
                                            <p:cond delay="0"/>
                                          </p:stCondLst>
                                        </p:cTn>
                                        <p:tgtEl>
                                          <p:spTgt spid="113"/>
                                        </p:tgtEl>
                                        <p:attrNameLst>
                                          <p:attrName>style.visibility</p:attrName>
                                        </p:attrNameLst>
                                      </p:cBhvr>
                                      <p:to>
                                        <p:strVal val="visible"/>
                                      </p:to>
                                    </p:set>
                                    <p:animEffect transition="in" filter="wipe(right)">
                                      <p:cBhvr>
                                        <p:cTn id="58" dur="3000"/>
                                        <p:tgtEl>
                                          <p:spTgt spid="113"/>
                                        </p:tgtEl>
                                      </p:cBhvr>
                                    </p:animEffect>
                                  </p:childTnLst>
                                </p:cTn>
                              </p:par>
                              <p:par>
                                <p:cTn id="59" presetID="22" presetClass="entr" presetSubtype="4" fill="hold" nodeType="withEffect">
                                  <p:stCondLst>
                                    <p:cond delay="12000"/>
                                  </p:stCondLst>
                                  <p:childTnLst>
                                    <p:set>
                                      <p:cBhvr>
                                        <p:cTn id="60" dur="1" fill="hold">
                                          <p:stCondLst>
                                            <p:cond delay="0"/>
                                          </p:stCondLst>
                                        </p:cTn>
                                        <p:tgtEl>
                                          <p:spTgt spid="130"/>
                                        </p:tgtEl>
                                        <p:attrNameLst>
                                          <p:attrName>style.visibility</p:attrName>
                                        </p:attrNameLst>
                                      </p:cBhvr>
                                      <p:to>
                                        <p:strVal val="visible"/>
                                      </p:to>
                                    </p:set>
                                    <p:animEffect transition="in" filter="wipe(down)">
                                      <p:cBhvr>
                                        <p:cTn id="61" dur="3000"/>
                                        <p:tgtEl>
                                          <p:spTgt spid="130"/>
                                        </p:tgtEl>
                                      </p:cBhvr>
                                    </p:animEffect>
                                  </p:childTnLst>
                                </p:cTn>
                              </p:par>
                              <p:par>
                                <p:cTn id="62" presetID="22" presetClass="entr" presetSubtype="4" fill="hold" nodeType="withEffect">
                                  <p:stCondLst>
                                    <p:cond delay="12000"/>
                                  </p:stCondLst>
                                  <p:childTnLst>
                                    <p:set>
                                      <p:cBhvr>
                                        <p:cTn id="63" dur="1" fill="hold">
                                          <p:stCondLst>
                                            <p:cond delay="0"/>
                                          </p:stCondLst>
                                        </p:cTn>
                                        <p:tgtEl>
                                          <p:spTgt spid="114"/>
                                        </p:tgtEl>
                                        <p:attrNameLst>
                                          <p:attrName>style.visibility</p:attrName>
                                        </p:attrNameLst>
                                      </p:cBhvr>
                                      <p:to>
                                        <p:strVal val="visible"/>
                                      </p:to>
                                    </p:set>
                                    <p:animEffect transition="in" filter="wipe(down)">
                                      <p:cBhvr>
                                        <p:cTn id="64" dur="3000"/>
                                        <p:tgtEl>
                                          <p:spTgt spid="114"/>
                                        </p:tgtEl>
                                      </p:cBhvr>
                                    </p:animEffec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31" grpId="0"/>
      <p:bldP spid="1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solidFill>
                  <a:prstClr val="white"/>
                </a:solidFill>
              </a:rPr>
              <a:t>Motivation</a:t>
            </a:r>
            <a:endParaRPr lang="en-US" sz="4200" dirty="0">
              <a:solidFill>
                <a:prstClr val="white"/>
              </a:solidFill>
            </a:endParaRPr>
          </a:p>
        </p:txBody>
      </p:sp>
      <mc:AlternateContent xmlns:mc="http://schemas.openxmlformats.org/markup-compatibility/2006" xmlns:a14="http://schemas.microsoft.com/office/drawing/2010/main">
        <mc:Choice Requires="a14">
          <p:sp>
            <p:nvSpPr>
              <p:cNvPr id="10" name="Rectangle 9"/>
              <p:cNvSpPr/>
              <p:nvPr/>
            </p:nvSpPr>
            <p:spPr>
              <a:xfrm>
                <a:off x="304800" y="1051679"/>
                <a:ext cx="8153400" cy="204068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dirty="0" smtClean="0">
                  <a:solidFill>
                    <a:prstClr val="black"/>
                  </a:solidFill>
                </a:endParaRPr>
              </a:p>
              <a:p>
                <a:pPr>
                  <a:lnSpc>
                    <a:spcPct val="150000"/>
                  </a:lnSpc>
                </a:pPr>
                <a:r>
                  <a:rPr lang="en-US" dirty="0" smtClean="0">
                    <a:solidFill>
                      <a:prstClr val="black"/>
                    </a:solidFill>
                  </a:rPr>
                  <a:t>We </a:t>
                </a:r>
                <a:r>
                  <a:rPr lang="en-US" dirty="0">
                    <a:solidFill>
                      <a:prstClr val="black"/>
                    </a:solidFill>
                  </a:rPr>
                  <a:t>aim at reducing the number of required direct inter-camera training </a:t>
                </a:r>
                <a:r>
                  <a:rPr lang="en-US" dirty="0" smtClean="0">
                    <a:solidFill>
                      <a:prstClr val="black"/>
                    </a:solidFill>
                  </a:rPr>
                  <a:t>sets </a:t>
                </a:r>
                <a:br>
                  <a:rPr lang="en-US" dirty="0" smtClean="0">
                    <a:solidFill>
                      <a:prstClr val="black"/>
                    </a:solidFill>
                  </a:rPr>
                </a:br>
                <a:r>
                  <a:rPr lang="en-US" dirty="0" smtClean="0">
                    <a:solidFill>
                      <a:prstClr val="black"/>
                    </a:solidFill>
                  </a:rPr>
                  <a:t>from </a:t>
                </a:r>
                <a14:m>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sSup>
                      <m:sSupPr>
                        <m:ctrlPr>
                          <a:rPr lang="en-US" b="1" i="1" smtClean="0">
                            <a:solidFill>
                              <a:srgbClr val="FF0000"/>
                            </a:solidFill>
                            <a:latin typeface="Cambria Math"/>
                          </a:rPr>
                        </m:ctrlPr>
                      </m:sSupPr>
                      <m:e>
                        <m:r>
                          <a:rPr lang="en-US" b="1" i="1" smtClean="0">
                            <a:solidFill>
                              <a:srgbClr val="FF0000"/>
                            </a:solidFill>
                            <a:latin typeface="Cambria Math"/>
                          </a:rPr>
                          <m:t>𝑵</m:t>
                        </m:r>
                      </m:e>
                      <m:sup>
                        <m:r>
                          <a:rPr lang="en-US" b="1" i="1" smtClean="0">
                            <a:solidFill>
                              <a:srgbClr val="FF0000"/>
                            </a:solidFill>
                            <a:latin typeface="Cambria Math"/>
                          </a:rPr>
                          <m:t>𝟐</m:t>
                        </m:r>
                      </m:sup>
                    </m:sSup>
                    <m:r>
                      <a:rPr lang="en-US" b="1" i="1" smtClean="0">
                        <a:solidFill>
                          <a:srgbClr val="FF0000"/>
                        </a:solidFill>
                        <a:latin typeface="Cambria Math"/>
                      </a:rPr>
                      <m:t>) </m:t>
                    </m:r>
                  </m:oMath>
                </a14:m>
                <a:r>
                  <a:rPr lang="en-US" dirty="0">
                    <a:solidFill>
                      <a:prstClr val="black"/>
                    </a:solidFill>
                  </a:rPr>
                  <a:t>to </a:t>
                </a:r>
                <a14:m>
                  <m:oMath xmlns:m="http://schemas.openxmlformats.org/officeDocument/2006/math">
                    <m:r>
                      <a:rPr lang="en-US" b="1" i="1" smtClean="0">
                        <a:solidFill>
                          <a:srgbClr val="FF0000"/>
                        </a:solidFill>
                        <a:latin typeface="Cambria Math"/>
                      </a:rPr>
                      <m:t>𝑶</m:t>
                    </m:r>
                    <m:d>
                      <m:dPr>
                        <m:ctrlPr>
                          <a:rPr lang="en-US" b="1" i="1" smtClean="0">
                            <a:solidFill>
                              <a:srgbClr val="FF0000"/>
                            </a:solidFill>
                            <a:latin typeface="Cambria Math"/>
                          </a:rPr>
                        </m:ctrlPr>
                      </m:dPr>
                      <m:e>
                        <m:r>
                          <a:rPr lang="en-US" b="1" i="1" smtClean="0">
                            <a:solidFill>
                              <a:srgbClr val="FF0000"/>
                            </a:solidFill>
                            <a:latin typeface="Cambria Math"/>
                          </a:rPr>
                          <m:t>𝑵</m:t>
                        </m:r>
                      </m:e>
                    </m:d>
                  </m:oMath>
                </a14:m>
                <a:r>
                  <a:rPr lang="en-US" dirty="0" smtClean="0">
                    <a:solidFill>
                      <a:prstClr val="black"/>
                    </a:solidFill>
                  </a:rPr>
                  <a:t> by suggesting a </a:t>
                </a:r>
                <a:r>
                  <a:rPr lang="en-US" b="1" dirty="0" smtClean="0">
                    <a:solidFill>
                      <a:srgbClr val="FF0000"/>
                    </a:solidFill>
                  </a:rPr>
                  <a:t>transitive </a:t>
                </a:r>
                <a:r>
                  <a:rPr lang="en-US" b="1" dirty="0">
                    <a:solidFill>
                      <a:srgbClr val="FF0000"/>
                    </a:solidFill>
                  </a:rPr>
                  <a:t>algorithm </a:t>
                </a:r>
                <a:r>
                  <a:rPr lang="en-US" dirty="0">
                    <a:solidFill>
                      <a:prstClr val="black"/>
                    </a:solidFill>
                  </a:rPr>
                  <a:t>which uses inter-camera training </a:t>
                </a:r>
                <a:r>
                  <a:rPr lang="en-US" dirty="0" smtClean="0">
                    <a:solidFill>
                      <a:prstClr val="black"/>
                    </a:solidFill>
                  </a:rPr>
                  <a:t>sets only </a:t>
                </a:r>
                <a:r>
                  <a:rPr lang="en-US" dirty="0">
                    <a:solidFill>
                      <a:prstClr val="black"/>
                    </a:solidFill>
                  </a:rPr>
                  <a:t>for</a:t>
                </a:r>
                <a:r>
                  <a:rPr lang="en-US" dirty="0" smtClean="0">
                    <a:solidFill>
                      <a:prstClr val="black"/>
                    </a:solidFill>
                  </a:rPr>
                  <a:t>  </a:t>
                </a:r>
                <a14:m>
                  <m:oMath xmlns:m="http://schemas.openxmlformats.org/officeDocument/2006/math">
                    <m:r>
                      <a:rPr lang="en-US" i="1" smtClean="0">
                        <a:solidFill>
                          <a:prstClr val="black"/>
                        </a:solidFill>
                        <a:latin typeface="Cambria Math"/>
                      </a:rPr>
                      <m:t>𝑁</m:t>
                    </m:r>
                    <m:r>
                      <a:rPr lang="en-US" i="1" smtClean="0">
                        <a:solidFill>
                          <a:prstClr val="black"/>
                        </a:solidFill>
                        <a:latin typeface="Cambria Math"/>
                      </a:rPr>
                      <m:t>−</m:t>
                    </m:r>
                    <m:r>
                      <a:rPr lang="en-US" i="1" smtClean="0">
                        <a:solidFill>
                          <a:prstClr val="black"/>
                        </a:solidFill>
                        <a:latin typeface="Cambria Math"/>
                      </a:rPr>
                      <m:t>1</m:t>
                    </m:r>
                  </m:oMath>
                </a14:m>
                <a:r>
                  <a:rPr lang="en-US" dirty="0" smtClean="0">
                    <a:solidFill>
                      <a:prstClr val="black"/>
                    </a:solidFill>
                  </a:rPr>
                  <a:t>  camera-pairs </a:t>
                </a:r>
                <a14:m>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m:t>
                        </m:r>
                        <m:r>
                          <a:rPr lang="en-US" i="1" smtClean="0">
                            <a:solidFill>
                              <a:prstClr val="black"/>
                            </a:solidFill>
                            <a:latin typeface="Cambria Math"/>
                          </a:rPr>
                          <m:t>𝐶</m:t>
                        </m:r>
                      </m:e>
                      <m:sub>
                        <m:r>
                          <a:rPr lang="en-US" i="1" smtClean="0">
                            <a:solidFill>
                              <a:prstClr val="black"/>
                            </a:solidFill>
                            <a:latin typeface="Cambria Math"/>
                          </a:rPr>
                          <m:t>𝑖</m:t>
                        </m:r>
                      </m:sub>
                    </m:sSub>
                    <m:r>
                      <a:rPr lang="en-US" i="1" smtClean="0">
                        <a:solidFill>
                          <a:prstClr val="black"/>
                        </a:solidFill>
                        <a:latin typeface="Cambria Math"/>
                      </a:rPr>
                      <m:t>,</m:t>
                    </m:r>
                    <m:sSub>
                      <m:sSubPr>
                        <m:ctrlPr>
                          <a:rPr lang="en-US" i="1" smtClean="0">
                            <a:solidFill>
                              <a:prstClr val="black"/>
                            </a:solidFill>
                            <a:latin typeface="Cambria Math"/>
                          </a:rPr>
                        </m:ctrlPr>
                      </m:sSubPr>
                      <m:e>
                        <m:r>
                          <a:rPr lang="en-US" i="1" smtClean="0">
                            <a:solidFill>
                              <a:prstClr val="black"/>
                            </a:solidFill>
                            <a:latin typeface="Cambria Math"/>
                          </a:rPr>
                          <m:t>𝐶</m:t>
                        </m:r>
                      </m:e>
                      <m:sub>
                        <m:r>
                          <a:rPr lang="en-US" i="1" smtClean="0">
                            <a:solidFill>
                              <a:prstClr val="black"/>
                            </a:solidFill>
                            <a:latin typeface="Cambria Math"/>
                          </a:rPr>
                          <m:t>𝑖</m:t>
                        </m:r>
                        <m:r>
                          <a:rPr lang="en-US" i="1" smtClean="0">
                            <a:solidFill>
                              <a:prstClr val="black"/>
                            </a:solidFill>
                            <a:latin typeface="Cambria Math"/>
                          </a:rPr>
                          <m:t>+</m:t>
                        </m:r>
                        <m:r>
                          <a:rPr lang="en-US" i="1" smtClean="0">
                            <a:solidFill>
                              <a:prstClr val="black"/>
                            </a:solidFill>
                            <a:latin typeface="Cambria Math"/>
                          </a:rPr>
                          <m:t>1</m:t>
                        </m:r>
                      </m:sub>
                    </m:sSub>
                    <m:r>
                      <a:rPr lang="en-US" i="1" smtClean="0">
                        <a:solidFill>
                          <a:prstClr val="black"/>
                        </a:solidFill>
                        <a:latin typeface="Cambria Math"/>
                      </a:rPr>
                      <m:t>),</m:t>
                    </m:r>
                    <m:r>
                      <a:rPr lang="en-US" i="1" smtClean="0">
                        <a:solidFill>
                          <a:prstClr val="black"/>
                        </a:solidFill>
                        <a:latin typeface="Cambria Math"/>
                      </a:rPr>
                      <m:t>𝑖</m:t>
                    </m:r>
                    <m:r>
                      <a:rPr lang="en-US" i="1" smtClean="0">
                        <a:solidFill>
                          <a:prstClr val="black"/>
                        </a:solidFill>
                        <a:latin typeface="Cambria Math"/>
                      </a:rPr>
                      <m:t>=</m:t>
                    </m:r>
                    <m:r>
                      <a:rPr lang="en-US" i="1" smtClean="0">
                        <a:solidFill>
                          <a:prstClr val="black"/>
                        </a:solidFill>
                        <a:latin typeface="Cambria Math"/>
                      </a:rPr>
                      <m:t>1</m:t>
                    </m:r>
                    <m:r>
                      <a:rPr lang="en-US" i="1" smtClean="0">
                        <a:solidFill>
                          <a:prstClr val="black"/>
                        </a:solidFill>
                        <a:latin typeface="Cambria Math"/>
                      </a:rPr>
                      <m:t>,…</m:t>
                    </m:r>
                    <m:r>
                      <a:rPr lang="en-US" i="1" smtClean="0">
                        <a:solidFill>
                          <a:prstClr val="black"/>
                        </a:solidFill>
                        <a:latin typeface="Cambria Math"/>
                      </a:rPr>
                      <m:t>𝑁</m:t>
                    </m:r>
                    <m:r>
                      <a:rPr lang="en-US" i="1" smtClean="0">
                        <a:solidFill>
                          <a:prstClr val="black"/>
                        </a:solidFill>
                        <a:latin typeface="Cambria Math"/>
                      </a:rPr>
                      <m:t>−</m:t>
                    </m:r>
                    <m:r>
                      <a:rPr lang="en-US" i="1" smtClean="0">
                        <a:solidFill>
                          <a:prstClr val="black"/>
                        </a:solidFill>
                        <a:latin typeface="Cambria Math"/>
                      </a:rPr>
                      <m:t>1</m:t>
                    </m:r>
                  </m:oMath>
                </a14:m>
                <a:r>
                  <a:rPr lang="en-US" dirty="0">
                    <a:solidFill>
                      <a:prstClr val="black"/>
                    </a:solidFill>
                  </a:rPr>
                  <a:t>, and </a:t>
                </a:r>
                <a:r>
                  <a:rPr lang="en-US" dirty="0" smtClean="0">
                    <a:solidFill>
                      <a:prstClr val="black"/>
                    </a:solidFill>
                  </a:rPr>
                  <a:t>infers a </a:t>
                </a:r>
                <a:r>
                  <a:rPr lang="en-US" dirty="0" err="1">
                    <a:solidFill>
                      <a:prstClr val="black"/>
                    </a:solidFill>
                  </a:rPr>
                  <a:t>ReID</a:t>
                </a:r>
                <a:r>
                  <a:rPr lang="en-US" dirty="0">
                    <a:solidFill>
                      <a:prstClr val="black"/>
                    </a:solidFill>
                  </a:rPr>
                  <a:t> classifier for any </a:t>
                </a:r>
                <a:r>
                  <a:rPr lang="en-US" dirty="0" smtClean="0">
                    <a:solidFill>
                      <a:prstClr val="black"/>
                    </a:solidFill>
                  </a:rPr>
                  <a:t>other camera-pair </a:t>
                </a:r>
                <a:r>
                  <a:rPr lang="en-US" dirty="0">
                    <a:solidFill>
                      <a:prstClr val="black"/>
                    </a:solidFill>
                  </a:rPr>
                  <a:t>in the </a:t>
                </a:r>
                <a:r>
                  <a:rPr lang="en-US" dirty="0" smtClean="0">
                    <a:solidFill>
                      <a:prstClr val="black"/>
                    </a:solidFill>
                  </a:rPr>
                  <a:t>system.</a:t>
                </a:r>
                <a:endParaRPr kumimoji="1" lang="en-US" b="1" cap="all" dirty="0">
                  <a:ln w="0"/>
                  <a:solidFill>
                    <a:prstClr val="black"/>
                  </a:solidFill>
                  <a:effectLst>
                    <a:reflection blurRad="12700" stA="50000" endPos="50000" dist="5000" dir="5400000" sy="-100000" rotWithShape="0"/>
                  </a:effectLst>
                  <a:latin typeface="Palatino Linotype"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 y="1051679"/>
                <a:ext cx="8153400" cy="2040687"/>
              </a:xfrm>
              <a:prstGeom prst="rect">
                <a:avLst/>
              </a:prstGeom>
              <a:blipFill rotWithShape="1">
                <a:blip r:embed="rId6"/>
                <a:stretch>
                  <a:fillRect/>
                </a:stretch>
              </a:blipFill>
            </p:spPr>
            <p:txBody>
              <a:bodyPr/>
              <a:lstStyle/>
              <a:p>
                <a:r>
                  <a:rPr lang="en-US">
                    <a:noFill/>
                  </a:rPr>
                  <a:t> </a:t>
                </a:r>
              </a:p>
            </p:txBody>
          </p:sp>
        </mc:Fallback>
      </mc:AlternateContent>
      <p:sp>
        <p:nvSpPr>
          <p:cNvPr id="2" name="Rectangle 1"/>
          <p:cNvSpPr/>
          <p:nvPr/>
        </p:nvSpPr>
        <p:spPr>
          <a:xfrm>
            <a:off x="304800" y="6266250"/>
            <a:ext cx="2465427" cy="369332"/>
          </a:xfrm>
          <a:prstGeom prst="rect">
            <a:avLst/>
          </a:prstGeom>
        </p:spPr>
        <p:txBody>
          <a:bodyPr wrap="square">
            <a:spAutoFit/>
          </a:bodyPr>
          <a:lstStyle/>
          <a:p>
            <a:r>
              <a:rPr lang="en-US" b="1" dirty="0">
                <a:solidFill>
                  <a:prstClr val="black"/>
                </a:solidFill>
              </a:rPr>
              <a:t>directly trainable pairs</a:t>
            </a:r>
          </a:p>
        </p:txBody>
      </p:sp>
      <p:sp>
        <p:nvSpPr>
          <p:cNvPr id="136" name="Rectangle 135"/>
          <p:cNvSpPr/>
          <p:nvPr/>
        </p:nvSpPr>
        <p:spPr>
          <a:xfrm>
            <a:off x="3124200" y="6260068"/>
            <a:ext cx="2770603" cy="369332"/>
          </a:xfrm>
          <a:prstGeom prst="rect">
            <a:avLst/>
          </a:prstGeom>
        </p:spPr>
        <p:txBody>
          <a:bodyPr wrap="square">
            <a:spAutoFit/>
          </a:bodyPr>
          <a:lstStyle/>
          <a:p>
            <a:r>
              <a:rPr lang="en-US" b="1" dirty="0" smtClean="0">
                <a:solidFill>
                  <a:prstClr val="black"/>
                </a:solidFill>
              </a:rPr>
              <a:t>non-directly </a:t>
            </a:r>
            <a:r>
              <a:rPr lang="en-US" b="1" dirty="0">
                <a:solidFill>
                  <a:prstClr val="black"/>
                </a:solidFill>
              </a:rPr>
              <a:t>trainable pairs</a:t>
            </a:r>
          </a:p>
        </p:txBody>
      </p:sp>
      <p:sp>
        <p:nvSpPr>
          <p:cNvPr id="137" name="Rectangle 136"/>
          <p:cNvSpPr/>
          <p:nvPr/>
        </p:nvSpPr>
        <p:spPr>
          <a:xfrm>
            <a:off x="6096000" y="3362980"/>
            <a:ext cx="2660041" cy="523220"/>
          </a:xfrm>
          <a:prstGeom prst="rect">
            <a:avLst/>
          </a:prstGeom>
        </p:spPr>
        <p:txBody>
          <a:bodyPr wrap="square">
            <a:spAutoFit/>
          </a:bodyPr>
          <a:lstStyle/>
          <a:p>
            <a:r>
              <a:rPr lang="en-US" sz="1400" b="1" dirty="0" smtClean="0">
                <a:solidFill>
                  <a:srgbClr val="FF0000"/>
                </a:solidFill>
              </a:rPr>
              <a:t>By recursively applying the transitive algorithm: </a:t>
            </a:r>
            <a:endParaRPr lang="en-US" sz="1400" b="1" dirty="0">
              <a:solidFill>
                <a:prstClr val="black"/>
              </a:solidFill>
            </a:endParaRPr>
          </a:p>
        </p:txBody>
      </p:sp>
      <p:sp>
        <p:nvSpPr>
          <p:cNvPr id="139" name="Rectangle 138"/>
          <p:cNvSpPr/>
          <p:nvPr/>
        </p:nvSpPr>
        <p:spPr>
          <a:xfrm>
            <a:off x="2895600" y="3352800"/>
            <a:ext cx="1981200" cy="523220"/>
          </a:xfrm>
          <a:prstGeom prst="rect">
            <a:avLst/>
          </a:prstGeom>
        </p:spPr>
        <p:txBody>
          <a:bodyPr wrap="square">
            <a:spAutoFit/>
          </a:bodyPr>
          <a:lstStyle/>
          <a:p>
            <a:r>
              <a:rPr lang="en-US" sz="1400" b="1" dirty="0" smtClean="0">
                <a:solidFill>
                  <a:srgbClr val="FF0000"/>
                </a:solidFill>
              </a:rPr>
              <a:t>By applying the </a:t>
            </a:r>
            <a:br>
              <a:rPr lang="en-US" sz="1400" b="1" dirty="0" smtClean="0">
                <a:solidFill>
                  <a:srgbClr val="FF0000"/>
                </a:solidFill>
              </a:rPr>
            </a:br>
            <a:r>
              <a:rPr lang="en-US" sz="1400" b="1" dirty="0" smtClean="0">
                <a:solidFill>
                  <a:srgbClr val="FF0000"/>
                </a:solidFill>
              </a:rPr>
              <a:t>transitive algorithm: </a:t>
            </a:r>
            <a:endParaRPr lang="en-US" sz="1400" b="1" dirty="0">
              <a:solidFill>
                <a:prstClr val="black"/>
              </a:solidFill>
            </a:endParaRPr>
          </a:p>
        </p:txBody>
      </p:sp>
      <p:cxnSp>
        <p:nvCxnSpPr>
          <p:cNvPr id="12" name="Straight Connector 11"/>
          <p:cNvCxnSpPr/>
          <p:nvPr/>
        </p:nvCxnSpPr>
        <p:spPr>
          <a:xfrm>
            <a:off x="7364361" y="4171311"/>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a:stCxn id="26" idx="4"/>
            <a:endCxn id="30" idx="0"/>
          </p:cNvCxnSpPr>
          <p:nvPr/>
        </p:nvCxnSpPr>
        <p:spPr>
          <a:xfrm>
            <a:off x="7964367" y="4791870"/>
            <a:ext cx="0" cy="408065"/>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7364361" y="5512807"/>
            <a:ext cx="446322" cy="380255"/>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539973" y="5531605"/>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419195" y="4917967"/>
            <a:ext cx="0" cy="230554"/>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6552862" y="4302928"/>
            <a:ext cx="488799" cy="94664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a:stCxn id="30" idx="2"/>
            <a:endCxn id="28" idx="6"/>
          </p:cNvCxnSpPr>
          <p:nvPr/>
        </p:nvCxnSpPr>
        <p:spPr>
          <a:xfrm flipH="1" flipV="1">
            <a:off x="6628247" y="5383956"/>
            <a:ext cx="1147087" cy="2115"/>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flipV="1">
            <a:off x="7308994" y="4302928"/>
            <a:ext cx="501688" cy="94664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552862" y="4785188"/>
            <a:ext cx="488799" cy="976257"/>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a:stCxn id="26" idx="3"/>
          </p:cNvCxnSpPr>
          <p:nvPr/>
        </p:nvCxnSpPr>
        <p:spPr>
          <a:xfrm flipH="1">
            <a:off x="7308995" y="4737352"/>
            <a:ext cx="521705" cy="1024093"/>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a:stCxn id="26" idx="2"/>
            <a:endCxn id="29" idx="6"/>
          </p:cNvCxnSpPr>
          <p:nvPr/>
        </p:nvCxnSpPr>
        <p:spPr>
          <a:xfrm flipH="1">
            <a:off x="6628247" y="4605735"/>
            <a:ext cx="1147087"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3" name="Straight Connector 22"/>
          <p:cNvCxnSpPr>
            <a:endCxn id="27" idx="0"/>
          </p:cNvCxnSpPr>
          <p:nvPr/>
        </p:nvCxnSpPr>
        <p:spPr>
          <a:xfrm>
            <a:off x="7187143" y="4357446"/>
            <a:ext cx="8203" cy="1354362"/>
          </a:xfrm>
          <a:prstGeom prst="line">
            <a:avLst/>
          </a:prstGeom>
          <a:ln w="57150" cmpd="tri">
            <a:solidFill>
              <a:srgbClr val="FF0000"/>
            </a:solidFill>
            <a:prstDash val="sysDot"/>
          </a:ln>
        </p:spPr>
        <p:style>
          <a:lnRef idx="1">
            <a:schemeClr val="dk1"/>
          </a:lnRef>
          <a:fillRef idx="0">
            <a:schemeClr val="dk1"/>
          </a:fillRef>
          <a:effectRef idx="0">
            <a:schemeClr val="dk1"/>
          </a:effectRef>
          <a:fontRef idx="minor">
            <a:schemeClr val="tx1"/>
          </a:fontRef>
        </p:style>
      </p:cxnSp>
      <p:cxnSp>
        <p:nvCxnSpPr>
          <p:cNvPr id="24" name="Straight Connector 23"/>
          <p:cNvCxnSpPr>
            <a:stCxn id="26" idx="3"/>
            <a:endCxn id="28" idx="6"/>
          </p:cNvCxnSpPr>
          <p:nvPr/>
        </p:nvCxnSpPr>
        <p:spPr>
          <a:xfrm flipH="1">
            <a:off x="6628247" y="4737352"/>
            <a:ext cx="1202453" cy="646604"/>
          </a:xfrm>
          <a:prstGeom prst="line">
            <a:avLst/>
          </a:prstGeom>
          <a:ln w="57150" cmpd="tri">
            <a:solidFill>
              <a:srgbClr val="FF0000"/>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Oval 24"/>
              <p:cNvSpPr/>
              <p:nvPr/>
            </p:nvSpPr>
            <p:spPr>
              <a:xfrm>
                <a:off x="7006313" y="3990057"/>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25" name="Oval 24"/>
              <p:cNvSpPr>
                <a:spLocks noRot="1" noChangeAspect="1" noMove="1" noResize="1" noEditPoints="1" noAdjustHandles="1" noChangeArrowheads="1" noChangeShapeType="1" noTextEdit="1"/>
              </p:cNvSpPr>
              <p:nvPr/>
            </p:nvSpPr>
            <p:spPr>
              <a:xfrm>
                <a:off x="7006313" y="3990057"/>
                <a:ext cx="378066" cy="372271"/>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p:cNvSpPr/>
              <p:nvPr/>
            </p:nvSpPr>
            <p:spPr>
              <a:xfrm>
                <a:off x="7775334"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26" name="Oval 25"/>
              <p:cNvSpPr>
                <a:spLocks noRot="1" noChangeAspect="1" noMove="1" noResize="1" noEditPoints="1" noAdjustHandles="1" noChangeArrowheads="1" noChangeShapeType="1" noTextEdit="1"/>
              </p:cNvSpPr>
              <p:nvPr/>
            </p:nvSpPr>
            <p:spPr>
              <a:xfrm>
                <a:off x="7775334" y="4419600"/>
                <a:ext cx="378066" cy="372271"/>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p:cNvSpPr/>
              <p:nvPr/>
            </p:nvSpPr>
            <p:spPr>
              <a:xfrm>
                <a:off x="7006313" y="5711808"/>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27" name="Oval 26"/>
              <p:cNvSpPr>
                <a:spLocks noRot="1" noChangeAspect="1" noMove="1" noResize="1" noEditPoints="1" noAdjustHandles="1" noChangeArrowheads="1" noChangeShapeType="1" noTextEdit="1"/>
              </p:cNvSpPr>
              <p:nvPr/>
            </p:nvSpPr>
            <p:spPr>
              <a:xfrm>
                <a:off x="7006313" y="5711808"/>
                <a:ext cx="378066" cy="372271"/>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p:cNvSpPr/>
              <p:nvPr/>
            </p:nvSpPr>
            <p:spPr>
              <a:xfrm>
                <a:off x="6250180" y="5197821"/>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𝟓</m:t>
                          </m:r>
                        </m:sub>
                      </m:sSub>
                    </m:oMath>
                  </m:oMathPara>
                </a14:m>
                <a:endParaRPr lang="en-US" sz="1400" b="1" dirty="0"/>
              </a:p>
            </p:txBody>
          </p:sp>
        </mc:Choice>
        <mc:Fallback xmlns="">
          <p:sp>
            <p:nvSpPr>
              <p:cNvPr id="28" name="Oval 27"/>
              <p:cNvSpPr>
                <a:spLocks noRot="1" noChangeAspect="1" noMove="1" noResize="1" noEditPoints="1" noAdjustHandles="1" noChangeArrowheads="1" noChangeShapeType="1" noTextEdit="1"/>
              </p:cNvSpPr>
              <p:nvPr/>
            </p:nvSpPr>
            <p:spPr>
              <a:xfrm>
                <a:off x="6250180" y="5197821"/>
                <a:ext cx="378066" cy="372271"/>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p:cNvSpPr/>
              <p:nvPr/>
            </p:nvSpPr>
            <p:spPr>
              <a:xfrm>
                <a:off x="6250180"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𝑪</m:t>
                          </m:r>
                        </m:e>
                        <m:sub>
                          <m:r>
                            <a:rPr lang="en-US" sz="1400" b="1" i="1" smtClean="0">
                              <a:latin typeface="Cambria Math"/>
                            </a:rPr>
                            <m:t>𝑵</m:t>
                          </m:r>
                        </m:sub>
                      </m:sSub>
                    </m:oMath>
                  </m:oMathPara>
                </a14:m>
                <a:endParaRPr lang="en-US" sz="1400" b="1" dirty="0"/>
              </a:p>
            </p:txBody>
          </p:sp>
        </mc:Choice>
        <mc:Fallback xmlns="">
          <p:sp>
            <p:nvSpPr>
              <p:cNvPr id="29" name="Oval 28"/>
              <p:cNvSpPr>
                <a:spLocks noRot="1" noChangeAspect="1" noMove="1" noResize="1" noEditPoints="1" noAdjustHandles="1" noChangeArrowheads="1" noChangeShapeType="1" noTextEdit="1"/>
              </p:cNvSpPr>
              <p:nvPr/>
            </p:nvSpPr>
            <p:spPr>
              <a:xfrm>
                <a:off x="6250180" y="4419600"/>
                <a:ext cx="378066" cy="372271"/>
              </a:xfrm>
              <a:prstGeom prst="ellipse">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p:cNvSpPr/>
              <p:nvPr/>
            </p:nvSpPr>
            <p:spPr>
              <a:xfrm>
                <a:off x="7775334" y="5199936"/>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30" name="Oval 29"/>
              <p:cNvSpPr>
                <a:spLocks noRot="1" noChangeAspect="1" noMove="1" noResize="1" noEditPoints="1" noAdjustHandles="1" noChangeArrowheads="1" noChangeShapeType="1" noTextEdit="1"/>
              </p:cNvSpPr>
              <p:nvPr/>
            </p:nvSpPr>
            <p:spPr>
              <a:xfrm>
                <a:off x="7775334" y="5199936"/>
                <a:ext cx="378066" cy="372271"/>
              </a:xfrm>
              <a:prstGeom prst="ellipse">
                <a:avLst/>
              </a:prstGeom>
              <a:blipFill rotWithShape="1">
                <a:blip r:embed="rId12"/>
                <a:stretch>
                  <a:fillRect/>
                </a:stretch>
              </a:blipFill>
            </p:spPr>
            <p:txBody>
              <a:bodyPr/>
              <a:lstStyle/>
              <a:p>
                <a:r>
                  <a:rPr lang="en-US">
                    <a:noFill/>
                  </a:rPr>
                  <a:t> </a:t>
                </a:r>
              </a:p>
            </p:txBody>
          </p:sp>
        </mc:Fallback>
      </mc:AlternateContent>
      <p:cxnSp>
        <p:nvCxnSpPr>
          <p:cNvPr id="31" name="Straight Connector 30"/>
          <p:cNvCxnSpPr/>
          <p:nvPr/>
        </p:nvCxnSpPr>
        <p:spPr>
          <a:xfrm>
            <a:off x="4508023" y="4171311"/>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a:stCxn id="40" idx="4"/>
            <a:endCxn id="44" idx="0"/>
          </p:cNvCxnSpPr>
          <p:nvPr/>
        </p:nvCxnSpPr>
        <p:spPr>
          <a:xfrm>
            <a:off x="5108029" y="4791870"/>
            <a:ext cx="0" cy="408065"/>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508023" y="5512807"/>
            <a:ext cx="446322" cy="380255"/>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683635" y="5531605"/>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3562857" y="4917967"/>
            <a:ext cx="0" cy="230554"/>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36" name="Straight Connector 35"/>
          <p:cNvCxnSpPr>
            <a:stCxn id="44" idx="2"/>
            <a:endCxn id="42" idx="6"/>
          </p:cNvCxnSpPr>
          <p:nvPr/>
        </p:nvCxnSpPr>
        <p:spPr>
          <a:xfrm flipH="1" flipV="1">
            <a:off x="3771909" y="5383956"/>
            <a:ext cx="1147087" cy="2115"/>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flipV="1">
            <a:off x="4452656" y="4302928"/>
            <a:ext cx="501688" cy="946644"/>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p:cNvCxnSpPr>
            <a:stCxn id="40" idx="3"/>
          </p:cNvCxnSpPr>
          <p:nvPr/>
        </p:nvCxnSpPr>
        <p:spPr>
          <a:xfrm flipH="1">
            <a:off x="4452657" y="4737352"/>
            <a:ext cx="521705" cy="1024093"/>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Oval 38"/>
              <p:cNvSpPr/>
              <p:nvPr/>
            </p:nvSpPr>
            <p:spPr>
              <a:xfrm>
                <a:off x="4149975" y="3990057"/>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39" name="Oval 38"/>
              <p:cNvSpPr>
                <a:spLocks noRot="1" noChangeAspect="1" noMove="1" noResize="1" noEditPoints="1" noAdjustHandles="1" noChangeArrowheads="1" noChangeShapeType="1" noTextEdit="1"/>
              </p:cNvSpPr>
              <p:nvPr/>
            </p:nvSpPr>
            <p:spPr>
              <a:xfrm>
                <a:off x="4149975" y="3990057"/>
                <a:ext cx="378066" cy="372271"/>
              </a:xfrm>
              <a:prstGeom prst="ellipse">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39"/>
              <p:cNvSpPr/>
              <p:nvPr/>
            </p:nvSpPr>
            <p:spPr>
              <a:xfrm>
                <a:off x="4918996"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40" name="Oval 39"/>
              <p:cNvSpPr>
                <a:spLocks noRot="1" noChangeAspect="1" noMove="1" noResize="1" noEditPoints="1" noAdjustHandles="1" noChangeArrowheads="1" noChangeShapeType="1" noTextEdit="1"/>
              </p:cNvSpPr>
              <p:nvPr/>
            </p:nvSpPr>
            <p:spPr>
              <a:xfrm>
                <a:off x="4918996" y="4419600"/>
                <a:ext cx="378066" cy="372271"/>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p:cNvSpPr/>
              <p:nvPr/>
            </p:nvSpPr>
            <p:spPr>
              <a:xfrm>
                <a:off x="4149975" y="5711808"/>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41" name="Oval 40"/>
              <p:cNvSpPr>
                <a:spLocks noRot="1" noChangeAspect="1" noMove="1" noResize="1" noEditPoints="1" noAdjustHandles="1" noChangeArrowheads="1" noChangeShapeType="1" noTextEdit="1"/>
              </p:cNvSpPr>
              <p:nvPr/>
            </p:nvSpPr>
            <p:spPr>
              <a:xfrm>
                <a:off x="4149975" y="5711808"/>
                <a:ext cx="378066" cy="372271"/>
              </a:xfrm>
              <a:prstGeom prst="ellipse">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41"/>
              <p:cNvSpPr/>
              <p:nvPr/>
            </p:nvSpPr>
            <p:spPr>
              <a:xfrm>
                <a:off x="3393842" y="5197821"/>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𝟓</m:t>
                          </m:r>
                        </m:sub>
                      </m:sSub>
                    </m:oMath>
                  </m:oMathPara>
                </a14:m>
                <a:endParaRPr lang="en-US" sz="1400" b="1" dirty="0"/>
              </a:p>
            </p:txBody>
          </p:sp>
        </mc:Choice>
        <mc:Fallback xmlns="">
          <p:sp>
            <p:nvSpPr>
              <p:cNvPr id="42" name="Oval 41"/>
              <p:cNvSpPr>
                <a:spLocks noRot="1" noChangeAspect="1" noMove="1" noResize="1" noEditPoints="1" noAdjustHandles="1" noChangeArrowheads="1" noChangeShapeType="1" noTextEdit="1"/>
              </p:cNvSpPr>
              <p:nvPr/>
            </p:nvSpPr>
            <p:spPr>
              <a:xfrm>
                <a:off x="3393842" y="5197821"/>
                <a:ext cx="378066" cy="372271"/>
              </a:xfrm>
              <a:prstGeom prst="ellipse">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p:cNvSpPr/>
              <p:nvPr/>
            </p:nvSpPr>
            <p:spPr>
              <a:xfrm>
                <a:off x="3393842"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𝑪</m:t>
                          </m:r>
                        </m:e>
                        <m:sub>
                          <m:r>
                            <a:rPr lang="en-US" sz="1400" b="1" i="1" smtClean="0">
                              <a:latin typeface="Cambria Math"/>
                            </a:rPr>
                            <m:t>𝑵</m:t>
                          </m:r>
                        </m:sub>
                      </m:sSub>
                    </m:oMath>
                  </m:oMathPara>
                </a14:m>
                <a:endParaRPr lang="en-US" sz="1400" b="1" dirty="0"/>
              </a:p>
            </p:txBody>
          </p:sp>
        </mc:Choice>
        <mc:Fallback xmlns="">
          <p:sp>
            <p:nvSpPr>
              <p:cNvPr id="43" name="Oval 42"/>
              <p:cNvSpPr>
                <a:spLocks noRot="1" noChangeAspect="1" noMove="1" noResize="1" noEditPoints="1" noAdjustHandles="1" noChangeArrowheads="1" noChangeShapeType="1" noTextEdit="1"/>
              </p:cNvSpPr>
              <p:nvPr/>
            </p:nvSpPr>
            <p:spPr>
              <a:xfrm>
                <a:off x="3393842" y="4419600"/>
                <a:ext cx="378066" cy="372271"/>
              </a:xfrm>
              <a:prstGeom prst="ellipse">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p:cNvSpPr/>
              <p:nvPr/>
            </p:nvSpPr>
            <p:spPr>
              <a:xfrm>
                <a:off x="4918996" y="5199936"/>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44" name="Oval 43"/>
              <p:cNvSpPr>
                <a:spLocks noRot="1" noChangeAspect="1" noMove="1" noResize="1" noEditPoints="1" noAdjustHandles="1" noChangeArrowheads="1" noChangeShapeType="1" noTextEdit="1"/>
              </p:cNvSpPr>
              <p:nvPr/>
            </p:nvSpPr>
            <p:spPr>
              <a:xfrm>
                <a:off x="4918996" y="5199936"/>
                <a:ext cx="378066" cy="372271"/>
              </a:xfrm>
              <a:prstGeom prst="ellipse">
                <a:avLst/>
              </a:prstGeom>
              <a:blipFill rotWithShape="1">
                <a:blip r:embed="rId17"/>
                <a:stretch>
                  <a:fillRect/>
                </a:stretch>
              </a:blipFill>
            </p:spPr>
            <p:txBody>
              <a:bodyPr/>
              <a:lstStyle/>
              <a:p>
                <a:r>
                  <a:rPr lang="en-US">
                    <a:noFill/>
                  </a:rPr>
                  <a:t> </a:t>
                </a:r>
              </a:p>
            </p:txBody>
          </p:sp>
        </mc:Fallback>
      </mc:AlternateContent>
      <p:cxnSp>
        <p:nvCxnSpPr>
          <p:cNvPr id="45" name="Straight Connector 44"/>
          <p:cNvCxnSpPr/>
          <p:nvPr/>
        </p:nvCxnSpPr>
        <p:spPr>
          <a:xfrm>
            <a:off x="1647581" y="4171311"/>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p:cNvCxnSpPr>
            <a:stCxn id="54" idx="4"/>
            <a:endCxn id="58" idx="0"/>
          </p:cNvCxnSpPr>
          <p:nvPr/>
        </p:nvCxnSpPr>
        <p:spPr>
          <a:xfrm>
            <a:off x="2247587" y="4791870"/>
            <a:ext cx="0" cy="408065"/>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1647581" y="5512806"/>
            <a:ext cx="446322" cy="380255"/>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823193" y="5531603"/>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684020" y="4923177"/>
            <a:ext cx="0" cy="230554"/>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Oval 52"/>
              <p:cNvSpPr/>
              <p:nvPr/>
            </p:nvSpPr>
            <p:spPr>
              <a:xfrm>
                <a:off x="1289533" y="3990057"/>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53" name="Oval 52"/>
              <p:cNvSpPr>
                <a:spLocks noRot="1" noChangeAspect="1" noMove="1" noResize="1" noEditPoints="1" noAdjustHandles="1" noChangeArrowheads="1" noChangeShapeType="1" noTextEdit="1"/>
              </p:cNvSpPr>
              <p:nvPr/>
            </p:nvSpPr>
            <p:spPr>
              <a:xfrm>
                <a:off x="1289533" y="3990057"/>
                <a:ext cx="378066" cy="372271"/>
              </a:xfrm>
              <a:prstGeom prst="ellipse">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p:cNvSpPr/>
              <p:nvPr/>
            </p:nvSpPr>
            <p:spPr>
              <a:xfrm>
                <a:off x="2058554"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54" name="Oval 53"/>
              <p:cNvSpPr>
                <a:spLocks noRot="1" noChangeAspect="1" noMove="1" noResize="1" noEditPoints="1" noAdjustHandles="1" noChangeArrowheads="1" noChangeShapeType="1" noTextEdit="1"/>
              </p:cNvSpPr>
              <p:nvPr/>
            </p:nvSpPr>
            <p:spPr>
              <a:xfrm>
                <a:off x="2058554" y="4419600"/>
                <a:ext cx="378066" cy="372271"/>
              </a:xfrm>
              <a:prstGeom prst="ellipse">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p:cNvSpPr/>
              <p:nvPr/>
            </p:nvSpPr>
            <p:spPr>
              <a:xfrm>
                <a:off x="1289533" y="5711808"/>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55" name="Oval 54"/>
              <p:cNvSpPr>
                <a:spLocks noRot="1" noChangeAspect="1" noMove="1" noResize="1" noEditPoints="1" noAdjustHandles="1" noChangeArrowheads="1" noChangeShapeType="1" noTextEdit="1"/>
              </p:cNvSpPr>
              <p:nvPr/>
            </p:nvSpPr>
            <p:spPr>
              <a:xfrm>
                <a:off x="1289533" y="5711808"/>
                <a:ext cx="378066" cy="372271"/>
              </a:xfrm>
              <a:prstGeom prst="ellipse">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p:cNvSpPr/>
              <p:nvPr/>
            </p:nvSpPr>
            <p:spPr>
              <a:xfrm>
                <a:off x="533400" y="5197821"/>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𝟓</m:t>
                          </m:r>
                        </m:sub>
                      </m:sSub>
                    </m:oMath>
                  </m:oMathPara>
                </a14:m>
                <a:endParaRPr lang="en-US" sz="1400" b="1" dirty="0"/>
              </a:p>
            </p:txBody>
          </p:sp>
        </mc:Choice>
        <mc:Fallback xmlns="">
          <p:sp>
            <p:nvSpPr>
              <p:cNvPr id="56" name="Oval 55"/>
              <p:cNvSpPr>
                <a:spLocks noRot="1" noChangeAspect="1" noMove="1" noResize="1" noEditPoints="1" noAdjustHandles="1" noChangeArrowheads="1" noChangeShapeType="1" noTextEdit="1"/>
              </p:cNvSpPr>
              <p:nvPr/>
            </p:nvSpPr>
            <p:spPr>
              <a:xfrm>
                <a:off x="533400" y="5197821"/>
                <a:ext cx="378066" cy="372271"/>
              </a:xfrm>
              <a:prstGeom prst="ellipse">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p:cNvSpPr/>
              <p:nvPr/>
            </p:nvSpPr>
            <p:spPr>
              <a:xfrm>
                <a:off x="533400"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𝑪</m:t>
                          </m:r>
                        </m:e>
                        <m:sub>
                          <m:r>
                            <a:rPr lang="en-US" sz="1400" b="1" i="1" smtClean="0">
                              <a:latin typeface="Cambria Math"/>
                            </a:rPr>
                            <m:t>𝑵</m:t>
                          </m:r>
                        </m:sub>
                      </m:sSub>
                    </m:oMath>
                  </m:oMathPara>
                </a14:m>
                <a:endParaRPr lang="en-US" sz="1400" b="1" dirty="0"/>
              </a:p>
            </p:txBody>
          </p:sp>
        </mc:Choice>
        <mc:Fallback xmlns="">
          <p:sp>
            <p:nvSpPr>
              <p:cNvPr id="57" name="Oval 56"/>
              <p:cNvSpPr>
                <a:spLocks noRot="1" noChangeAspect="1" noMove="1" noResize="1" noEditPoints="1" noAdjustHandles="1" noChangeArrowheads="1" noChangeShapeType="1" noTextEdit="1"/>
              </p:cNvSpPr>
              <p:nvPr/>
            </p:nvSpPr>
            <p:spPr>
              <a:xfrm>
                <a:off x="533400" y="4419600"/>
                <a:ext cx="378066" cy="372271"/>
              </a:xfrm>
              <a:prstGeom prst="ellipse">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Oval 57"/>
              <p:cNvSpPr/>
              <p:nvPr/>
            </p:nvSpPr>
            <p:spPr>
              <a:xfrm>
                <a:off x="2058554" y="5199936"/>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58" name="Oval 57"/>
              <p:cNvSpPr>
                <a:spLocks noRot="1" noChangeAspect="1" noMove="1" noResize="1" noEditPoints="1" noAdjustHandles="1" noChangeArrowheads="1" noChangeShapeType="1" noTextEdit="1"/>
              </p:cNvSpPr>
              <p:nvPr/>
            </p:nvSpPr>
            <p:spPr>
              <a:xfrm>
                <a:off x="2058554" y="5199936"/>
                <a:ext cx="378066" cy="372271"/>
              </a:xfrm>
              <a:prstGeom prst="ellipse">
                <a:avLst/>
              </a:prstGeom>
              <a:blipFill rotWithShape="1">
                <a:blip r:embed="rId20"/>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506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20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2000"/>
                                        <p:tgtEl>
                                          <p:spTgt spid="38"/>
                                        </p:tgtEl>
                                      </p:cBhvr>
                                    </p:animEffect>
                                  </p:childTnLst>
                                </p:cTn>
                              </p:par>
                              <p:par>
                                <p:cTn id="39" presetID="22" presetClass="entr" presetSubtype="2" fill="hold" nodeType="withEffect">
                                  <p:stCondLst>
                                    <p:cond delay="2000"/>
                                  </p:stCondLst>
                                  <p:childTnLst>
                                    <p:set>
                                      <p:cBhvr>
                                        <p:cTn id="40" dur="1" fill="hold">
                                          <p:stCondLst>
                                            <p:cond delay="0"/>
                                          </p:stCondLst>
                                        </p:cTn>
                                        <p:tgtEl>
                                          <p:spTgt spid="36"/>
                                        </p:tgtEl>
                                        <p:attrNameLst>
                                          <p:attrName>style.visibility</p:attrName>
                                        </p:attrNameLst>
                                      </p:cBhvr>
                                      <p:to>
                                        <p:strVal val="visible"/>
                                      </p:to>
                                    </p:set>
                                    <p:animEffect transition="in" filter="wipe(right)">
                                      <p:cBhvr>
                                        <p:cTn id="41" dur="2000"/>
                                        <p:tgtEl>
                                          <p:spTgt spid="36"/>
                                        </p:tgtEl>
                                      </p:cBhvr>
                                    </p:animEffect>
                                  </p:childTnLst>
                                </p:cTn>
                              </p:par>
                              <p:par>
                                <p:cTn id="42" presetID="1" presetClass="entr" presetSubtype="0" fill="hold" grpId="0" nodeType="withEffect">
                                  <p:stCondLst>
                                    <p:cond delay="1000"/>
                                  </p:stCondLst>
                                  <p:childTnLst>
                                    <p:set>
                                      <p:cBhvr>
                                        <p:cTn id="43" dur="1" fill="hold">
                                          <p:stCondLst>
                                            <p:cond delay="0"/>
                                          </p:stCondLst>
                                        </p:cTn>
                                        <p:tgtEl>
                                          <p:spTgt spid="13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par>
                                <p:cTn id="82" presetID="22" presetClass="entr" presetSubtype="1"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up)">
                                      <p:cBhvr>
                                        <p:cTn id="84" dur="2000"/>
                                        <p:tgtEl>
                                          <p:spTgt spid="23"/>
                                        </p:tgtEl>
                                      </p:cBhvr>
                                    </p:animEffect>
                                  </p:childTnLst>
                                </p:cTn>
                              </p:par>
                              <p:par>
                                <p:cTn id="85" presetID="22" presetClass="entr" presetSubtype="1" fill="hold" nodeType="withEffect">
                                  <p:stCondLst>
                                    <p:cond delay="200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9" grpId="0"/>
      <p:bldP spid="25" grpId="0" animBg="1"/>
      <p:bldP spid="26" grpId="0" animBg="1"/>
      <p:bldP spid="27" grpId="0" animBg="1"/>
      <p:bldP spid="28" grpId="0" animBg="1"/>
      <p:bldP spid="29" grpId="0" animBg="1"/>
      <p:bldP spid="30" grpId="0" animBg="1"/>
      <p:bldP spid="39"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a:t>Motivation   </a:t>
            </a:r>
            <a:r>
              <a:rPr lang="en-US" sz="1400" b="1" dirty="0" smtClean="0"/>
              <a:t>               </a:t>
            </a:r>
            <a:r>
              <a:rPr lang="en-US" sz="1400" b="1" dirty="0">
                <a:solidFill>
                  <a:schemeClr val="bg1">
                    <a:lumMod val="75000"/>
                  </a:schemeClr>
                </a:solidFill>
              </a:rPr>
              <a:t>The Transitive Alg.              Experiments 	 </a:t>
            </a:r>
            <a:r>
              <a:rPr lang="en-US" sz="1400" b="1" dirty="0" smtClean="0"/>
              <a:t>        </a:t>
            </a:r>
            <a:r>
              <a:rPr lang="en-US" sz="1400" b="1" dirty="0">
                <a:solidFill>
                  <a:schemeClr val="bg1">
                    <a:lumMod val="75000"/>
                  </a:schemeClr>
                </a:solidFill>
              </a:rPr>
              <a:t>Summary &amp; Future Work</a:t>
            </a:r>
          </a:p>
        </p:txBody>
      </p:sp>
      <p:grpSp>
        <p:nvGrpSpPr>
          <p:cNvPr id="6" name="Group 5"/>
          <p:cNvGrpSpPr/>
          <p:nvPr/>
        </p:nvGrpSpPr>
        <p:grpSpPr>
          <a:xfrm>
            <a:off x="5979737" y="6084080"/>
            <a:ext cx="1215609" cy="413955"/>
            <a:chOff x="1528916" y="1180779"/>
            <a:chExt cx="1811430" cy="613049"/>
          </a:xfrm>
        </p:grpSpPr>
        <mc:AlternateContent xmlns:mc="http://schemas.openxmlformats.org/markup-compatibility/2006" xmlns:a14="http://schemas.microsoft.com/office/drawing/2010/main">
          <mc:Choice Requires="a14">
            <p:sp>
              <p:nvSpPr>
                <p:cNvPr id="7" name="Oval 6"/>
                <p:cNvSpPr/>
                <p:nvPr/>
              </p:nvSpPr>
              <p:spPr>
                <a:xfrm>
                  <a:off x="1528916" y="1184228"/>
                  <a:ext cx="609600" cy="6096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1" i="1" smtClean="0">
                                <a:solidFill>
                                  <a:srgbClr val="FF0000"/>
                                </a:solidFill>
                                <a:latin typeface="Cambria Math"/>
                              </a:rPr>
                            </m:ctrlPr>
                          </m:sSubPr>
                          <m:e>
                            <m:r>
                              <a:rPr lang="en-US" sz="1200" b="1" i="1" smtClean="0">
                                <a:solidFill>
                                  <a:srgbClr val="FF0000"/>
                                </a:solidFill>
                                <a:latin typeface="Cambria Math"/>
                              </a:rPr>
                              <m:t>𝑪</m:t>
                            </m:r>
                          </m:e>
                          <m:sub>
                            <m:r>
                              <a:rPr lang="en-US" sz="1200" b="1" i="1" smtClean="0">
                                <a:solidFill>
                                  <a:srgbClr val="FF0000"/>
                                </a:solidFill>
                                <a:latin typeface="Cambria Math"/>
                              </a:rPr>
                              <m:t>𝑵</m:t>
                            </m:r>
                            <m:r>
                              <a:rPr lang="en-US" sz="1200" b="1" i="1" smtClean="0">
                                <a:solidFill>
                                  <a:srgbClr val="FF0000"/>
                                </a:solidFill>
                                <a:latin typeface="Cambria Math"/>
                              </a:rPr>
                              <m:t>+</m:t>
                            </m:r>
                            <m:r>
                              <a:rPr lang="en-US" sz="1200" b="1" i="1" smtClean="0">
                                <a:solidFill>
                                  <a:srgbClr val="FF0000"/>
                                </a:solidFill>
                                <a:latin typeface="Cambria Math"/>
                              </a:rPr>
                              <m:t>𝟏</m:t>
                            </m:r>
                          </m:sub>
                        </m:sSub>
                      </m:oMath>
                    </m:oMathPara>
                  </a14:m>
                  <a:endParaRPr lang="en-US" sz="1200" b="1" dirty="0">
                    <a:solidFill>
                      <a:srgbClr val="FF0000"/>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1528916" y="1184228"/>
                  <a:ext cx="609600" cy="609600"/>
                </a:xfrm>
                <a:prstGeom prst="ellipse">
                  <a:avLst/>
                </a:prstGeom>
                <a:blipFill rotWithShape="1">
                  <a:blip r:embed="rId5"/>
                  <a:stretch>
                    <a:fillRect l="-4225"/>
                  </a:stretch>
                </a:blipFill>
                <a:ln>
                  <a:solidFill>
                    <a:srgbClr val="6674FA"/>
                  </a:solidFill>
                </a:ln>
              </p:spPr>
              <p:txBody>
                <a:bodyPr/>
                <a:lstStyle/>
                <a:p>
                  <a:r>
                    <a:rPr lang="en-US">
                      <a:noFill/>
                    </a:rPr>
                    <a:t> </a:t>
                  </a:r>
                </a:p>
              </p:txBody>
            </p:sp>
          </mc:Fallback>
        </mc:AlternateContent>
        <p:cxnSp>
          <p:nvCxnSpPr>
            <p:cNvPr id="8" name="Straight Connector 7"/>
            <p:cNvCxnSpPr>
              <a:stCxn id="7" idx="6"/>
              <a:endCxn id="65" idx="4"/>
            </p:cNvCxnSpPr>
            <p:nvPr/>
          </p:nvCxnSpPr>
          <p:spPr>
            <a:xfrm flipV="1">
              <a:off x="2138517" y="1180779"/>
              <a:ext cx="1201829" cy="30824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29" name="Straight Connector 28"/>
          <p:cNvCxnSpPr/>
          <p:nvPr/>
        </p:nvCxnSpPr>
        <p:spPr>
          <a:xfrm>
            <a:off x="7364361" y="4171311"/>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a:stCxn id="64" idx="4"/>
            <a:endCxn id="68" idx="0"/>
          </p:cNvCxnSpPr>
          <p:nvPr/>
        </p:nvCxnSpPr>
        <p:spPr>
          <a:xfrm>
            <a:off x="7964367" y="4791870"/>
            <a:ext cx="0" cy="408065"/>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7364361" y="5512807"/>
            <a:ext cx="446322" cy="380255"/>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539973" y="5531605"/>
            <a:ext cx="446322" cy="350642"/>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419195" y="4917967"/>
            <a:ext cx="0" cy="230554"/>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6552862" y="4302928"/>
            <a:ext cx="488799" cy="94664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50" name="Straight Connector 49"/>
          <p:cNvCxnSpPr>
            <a:stCxn id="68" idx="2"/>
            <a:endCxn id="66" idx="6"/>
          </p:cNvCxnSpPr>
          <p:nvPr/>
        </p:nvCxnSpPr>
        <p:spPr>
          <a:xfrm flipH="1" flipV="1">
            <a:off x="6628247" y="5383956"/>
            <a:ext cx="1147087" cy="2115"/>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flipV="1">
            <a:off x="7308994" y="4302928"/>
            <a:ext cx="501688" cy="94664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6552862" y="4785188"/>
            <a:ext cx="488799" cy="976257"/>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a:stCxn id="64" idx="3"/>
          </p:cNvCxnSpPr>
          <p:nvPr/>
        </p:nvCxnSpPr>
        <p:spPr>
          <a:xfrm flipH="1">
            <a:off x="7308995" y="4737352"/>
            <a:ext cx="521705" cy="1024093"/>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60" name="Straight Connector 59"/>
          <p:cNvCxnSpPr>
            <a:stCxn id="64" idx="2"/>
            <a:endCxn id="67" idx="6"/>
          </p:cNvCxnSpPr>
          <p:nvPr/>
        </p:nvCxnSpPr>
        <p:spPr>
          <a:xfrm flipH="1">
            <a:off x="6628247" y="4605735"/>
            <a:ext cx="1147087"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61" name="Straight Connector 60"/>
          <p:cNvCxnSpPr>
            <a:endCxn id="65" idx="0"/>
          </p:cNvCxnSpPr>
          <p:nvPr/>
        </p:nvCxnSpPr>
        <p:spPr>
          <a:xfrm>
            <a:off x="7187143" y="4357446"/>
            <a:ext cx="8203" cy="1354362"/>
          </a:xfrm>
          <a:prstGeom prst="line">
            <a:avLst/>
          </a:prstGeom>
          <a:ln w="57150" cmpd="tri">
            <a:prstDash val="sysDot"/>
          </a:ln>
        </p:spPr>
        <p:style>
          <a:lnRef idx="1">
            <a:schemeClr val="dk1"/>
          </a:lnRef>
          <a:fillRef idx="0">
            <a:schemeClr val="dk1"/>
          </a:fillRef>
          <a:effectRef idx="0">
            <a:schemeClr val="dk1"/>
          </a:effectRef>
          <a:fontRef idx="minor">
            <a:schemeClr val="tx1"/>
          </a:fontRef>
        </p:style>
      </p:cxnSp>
      <p:cxnSp>
        <p:nvCxnSpPr>
          <p:cNvPr id="62" name="Straight Connector 61"/>
          <p:cNvCxnSpPr>
            <a:stCxn id="64" idx="3"/>
            <a:endCxn id="66" idx="6"/>
          </p:cNvCxnSpPr>
          <p:nvPr/>
        </p:nvCxnSpPr>
        <p:spPr>
          <a:xfrm flipH="1">
            <a:off x="6628247" y="4737352"/>
            <a:ext cx="1202453" cy="646604"/>
          </a:xfrm>
          <a:prstGeom prst="line">
            <a:avLst/>
          </a:prstGeom>
          <a:ln w="57150" cmpd="tri">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Oval 62"/>
              <p:cNvSpPr/>
              <p:nvPr/>
            </p:nvSpPr>
            <p:spPr>
              <a:xfrm>
                <a:off x="7006313" y="3990057"/>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63" name="Oval 62"/>
              <p:cNvSpPr>
                <a:spLocks noRot="1" noChangeAspect="1" noMove="1" noResize="1" noEditPoints="1" noAdjustHandles="1" noChangeArrowheads="1" noChangeShapeType="1" noTextEdit="1"/>
              </p:cNvSpPr>
              <p:nvPr/>
            </p:nvSpPr>
            <p:spPr>
              <a:xfrm>
                <a:off x="7006313" y="3990057"/>
                <a:ext cx="378066" cy="372271"/>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Oval 63"/>
              <p:cNvSpPr/>
              <p:nvPr/>
            </p:nvSpPr>
            <p:spPr>
              <a:xfrm>
                <a:off x="7775334"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64" name="Oval 63"/>
              <p:cNvSpPr>
                <a:spLocks noRot="1" noChangeAspect="1" noMove="1" noResize="1" noEditPoints="1" noAdjustHandles="1" noChangeArrowheads="1" noChangeShapeType="1" noTextEdit="1"/>
              </p:cNvSpPr>
              <p:nvPr/>
            </p:nvSpPr>
            <p:spPr>
              <a:xfrm>
                <a:off x="7775334" y="4419600"/>
                <a:ext cx="378066" cy="372271"/>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Oval 64"/>
              <p:cNvSpPr/>
              <p:nvPr/>
            </p:nvSpPr>
            <p:spPr>
              <a:xfrm>
                <a:off x="7006313" y="5711808"/>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65" name="Oval 64"/>
              <p:cNvSpPr>
                <a:spLocks noRot="1" noChangeAspect="1" noMove="1" noResize="1" noEditPoints="1" noAdjustHandles="1" noChangeArrowheads="1" noChangeShapeType="1" noTextEdit="1"/>
              </p:cNvSpPr>
              <p:nvPr/>
            </p:nvSpPr>
            <p:spPr>
              <a:xfrm>
                <a:off x="7006313" y="5711808"/>
                <a:ext cx="378066" cy="372271"/>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Oval 65"/>
              <p:cNvSpPr/>
              <p:nvPr/>
            </p:nvSpPr>
            <p:spPr>
              <a:xfrm>
                <a:off x="6250180" y="5197821"/>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𝟓</m:t>
                          </m:r>
                        </m:sub>
                      </m:sSub>
                    </m:oMath>
                  </m:oMathPara>
                </a14:m>
                <a:endParaRPr lang="en-US" sz="1400" b="1" dirty="0"/>
              </a:p>
            </p:txBody>
          </p:sp>
        </mc:Choice>
        <mc:Fallback xmlns="">
          <p:sp>
            <p:nvSpPr>
              <p:cNvPr id="66" name="Oval 65"/>
              <p:cNvSpPr>
                <a:spLocks noRot="1" noChangeAspect="1" noMove="1" noResize="1" noEditPoints="1" noAdjustHandles="1" noChangeArrowheads="1" noChangeShapeType="1" noTextEdit="1"/>
              </p:cNvSpPr>
              <p:nvPr/>
            </p:nvSpPr>
            <p:spPr>
              <a:xfrm>
                <a:off x="6250180" y="5197821"/>
                <a:ext cx="378066" cy="372271"/>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Oval 66"/>
              <p:cNvSpPr/>
              <p:nvPr/>
            </p:nvSpPr>
            <p:spPr>
              <a:xfrm>
                <a:off x="6250180" y="4419600"/>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𝑪</m:t>
                          </m:r>
                        </m:e>
                        <m:sub>
                          <m:r>
                            <a:rPr lang="en-US" sz="1400" b="1" i="1" smtClean="0">
                              <a:latin typeface="Cambria Math"/>
                            </a:rPr>
                            <m:t>𝑵</m:t>
                          </m:r>
                        </m:sub>
                      </m:sSub>
                    </m:oMath>
                  </m:oMathPara>
                </a14:m>
                <a:endParaRPr lang="en-US" sz="1400" b="1" dirty="0"/>
              </a:p>
            </p:txBody>
          </p:sp>
        </mc:Choice>
        <mc:Fallback xmlns="">
          <p:sp>
            <p:nvSpPr>
              <p:cNvPr id="67" name="Oval 66"/>
              <p:cNvSpPr>
                <a:spLocks noRot="1" noChangeAspect="1" noMove="1" noResize="1" noEditPoints="1" noAdjustHandles="1" noChangeArrowheads="1" noChangeShapeType="1" noTextEdit="1"/>
              </p:cNvSpPr>
              <p:nvPr/>
            </p:nvSpPr>
            <p:spPr>
              <a:xfrm>
                <a:off x="6250180" y="4419600"/>
                <a:ext cx="378066" cy="372271"/>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Oval 67"/>
              <p:cNvSpPr/>
              <p:nvPr/>
            </p:nvSpPr>
            <p:spPr>
              <a:xfrm>
                <a:off x="7775334" y="5199936"/>
                <a:ext cx="378066" cy="3722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68" name="Oval 67"/>
              <p:cNvSpPr>
                <a:spLocks noRot="1" noChangeAspect="1" noMove="1" noResize="1" noEditPoints="1" noAdjustHandles="1" noChangeArrowheads="1" noChangeShapeType="1" noTextEdit="1"/>
              </p:cNvSpPr>
              <p:nvPr/>
            </p:nvSpPr>
            <p:spPr>
              <a:xfrm>
                <a:off x="7775334" y="5199936"/>
                <a:ext cx="378066" cy="372271"/>
              </a:xfrm>
              <a:prstGeom prst="ellipse">
                <a:avLst/>
              </a:prstGeom>
              <a:blipFill rotWithShape="1">
                <a:blip r:embed="rId11"/>
                <a:stretch>
                  <a:fillRect/>
                </a:stretch>
              </a:blipFill>
            </p:spPr>
            <p:txBody>
              <a:bodyPr/>
              <a:lstStyle/>
              <a:p>
                <a:r>
                  <a:rPr lang="en-US">
                    <a:noFill/>
                  </a:rPr>
                  <a:t> </a:t>
                </a:r>
              </a:p>
            </p:txBody>
          </p:sp>
        </mc:Fallback>
      </mc:AlternateContent>
      <p:sp>
        <p:nvSpPr>
          <p:cNvPr id="69" name="Rectangle 68"/>
          <p:cNvSpPr/>
          <p:nvPr/>
        </p:nvSpPr>
        <p:spPr>
          <a:xfrm>
            <a:off x="304800" y="1295400"/>
            <a:ext cx="8153400" cy="129586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en-US" dirty="0" smtClean="0"/>
              <a:t>When a new </a:t>
            </a:r>
            <a:r>
              <a:rPr lang="en-US" dirty="0"/>
              <a:t>camera </a:t>
            </a:r>
            <a:r>
              <a:rPr lang="en-US" dirty="0" smtClean="0"/>
              <a:t>is added to </a:t>
            </a:r>
            <a:r>
              <a:rPr lang="en-US" dirty="0"/>
              <a:t>a set of N </a:t>
            </a:r>
            <a:r>
              <a:rPr lang="en-US" dirty="0" smtClean="0"/>
              <a:t>previously installed cameras, </a:t>
            </a:r>
            <a:br>
              <a:rPr lang="en-US" dirty="0" smtClean="0"/>
            </a:br>
            <a:r>
              <a:rPr lang="en-US" dirty="0" smtClean="0"/>
              <a:t>with </a:t>
            </a:r>
            <a:r>
              <a:rPr lang="en-US" dirty="0"/>
              <a:t>the proposed transitive approach, collecting data for only one pair </a:t>
            </a:r>
            <a:r>
              <a:rPr lang="en-US" dirty="0" smtClean="0"/>
              <a:t>is</a:t>
            </a:r>
            <a:br>
              <a:rPr lang="en-US" dirty="0" smtClean="0"/>
            </a:br>
            <a:r>
              <a:rPr lang="en-US" dirty="0" smtClean="0"/>
              <a:t>required.</a:t>
            </a:r>
            <a:endParaRPr lang="en-US" dirty="0"/>
          </a:p>
        </p:txBody>
      </p:sp>
      <p:sp>
        <p:nvSpPr>
          <p:cNvPr id="27" name="Rectangle 26"/>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smtClean="0">
                <a:solidFill>
                  <a:prstClr val="white"/>
                </a:solidFill>
              </a:rPr>
              <a:t>Motivation</a:t>
            </a:r>
            <a:endParaRPr lang="en-US" sz="4200" dirty="0">
              <a:solidFill>
                <a:prstClr val="white"/>
              </a:solidFill>
            </a:endParaRPr>
          </a:p>
        </p:txBody>
      </p:sp>
    </p:spTree>
    <p:extLst>
      <p:ext uri="{BB962C8B-B14F-4D97-AF65-F5344CB8AC3E}">
        <p14:creationId xmlns:p14="http://schemas.microsoft.com/office/powerpoint/2010/main" val="385958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39725"/>
            <a:r>
              <a:rPr lang="en-US" sz="1400" b="1" dirty="0" smtClean="0">
                <a:solidFill>
                  <a:schemeClr val="bg1">
                    <a:lumMod val="75000"/>
                  </a:schemeClr>
                </a:solidFill>
              </a:rPr>
              <a:t>Introduction</a:t>
            </a:r>
            <a:r>
              <a:rPr lang="en-US" sz="1400" b="1" dirty="0" smtClean="0"/>
              <a:t>	   </a:t>
            </a:r>
            <a:r>
              <a:rPr lang="en-US" sz="1400" b="1" dirty="0" smtClean="0">
                <a:solidFill>
                  <a:schemeClr val="bg1">
                    <a:lumMod val="75000"/>
                  </a:schemeClr>
                </a:solidFill>
              </a:rPr>
              <a:t>Motivation</a:t>
            </a:r>
            <a:r>
              <a:rPr lang="en-US" sz="1400" b="1" dirty="0"/>
              <a:t> </a:t>
            </a:r>
            <a:r>
              <a:rPr lang="en-US" sz="1400" b="1" dirty="0" smtClean="0"/>
              <a:t>                 </a:t>
            </a:r>
            <a:r>
              <a:rPr lang="en-US" sz="1400" b="1" dirty="0"/>
              <a:t>The Transitive Alg. </a:t>
            </a:r>
            <a:r>
              <a:rPr lang="en-US" sz="1400" b="1" dirty="0">
                <a:solidFill>
                  <a:schemeClr val="bg1">
                    <a:lumMod val="75000"/>
                  </a:schemeClr>
                </a:solidFill>
              </a:rPr>
              <a:t>          </a:t>
            </a:r>
            <a:r>
              <a:rPr lang="en-US" sz="1400" b="1" dirty="0" smtClean="0">
                <a:solidFill>
                  <a:schemeClr val="bg1">
                    <a:lumMod val="75000"/>
                  </a:schemeClr>
                </a:solidFill>
              </a:rPr>
              <a:t>   </a:t>
            </a:r>
            <a:r>
              <a:rPr lang="en-US" sz="1400" b="1" dirty="0">
                <a:solidFill>
                  <a:schemeClr val="bg1">
                    <a:lumMod val="75000"/>
                  </a:schemeClr>
                </a:solidFill>
              </a:rPr>
              <a:t>Experiments 	 </a:t>
            </a:r>
            <a:r>
              <a:rPr lang="en-US" sz="1400" b="1" dirty="0" smtClean="0"/>
              <a:t>        </a:t>
            </a:r>
            <a:r>
              <a:rPr lang="en-US" sz="1400" b="1" dirty="0">
                <a:solidFill>
                  <a:schemeClr val="bg1">
                    <a:lumMod val="75000"/>
                  </a:schemeClr>
                </a:solidFill>
              </a:rPr>
              <a:t>Summary &amp; Future Work</a:t>
            </a:r>
          </a:p>
        </p:txBody>
      </p:sp>
      <p:sp>
        <p:nvSpPr>
          <p:cNvPr id="5" name="Rectangle 4"/>
          <p:cNvSpPr/>
          <p:nvPr/>
        </p:nvSpPr>
        <p:spPr>
          <a:xfrm>
            <a:off x="0" y="304800"/>
            <a:ext cx="9144000" cy="723900"/>
          </a:xfrm>
          <a:prstGeom prst="rect">
            <a:avLst/>
          </a:prstGeom>
          <a:solidFill>
            <a:srgbClr val="6674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44450"/>
            <a:r>
              <a:rPr lang="en-US" sz="4200" dirty="0"/>
              <a:t>The Transitive Algorithm</a:t>
            </a:r>
          </a:p>
        </p:txBody>
      </p:sp>
      <p:cxnSp>
        <p:nvCxnSpPr>
          <p:cNvPr id="83" name="Straight Arrow Connector 82"/>
          <p:cNvCxnSpPr/>
          <p:nvPr/>
        </p:nvCxnSpPr>
        <p:spPr>
          <a:xfrm>
            <a:off x="3059758" y="3668476"/>
            <a:ext cx="750242"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85" name="Straight Arrow Connector 84"/>
          <p:cNvCxnSpPr/>
          <p:nvPr/>
        </p:nvCxnSpPr>
        <p:spPr>
          <a:xfrm>
            <a:off x="6183958" y="3668476"/>
            <a:ext cx="750242" cy="0"/>
          </a:xfrm>
          <a:prstGeom prst="straightConnector1">
            <a:avLst/>
          </a:prstGeom>
          <a:ln>
            <a:solidFill>
              <a:schemeClr val="tx1">
                <a:lumMod val="50000"/>
                <a:lumOff val="50000"/>
              </a:schemeClr>
            </a:solidFill>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86" name="Rectangle 85"/>
              <p:cNvSpPr/>
              <p:nvPr/>
            </p:nvSpPr>
            <p:spPr>
              <a:xfrm>
                <a:off x="304800" y="1051679"/>
                <a:ext cx="8153400"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85750" indent="-285750">
                  <a:buFont typeface="Arial" pitchFamily="34" charset="0"/>
                  <a:buChar char="•"/>
                </a:pPr>
                <a:endParaRPr lang="en-US" dirty="0" smtClean="0"/>
              </a:p>
              <a:p>
                <a:pPr marL="285750" indent="-285750">
                  <a:buFont typeface="Arial" pitchFamily="34" charset="0"/>
                  <a:buChar char="•"/>
                </a:pPr>
                <a:r>
                  <a:rPr lang="en-US" dirty="0"/>
                  <a:t>We focus on a camera </a:t>
                </a:r>
                <a:r>
                  <a:rPr lang="it-IT" dirty="0"/>
                  <a:t>triplet case </a:t>
                </a:r>
                <a14:m>
                  <m:oMath xmlns:m="http://schemas.openxmlformats.org/officeDocument/2006/math">
                    <m:d>
                      <m:dPr>
                        <m:begChr m:val="["/>
                        <m:endChr m:val="]"/>
                        <m:ctrlPr>
                          <a:rPr lang="en-US" i="1">
                            <a:latin typeface="Cambria Math"/>
                          </a:rPr>
                        </m:ctrlPr>
                      </m:dPr>
                      <m:e>
                        <m:r>
                          <a:rPr lang="en-US">
                            <a:latin typeface="Cambria Math"/>
                          </a:rPr>
                          <m:t>𝐴</m:t>
                        </m:r>
                        <m:r>
                          <a:rPr lang="en-US">
                            <a:latin typeface="Cambria Math"/>
                          </a:rPr>
                          <m:t> </m:t>
                        </m:r>
                        <m:r>
                          <a:rPr lang="en-US">
                            <a:latin typeface="Cambria Math"/>
                          </a:rPr>
                          <m:t>𝐵</m:t>
                        </m:r>
                        <m:r>
                          <a:rPr lang="en-US">
                            <a:latin typeface="Cambria Math"/>
                          </a:rPr>
                          <m:t> </m:t>
                        </m:r>
                        <m:r>
                          <a:rPr lang="en-US">
                            <a:latin typeface="Cambria Math"/>
                          </a:rPr>
                          <m:t>𝐶</m:t>
                        </m:r>
                      </m:e>
                    </m:d>
                  </m:oMath>
                </a14:m>
                <a:r>
                  <a:rPr lang="en-US" dirty="0" smtClean="0"/>
                  <a:t>.</a:t>
                </a:r>
                <a:endParaRPr lang="en-US" dirty="0"/>
              </a:p>
            </p:txBody>
          </p:sp>
        </mc:Choice>
        <mc:Fallback xmlns="">
          <p:sp>
            <p:nvSpPr>
              <p:cNvPr id="86" name="Rectangle 85"/>
              <p:cNvSpPr>
                <a:spLocks noRot="1" noChangeAspect="1" noMove="1" noResize="1" noEditPoints="1" noAdjustHandles="1" noChangeArrowheads="1" noChangeShapeType="1" noTextEdit="1"/>
              </p:cNvSpPr>
              <p:nvPr/>
            </p:nvSpPr>
            <p:spPr>
              <a:xfrm>
                <a:off x="304800" y="1051679"/>
                <a:ext cx="8153400" cy="646331"/>
              </a:xfrm>
              <a:prstGeom prst="rect">
                <a:avLst/>
              </a:prstGeom>
              <a:blipFill rotWithShape="1">
                <a:blip r:embed="rId5"/>
                <a:stretch>
                  <a:fillRect/>
                </a:stretch>
              </a:blipFill>
            </p:spPr>
            <p:txBody>
              <a:bodyPr/>
              <a:lstStyle/>
              <a:p>
                <a:r>
                  <a:rPr lang="en-US">
                    <a:noFill/>
                  </a:rPr>
                  <a:t> </a:t>
                </a:r>
              </a:p>
            </p:txBody>
          </p:sp>
        </mc:Fallback>
      </mc:AlternateContent>
      <p:grpSp>
        <p:nvGrpSpPr>
          <p:cNvPr id="45" name="Group 44"/>
          <p:cNvGrpSpPr/>
          <p:nvPr/>
        </p:nvGrpSpPr>
        <p:grpSpPr>
          <a:xfrm>
            <a:off x="3810000" y="2602198"/>
            <a:ext cx="1946436" cy="2731802"/>
            <a:chOff x="270036" y="1371600"/>
            <a:chExt cx="1101564" cy="1512602"/>
          </a:xfrm>
        </p:grpSpPr>
        <p:grpSp>
          <p:nvGrpSpPr>
            <p:cNvPr id="46" name="Group 45"/>
            <p:cNvGrpSpPr/>
            <p:nvPr/>
          </p:nvGrpSpPr>
          <p:grpSpPr>
            <a:xfrm>
              <a:off x="560705" y="1544887"/>
              <a:ext cx="629364" cy="1030864"/>
              <a:chOff x="4465018" y="3650673"/>
              <a:chExt cx="1056734" cy="1765674"/>
            </a:xfrm>
          </p:grpSpPr>
          <p:cxnSp>
            <p:nvCxnSpPr>
              <p:cNvPr id="50" name="Straight Connector 49"/>
              <p:cNvCxnSpPr/>
              <p:nvPr/>
            </p:nvCxnSpPr>
            <p:spPr>
              <a:xfrm>
                <a:off x="4554292" y="3650673"/>
                <a:ext cx="719656" cy="574183"/>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p:cNvCxnSpPr>
                <a:stCxn id="48" idx="4"/>
                <a:endCxn id="49"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7" name="Oval 46"/>
                <p:cNvSpPr/>
                <p:nvPr/>
              </p:nvSpPr>
              <p:spPr>
                <a:xfrm>
                  <a:off x="270036" y="1371600"/>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a:latin typeface="Cambria Math"/>
                              </a:rPr>
                            </m:ctrlPr>
                          </m:sSubPr>
                          <m:e>
                            <m:r>
                              <a:rPr lang="en-US" sz="1400" b="1" i="1">
                                <a:latin typeface="Cambria Math"/>
                              </a:rPr>
                              <m:t>𝑪</m:t>
                            </m:r>
                          </m:e>
                          <m:sub>
                            <m:r>
                              <a:rPr lang="en-US" sz="1400" b="1" i="1">
                                <a:latin typeface="Cambria Math"/>
                              </a:rPr>
                              <m:t>𝟏</m:t>
                            </m:r>
                          </m:sub>
                        </m:sSub>
                      </m:oMath>
                    </m:oMathPara>
                  </a14:m>
                  <a:endParaRPr lang="en-US" sz="1400" b="1" i="1" dirty="0">
                    <a:latin typeface="Cambria Math"/>
                  </a:endParaRPr>
                </a:p>
              </p:txBody>
            </p:sp>
          </mc:Choice>
          <mc:Fallback xmlns="">
            <p:sp>
              <p:nvSpPr>
                <p:cNvPr id="47" name="Oval 46"/>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val 47"/>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48" name="Oval 47"/>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p:cNvSpPr/>
                <p:nvPr/>
              </p:nvSpPr>
              <p:spPr>
                <a:xfrm>
                  <a:off x="1008538" y="2528296"/>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a:latin typeface="Cambria Math"/>
                              </a:rPr>
                            </m:ctrlPr>
                          </m:sSubPr>
                          <m:e>
                            <m:r>
                              <a:rPr lang="en-US" sz="1400" b="1" i="1">
                                <a:latin typeface="Cambria Math"/>
                              </a:rPr>
                              <m:t>𝑪</m:t>
                            </m:r>
                          </m:e>
                          <m:sub>
                            <m:r>
                              <a:rPr lang="en-US" sz="1400" b="1" i="1">
                                <a:latin typeface="Cambria Math"/>
                              </a:rPr>
                              <m:t>𝟑</m:t>
                            </m:r>
                          </m:sub>
                        </m:sSub>
                      </m:oMath>
                    </m:oMathPara>
                  </a14:m>
                  <a:endParaRPr lang="en-US" sz="1400" b="1" i="1" dirty="0">
                    <a:latin typeface="Cambria Math"/>
                  </a:endParaRPr>
                </a:p>
              </p:txBody>
            </p:sp>
          </mc:Choice>
          <mc:Fallback xmlns="">
            <p:sp>
              <p:nvSpPr>
                <p:cNvPr id="49" name="Oval 48"/>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8"/>
                  <a:stretch>
                    <a:fillRect/>
                  </a:stretch>
                </a:blipFill>
              </p:spPr>
              <p:txBody>
                <a:bodyPr/>
                <a:lstStyle/>
                <a:p>
                  <a:r>
                    <a:rPr lang="en-US">
                      <a:noFill/>
                    </a:rPr>
                    <a:t> </a:t>
                  </a:r>
                </a:p>
              </p:txBody>
            </p:sp>
          </mc:Fallback>
        </mc:AlternateContent>
      </p:grpSp>
      <p:grpSp>
        <p:nvGrpSpPr>
          <p:cNvPr id="53" name="Group 52"/>
          <p:cNvGrpSpPr/>
          <p:nvPr/>
        </p:nvGrpSpPr>
        <p:grpSpPr>
          <a:xfrm>
            <a:off x="6934200" y="2573967"/>
            <a:ext cx="1946436" cy="2731802"/>
            <a:chOff x="270036" y="1371600"/>
            <a:chExt cx="1101564" cy="1512602"/>
          </a:xfrm>
        </p:grpSpPr>
        <p:grpSp>
          <p:nvGrpSpPr>
            <p:cNvPr id="54" name="Group 53"/>
            <p:cNvGrpSpPr/>
            <p:nvPr/>
          </p:nvGrpSpPr>
          <p:grpSpPr>
            <a:xfrm>
              <a:off x="560705" y="1549553"/>
              <a:ext cx="629364" cy="1026198"/>
              <a:chOff x="4465018" y="3658665"/>
              <a:chExt cx="1056734" cy="1757682"/>
            </a:xfrm>
          </p:grpSpPr>
          <p:cxnSp>
            <p:nvCxnSpPr>
              <p:cNvPr id="58" name="Straight Connector 57"/>
              <p:cNvCxnSpPr>
                <a:stCxn id="55" idx="6"/>
              </p:cNvCxnSpPr>
              <p:nvPr/>
            </p:nvCxnSpPr>
            <p:spPr>
              <a:xfrm>
                <a:off x="4586569" y="3658665"/>
                <a:ext cx="687379" cy="566191"/>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p:cNvCxnSpPr>
                <a:stCxn id="56" idx="4"/>
                <a:endCxn id="57"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5" name="Oval 54"/>
                <p:cNvSpPr/>
                <p:nvPr/>
              </p:nvSpPr>
              <p:spPr>
                <a:xfrm>
                  <a:off x="270036" y="1371600"/>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FF0000"/>
                            </a:solidFill>
                          </a:rPr>
                          <m:t>A</m:t>
                        </m:r>
                      </m:oMath>
                    </m:oMathPara>
                  </a14:m>
                  <a:endParaRPr lang="en-US" b="1" dirty="0">
                    <a:solidFill>
                      <a:srgbClr val="FF0000"/>
                    </a:solidFill>
                  </a:endParaRPr>
                </a:p>
              </p:txBody>
            </p:sp>
          </mc:Choice>
          <mc:Fallback xmlns="">
            <p:sp>
              <p:nvSpPr>
                <p:cNvPr id="55" name="Oval 54"/>
                <p:cNvSpPr>
                  <a:spLocks noRot="1" noChangeAspect="1" noMove="1" noResize="1" noEditPoints="1" noAdjustHandles="1" noChangeArrowheads="1" noChangeShapeType="1" noTextEdit="1"/>
                </p:cNvSpPr>
                <p:nvPr/>
              </p:nvSpPr>
              <p:spPr>
                <a:xfrm>
                  <a:off x="270036" y="1371600"/>
                  <a:ext cx="363062" cy="355906"/>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p:cNvSpPr/>
                <p:nvPr/>
              </p:nvSpPr>
              <p:spPr>
                <a:xfrm>
                  <a:off x="1008538" y="1782261"/>
                  <a:ext cx="363062" cy="3559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00B050"/>
                            </a:solidFill>
                          </a:rPr>
                          <m:t>B</m:t>
                        </m:r>
                      </m:oMath>
                    </m:oMathPara>
                  </a14:m>
                  <a:endParaRPr lang="en-US" b="1" dirty="0">
                    <a:solidFill>
                      <a:srgbClr val="00B050"/>
                    </a:solidFill>
                  </a:endParaRPr>
                </a:p>
              </p:txBody>
            </p:sp>
          </mc:Choice>
          <mc:Fallback xmlns="">
            <p:sp>
              <p:nvSpPr>
                <p:cNvPr id="56" name="Oval 55"/>
                <p:cNvSpPr>
                  <a:spLocks noRot="1" noChangeAspect="1" noMove="1" noResize="1" noEditPoints="1" noAdjustHandles="1" noChangeArrowheads="1" noChangeShapeType="1" noTextEdit="1"/>
                </p:cNvSpPr>
                <p:nvPr/>
              </p:nvSpPr>
              <p:spPr>
                <a:xfrm>
                  <a:off x="1008538" y="1782261"/>
                  <a:ext cx="363062" cy="355906"/>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p:cNvSpPr/>
                <p:nvPr/>
              </p:nvSpPr>
              <p:spPr>
                <a:xfrm>
                  <a:off x="1008538" y="2528296"/>
                  <a:ext cx="363062" cy="3559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dirty="0">
                            <a:solidFill>
                              <a:srgbClr val="7030A0"/>
                            </a:solidFill>
                          </a:rPr>
                          <m:t>C</m:t>
                        </m:r>
                      </m:oMath>
                    </m:oMathPara>
                  </a14:m>
                  <a:endParaRPr lang="en-US" b="1" dirty="0">
                    <a:solidFill>
                      <a:srgbClr val="7030A0"/>
                    </a:solidFill>
                  </a:endParaRPr>
                </a:p>
              </p:txBody>
            </p:sp>
          </mc:Choice>
          <mc:Fallback xmlns="">
            <p:sp>
              <p:nvSpPr>
                <p:cNvPr id="57" name="Oval 56"/>
                <p:cNvSpPr>
                  <a:spLocks noRot="1" noChangeAspect="1" noMove="1" noResize="1" noEditPoints="1" noAdjustHandles="1" noChangeArrowheads="1" noChangeShapeType="1" noTextEdit="1"/>
                </p:cNvSpPr>
                <p:nvPr/>
              </p:nvSpPr>
              <p:spPr>
                <a:xfrm>
                  <a:off x="1008538" y="2528296"/>
                  <a:ext cx="363062" cy="355906"/>
                </a:xfrm>
                <a:prstGeom prst="ellipse">
                  <a:avLst/>
                </a:prstGeom>
                <a:blipFill rotWithShape="1">
                  <a:blip r:embed="rId11"/>
                  <a:stretch>
                    <a:fillRect/>
                  </a:stretch>
                </a:blipFill>
              </p:spPr>
              <p:txBody>
                <a:bodyPr/>
                <a:lstStyle/>
                <a:p>
                  <a:r>
                    <a:rPr lang="en-US">
                      <a:noFill/>
                    </a:rPr>
                    <a:t> </a:t>
                  </a:r>
                </a:p>
              </p:txBody>
            </p:sp>
          </mc:Fallback>
        </mc:AlternateContent>
      </p:grpSp>
      <p:grpSp>
        <p:nvGrpSpPr>
          <p:cNvPr id="61" name="Group 60"/>
          <p:cNvGrpSpPr/>
          <p:nvPr/>
        </p:nvGrpSpPr>
        <p:grpSpPr>
          <a:xfrm>
            <a:off x="762000" y="2660329"/>
            <a:ext cx="1903220" cy="2094022"/>
            <a:chOff x="2937784" y="3581400"/>
            <a:chExt cx="2701016" cy="2971800"/>
          </a:xfrm>
        </p:grpSpPr>
        <p:grpSp>
          <p:nvGrpSpPr>
            <p:cNvPr id="62" name="Group 61"/>
            <p:cNvGrpSpPr/>
            <p:nvPr/>
          </p:nvGrpSpPr>
          <p:grpSpPr>
            <a:xfrm>
              <a:off x="3177647" y="3838633"/>
              <a:ext cx="2192881" cy="2443480"/>
              <a:chOff x="3030292" y="3650673"/>
              <a:chExt cx="2491460" cy="2819400"/>
            </a:xfrm>
          </p:grpSpPr>
          <p:cxnSp>
            <p:nvCxnSpPr>
              <p:cNvPr id="87" name="Straight Connector 86"/>
              <p:cNvCxnSpPr/>
              <p:nvPr/>
            </p:nvCxnSpPr>
            <p:spPr>
              <a:xfrm>
                <a:off x="4554292" y="3650673"/>
                <a:ext cx="719656" cy="574183"/>
              </a:xfrm>
              <a:prstGeom prst="line">
                <a:avLst/>
              </a:prstGeom>
              <a:ln w="28575"/>
            </p:spPr>
            <p:style>
              <a:lnRef idx="1">
                <a:schemeClr val="dk1"/>
              </a:lnRef>
              <a:fillRef idx="0">
                <a:schemeClr val="dk1"/>
              </a:fillRef>
              <a:effectRef idx="0">
                <a:schemeClr val="dk1"/>
              </a:effectRef>
              <a:fontRef idx="minor">
                <a:schemeClr val="tx1"/>
              </a:fontRef>
            </p:style>
          </p:cxnSp>
          <p:cxnSp>
            <p:nvCxnSpPr>
              <p:cNvPr id="88" name="Straight Connector 87"/>
              <p:cNvCxnSpPr>
                <a:stCxn id="64" idx="4"/>
                <a:endCxn id="84" idx="0"/>
              </p:cNvCxnSpPr>
              <p:nvPr/>
            </p:nvCxnSpPr>
            <p:spPr>
              <a:xfrm>
                <a:off x="5521752" y="4666850"/>
                <a:ext cx="0" cy="668215"/>
              </a:xfrm>
              <a:prstGeom prst="line">
                <a:avLst/>
              </a:prstGeom>
              <a:ln w="28575"/>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H="1">
                <a:off x="4554292" y="5847399"/>
                <a:ext cx="719656" cy="622674"/>
              </a:xfrm>
              <a:prstGeom prst="line">
                <a:avLst/>
              </a:prstGeom>
              <a:ln w="28575"/>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3225036" y="5878181"/>
                <a:ext cx="719656" cy="574183"/>
              </a:xfrm>
              <a:prstGeom prst="line">
                <a:avLst/>
              </a:prstGeom>
              <a:ln w="28575"/>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3030292" y="4873337"/>
                <a:ext cx="0" cy="377536"/>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flipH="1">
                <a:off x="3245818" y="3866199"/>
                <a:ext cx="788148"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3" name="Straight Connector 92"/>
              <p:cNvCxnSpPr>
                <a:stCxn id="84" idx="2"/>
                <a:endCxn id="66" idx="6"/>
              </p:cNvCxnSpPr>
              <p:nvPr/>
            </p:nvCxnSpPr>
            <p:spPr>
              <a:xfrm flipH="1" flipV="1">
                <a:off x="3367370" y="5636402"/>
                <a:ext cx="1849582" cy="346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4" name="Straight Connector 93"/>
              <p:cNvCxnSpPr/>
              <p:nvPr/>
            </p:nvCxnSpPr>
            <p:spPr>
              <a:xfrm flipH="1" flipV="1">
                <a:off x="4465018" y="3866199"/>
                <a:ext cx="808930" cy="155014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a:off x="3245818" y="4655908"/>
                <a:ext cx="788148" cy="1598639"/>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6" name="Straight Connector 95"/>
              <p:cNvCxnSpPr>
                <a:stCxn id="64" idx="3"/>
              </p:cNvCxnSpPr>
              <p:nvPr/>
            </p:nvCxnSpPr>
            <p:spPr>
              <a:xfrm flipH="1">
                <a:off x="4465019" y="4577576"/>
                <a:ext cx="841206" cy="1676971"/>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7" name="Straight Connector 96"/>
              <p:cNvCxnSpPr>
                <a:stCxn id="64" idx="2"/>
                <a:endCxn id="82" idx="6"/>
              </p:cNvCxnSpPr>
              <p:nvPr/>
            </p:nvCxnSpPr>
            <p:spPr>
              <a:xfrm flipH="1">
                <a:off x="3367370" y="4362050"/>
                <a:ext cx="1849582"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8" name="Straight Connector 97"/>
              <p:cNvCxnSpPr>
                <a:endCxn id="65" idx="0"/>
              </p:cNvCxnSpPr>
              <p:nvPr/>
            </p:nvCxnSpPr>
            <p:spPr>
              <a:xfrm>
                <a:off x="4268543" y="3955473"/>
                <a:ext cx="13227" cy="2217793"/>
              </a:xfrm>
              <a:prstGeom prst="line">
                <a:avLst/>
              </a:prstGeom>
              <a:ln w="57150" cmpd="tri">
                <a:prstDash val="lgDash"/>
              </a:ln>
            </p:spPr>
            <p:style>
              <a:lnRef idx="1">
                <a:schemeClr val="dk1"/>
              </a:lnRef>
              <a:fillRef idx="0">
                <a:schemeClr val="dk1"/>
              </a:fillRef>
              <a:effectRef idx="0">
                <a:schemeClr val="dk1"/>
              </a:effectRef>
              <a:fontRef idx="minor">
                <a:schemeClr val="tx1"/>
              </a:fontRef>
            </p:style>
          </p:cxnSp>
          <p:cxnSp>
            <p:nvCxnSpPr>
              <p:cNvPr id="99" name="Straight Connector 98"/>
              <p:cNvCxnSpPr>
                <a:stCxn id="64" idx="3"/>
                <a:endCxn id="66" idx="6"/>
              </p:cNvCxnSpPr>
              <p:nvPr/>
            </p:nvCxnSpPr>
            <p:spPr>
              <a:xfrm flipH="1">
                <a:off x="3367370" y="4577576"/>
                <a:ext cx="1938855" cy="1058826"/>
              </a:xfrm>
              <a:prstGeom prst="line">
                <a:avLst/>
              </a:prstGeom>
              <a:ln w="57150" cmpd="tri">
                <a:prstDash val="lg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3" name="Oval 62"/>
                <p:cNvSpPr/>
                <p:nvPr/>
              </p:nvSpPr>
              <p:spPr>
                <a:xfrm>
                  <a:off x="4010874" y="358140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𝟏</m:t>
                            </m:r>
                          </m:sub>
                        </m:sSub>
                      </m:oMath>
                    </m:oMathPara>
                  </a14:m>
                  <a:endParaRPr lang="en-US" sz="1400" b="1" dirty="0"/>
                </a:p>
              </p:txBody>
            </p:sp>
          </mc:Choice>
          <mc:Fallback xmlns="">
            <p:sp>
              <p:nvSpPr>
                <p:cNvPr id="63" name="Oval 62"/>
                <p:cNvSpPr>
                  <a:spLocks noRot="1" noChangeAspect="1" noMove="1" noResize="1" noEditPoints="1" noAdjustHandles="1" noChangeArrowheads="1" noChangeShapeType="1" noTextEdit="1"/>
                </p:cNvSpPr>
                <p:nvPr/>
              </p:nvSpPr>
              <p:spPr>
                <a:xfrm>
                  <a:off x="4010874" y="3581400"/>
                  <a:ext cx="536545" cy="528320"/>
                </a:xfrm>
                <a:prstGeom prst="ellipse">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Oval 63"/>
                <p:cNvSpPr/>
                <p:nvPr/>
              </p:nvSpPr>
              <p:spPr>
                <a:xfrm>
                  <a:off x="5102255" y="419100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𝟐</m:t>
                            </m:r>
                          </m:sub>
                        </m:sSub>
                      </m:oMath>
                    </m:oMathPara>
                  </a14:m>
                  <a:endParaRPr lang="en-US" sz="1400" b="1" dirty="0"/>
                </a:p>
              </p:txBody>
            </p:sp>
          </mc:Choice>
          <mc:Fallback xmlns="">
            <p:sp>
              <p:nvSpPr>
                <p:cNvPr id="64" name="Oval 63"/>
                <p:cNvSpPr>
                  <a:spLocks noRot="1" noChangeAspect="1" noMove="1" noResize="1" noEditPoints="1" noAdjustHandles="1" noChangeArrowheads="1" noChangeShapeType="1" noTextEdit="1"/>
                </p:cNvSpPr>
                <p:nvPr/>
              </p:nvSpPr>
              <p:spPr>
                <a:xfrm>
                  <a:off x="5102255" y="4191000"/>
                  <a:ext cx="536545" cy="528320"/>
                </a:xfrm>
                <a:prstGeom prst="ellipse">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Oval 64"/>
                <p:cNvSpPr/>
                <p:nvPr/>
              </p:nvSpPr>
              <p:spPr>
                <a:xfrm>
                  <a:off x="4010874" y="602488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𝟒</m:t>
                            </m:r>
                          </m:sub>
                        </m:sSub>
                      </m:oMath>
                    </m:oMathPara>
                  </a14:m>
                  <a:endParaRPr lang="en-US" sz="1400" b="1" dirty="0"/>
                </a:p>
              </p:txBody>
            </p:sp>
          </mc:Choice>
          <mc:Fallback xmlns="">
            <p:sp>
              <p:nvSpPr>
                <p:cNvPr id="65" name="Oval 64"/>
                <p:cNvSpPr>
                  <a:spLocks noRot="1" noChangeAspect="1" noMove="1" noResize="1" noEditPoints="1" noAdjustHandles="1" noChangeArrowheads="1" noChangeShapeType="1" noTextEdit="1"/>
                </p:cNvSpPr>
                <p:nvPr/>
              </p:nvSpPr>
              <p:spPr>
                <a:xfrm>
                  <a:off x="4010874" y="6024880"/>
                  <a:ext cx="536545" cy="528320"/>
                </a:xfrm>
                <a:prstGeom prst="ellipse">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Oval 65"/>
                <p:cNvSpPr/>
                <p:nvPr/>
              </p:nvSpPr>
              <p:spPr>
                <a:xfrm>
                  <a:off x="2937784" y="5295438"/>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𝟓</m:t>
                            </m:r>
                          </m:sub>
                        </m:sSub>
                      </m:oMath>
                    </m:oMathPara>
                  </a14:m>
                  <a:endParaRPr lang="en-US" sz="1400" b="1" dirty="0"/>
                </a:p>
              </p:txBody>
            </p:sp>
          </mc:Choice>
          <mc:Fallback xmlns="">
            <p:sp>
              <p:nvSpPr>
                <p:cNvPr id="66" name="Oval 65"/>
                <p:cNvSpPr>
                  <a:spLocks noRot="1" noChangeAspect="1" noMove="1" noResize="1" noEditPoints="1" noAdjustHandles="1" noChangeArrowheads="1" noChangeShapeType="1" noTextEdit="1"/>
                </p:cNvSpPr>
                <p:nvPr/>
              </p:nvSpPr>
              <p:spPr>
                <a:xfrm>
                  <a:off x="2937784" y="5295438"/>
                  <a:ext cx="536545" cy="528320"/>
                </a:xfrm>
                <a:prstGeom prst="ellipse">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Oval 81"/>
                <p:cNvSpPr/>
                <p:nvPr/>
              </p:nvSpPr>
              <p:spPr>
                <a:xfrm>
                  <a:off x="2937784" y="419100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𝑪</m:t>
                            </m:r>
                          </m:e>
                          <m:sub>
                            <m:r>
                              <a:rPr lang="en-US" sz="1400" b="1" i="1" smtClean="0">
                                <a:latin typeface="Cambria Math"/>
                              </a:rPr>
                              <m:t>𝑵</m:t>
                            </m:r>
                          </m:sub>
                        </m:sSub>
                      </m:oMath>
                    </m:oMathPara>
                  </a14:m>
                  <a:endParaRPr lang="en-US" sz="1400" b="1" dirty="0"/>
                </a:p>
              </p:txBody>
            </p:sp>
          </mc:Choice>
          <mc:Fallback xmlns="">
            <p:sp>
              <p:nvSpPr>
                <p:cNvPr id="82" name="Oval 81"/>
                <p:cNvSpPr>
                  <a:spLocks noRot="1" noChangeAspect="1" noMove="1" noResize="1" noEditPoints="1" noAdjustHandles="1" noChangeArrowheads="1" noChangeShapeType="1" noTextEdit="1"/>
                </p:cNvSpPr>
                <p:nvPr/>
              </p:nvSpPr>
              <p:spPr>
                <a:xfrm>
                  <a:off x="2937784" y="4191000"/>
                  <a:ext cx="536545" cy="528320"/>
                </a:xfrm>
                <a:prstGeom prst="ellipse">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Oval 83"/>
                <p:cNvSpPr/>
                <p:nvPr/>
              </p:nvSpPr>
              <p:spPr>
                <a:xfrm>
                  <a:off x="5102255" y="5298440"/>
                  <a:ext cx="536545" cy="528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a:latin typeface="Cambria Math"/>
                              </a:rPr>
                              <m:t>𝑪</m:t>
                            </m:r>
                          </m:e>
                          <m:sub>
                            <m:r>
                              <a:rPr lang="en-US" sz="1400" b="1" i="1" smtClean="0">
                                <a:latin typeface="Cambria Math"/>
                              </a:rPr>
                              <m:t>𝟑</m:t>
                            </m:r>
                          </m:sub>
                        </m:sSub>
                      </m:oMath>
                    </m:oMathPara>
                  </a14:m>
                  <a:endParaRPr lang="en-US" sz="1400" b="1" dirty="0"/>
                </a:p>
              </p:txBody>
            </p:sp>
          </mc:Choice>
          <mc:Fallback xmlns="">
            <p:sp>
              <p:nvSpPr>
                <p:cNvPr id="84" name="Oval 83"/>
                <p:cNvSpPr>
                  <a:spLocks noRot="1" noChangeAspect="1" noMove="1" noResize="1" noEditPoints="1" noAdjustHandles="1" noChangeArrowheads="1" noChangeShapeType="1" noTextEdit="1"/>
                </p:cNvSpPr>
                <p:nvPr/>
              </p:nvSpPr>
              <p:spPr>
                <a:xfrm>
                  <a:off x="5102255" y="5298440"/>
                  <a:ext cx="536545" cy="528320"/>
                </a:xfrm>
                <a:prstGeom prst="ellipse">
                  <a:avLst/>
                </a:prstGeom>
                <a:blipFill rotWithShape="1">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8427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2"/>
</p:tagLst>
</file>

<file path=ppt/tags/tag10.xml><?xml version="1.0" encoding="utf-8"?>
<p:tagLst xmlns:a="http://schemas.openxmlformats.org/drawingml/2006/main" xmlns:r="http://schemas.openxmlformats.org/officeDocument/2006/relationships" xmlns:p="http://schemas.openxmlformats.org/presentationml/2006/main">
  <p:tag name="TIMING" val="|4.1|31.3"/>
</p:tagLst>
</file>

<file path=ppt/tags/tag11.xml><?xml version="1.0" encoding="utf-8"?>
<p:tagLst xmlns:a="http://schemas.openxmlformats.org/drawingml/2006/main" xmlns:r="http://schemas.openxmlformats.org/officeDocument/2006/relationships" xmlns:p="http://schemas.openxmlformats.org/presentationml/2006/main">
  <p:tag name="TIMING" val="|27.7|10.2"/>
</p:tagLst>
</file>

<file path=ppt/tags/tag12.xml><?xml version="1.0" encoding="utf-8"?>
<p:tagLst xmlns:a="http://schemas.openxmlformats.org/drawingml/2006/main" xmlns:r="http://schemas.openxmlformats.org/officeDocument/2006/relationships" xmlns:p="http://schemas.openxmlformats.org/presentationml/2006/main">
  <p:tag name="TIMING" val="|22.4|7|21.7"/>
</p:tagLst>
</file>

<file path=ppt/tags/tag13.xml><?xml version="1.0" encoding="utf-8"?>
<p:tagLst xmlns:a="http://schemas.openxmlformats.org/drawingml/2006/main" xmlns:r="http://schemas.openxmlformats.org/officeDocument/2006/relationships" xmlns:p="http://schemas.openxmlformats.org/presentationml/2006/main">
  <p:tag name="TIMING" val="|31.1"/>
</p:tagLst>
</file>

<file path=ppt/tags/tag14.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7.9|40.2|15.4"/>
</p:tagLst>
</file>

<file path=ppt/tags/tag3.xml><?xml version="1.0" encoding="utf-8"?>
<p:tagLst xmlns:a="http://schemas.openxmlformats.org/drawingml/2006/main" xmlns:r="http://schemas.openxmlformats.org/officeDocument/2006/relationships" xmlns:p="http://schemas.openxmlformats.org/presentationml/2006/main">
  <p:tag name="TIMING" val="|13.2|2.5|14.2|6.6|6.6|6|7|5.9|6.3|3.6|3.5"/>
</p:tagLst>
</file>

<file path=ppt/tags/tag4.xml><?xml version="1.0" encoding="utf-8"?>
<p:tagLst xmlns:a="http://schemas.openxmlformats.org/drawingml/2006/main" xmlns:r="http://schemas.openxmlformats.org/officeDocument/2006/relationships" xmlns:p="http://schemas.openxmlformats.org/presentationml/2006/main">
  <p:tag name="TIMING" val="|11.2|3.6"/>
</p:tagLst>
</file>

<file path=ppt/tags/tag5.xml><?xml version="1.0" encoding="utf-8"?>
<p:tagLst xmlns:a="http://schemas.openxmlformats.org/drawingml/2006/main" xmlns:r="http://schemas.openxmlformats.org/officeDocument/2006/relationships" xmlns:p="http://schemas.openxmlformats.org/presentationml/2006/main">
  <p:tag name="TIMING" val="|19.8|9.4|8.3|8.9"/>
</p:tagLst>
</file>

<file path=ppt/tags/tag6.xml><?xml version="1.0" encoding="utf-8"?>
<p:tagLst xmlns:a="http://schemas.openxmlformats.org/drawingml/2006/main" xmlns:r="http://schemas.openxmlformats.org/officeDocument/2006/relationships" xmlns:p="http://schemas.openxmlformats.org/presentationml/2006/main">
  <p:tag name="TIMING" val="|5.1|6.8|6.4"/>
</p:tagLst>
</file>

<file path=ppt/tags/tag7.xml><?xml version="1.0" encoding="utf-8"?>
<p:tagLst xmlns:a="http://schemas.openxmlformats.org/drawingml/2006/main" xmlns:r="http://schemas.openxmlformats.org/officeDocument/2006/relationships" xmlns:p="http://schemas.openxmlformats.org/presentationml/2006/main">
  <p:tag name="TIMING" val="|13.6|27.6|2.2"/>
</p:tagLst>
</file>

<file path=ppt/tags/tag8.xml><?xml version="1.0" encoding="utf-8"?>
<p:tagLst xmlns:a="http://schemas.openxmlformats.org/drawingml/2006/main" xmlns:r="http://schemas.openxmlformats.org/officeDocument/2006/relationships" xmlns:p="http://schemas.openxmlformats.org/presentationml/2006/main">
  <p:tag name="TIMING" val="|9.7|13.3|18.2|6.1|9.5|31.4"/>
</p:tagLst>
</file>

<file path=ppt/tags/tag9.xml><?xml version="1.0" encoding="utf-8"?>
<p:tagLst xmlns:a="http://schemas.openxmlformats.org/drawingml/2006/main" xmlns:r="http://schemas.openxmlformats.org/officeDocument/2006/relationships" xmlns:p="http://schemas.openxmlformats.org/presentationml/2006/main">
  <p:tag name="TIMING" val="|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22070</TotalTime>
  <Words>4867</Words>
  <Application>Microsoft Office PowerPoint</Application>
  <PresentationFormat>On-screen Show (4:3)</PresentationFormat>
  <Paragraphs>483</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Yulia</dc:creator>
  <cp:lastModifiedBy>Tammy Avraham</cp:lastModifiedBy>
  <cp:revision>386</cp:revision>
  <dcterms:created xsi:type="dcterms:W3CDTF">2013-08-05T13:38:18Z</dcterms:created>
  <dcterms:modified xsi:type="dcterms:W3CDTF">2013-12-19T13:43:20Z</dcterms:modified>
</cp:coreProperties>
</file>